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34"/>
  </p:notesMasterIdLst>
  <p:sldIdLst>
    <p:sldId id="292" r:id="rId2"/>
    <p:sldId id="293" r:id="rId3"/>
    <p:sldId id="307" r:id="rId4"/>
    <p:sldId id="308" r:id="rId5"/>
    <p:sldId id="309" r:id="rId6"/>
    <p:sldId id="310" r:id="rId7"/>
    <p:sldId id="311" r:id="rId8"/>
    <p:sldId id="312" r:id="rId9"/>
    <p:sldId id="283" r:id="rId10"/>
    <p:sldId id="296" r:id="rId11"/>
    <p:sldId id="291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1" r:id="rId20"/>
    <p:sldId id="322" r:id="rId21"/>
    <p:sldId id="323" r:id="rId22"/>
    <p:sldId id="324" r:id="rId23"/>
    <p:sldId id="325" r:id="rId24"/>
    <p:sldId id="326" r:id="rId25"/>
    <p:sldId id="327" r:id="rId26"/>
    <p:sldId id="328" r:id="rId27"/>
    <p:sldId id="329" r:id="rId28"/>
    <p:sldId id="330" r:id="rId29"/>
    <p:sldId id="257" r:id="rId30"/>
    <p:sldId id="281" r:id="rId31"/>
    <p:sldId id="282" r:id="rId32"/>
    <p:sldId id="302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3399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C3D076-87EA-4CB3-9E9A-03E4469E42C2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980F6-6961-49A3-BC06-2831704F0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354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980F6-6961-49A3-BC06-2831704F0E3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906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980F6-6961-49A3-BC06-2831704F0E3F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712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0451C-53A5-45E0-93B3-234620DFCB00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00B64-920F-40DC-A8B6-D7FCCB434F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E82EC-F905-4CED-8935-37A1A7673D89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D179-1AE2-4FA9-99D3-7A15E082E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3867-B6AC-41FF-A266-3DB4CA82D2C1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6D468-6BF7-4752-9DA0-950CC681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DD707-E691-4F54-BF33-CC0119B62818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0ED73-D625-4093-B494-5642F4A494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FB4C8-A967-4751-837B-B078FEE03DD8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C5C16-88DD-4359-BC69-6FD02E892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DCC20-3E5F-46C1-9B09-660ACCC63DCB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A1A0-5B98-49E7-81E3-207651669E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0B5E-C5F3-4A5D-A751-66A49EB3E6F5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DF883-456A-4860-8EC6-7881FD49DC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5AFBA-52EE-419F-9CDD-FC098782DA82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D8A28-DF9C-4B00-A011-92421F5110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3184-5A54-49C0-8B87-00871786E6A6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B218-1ECA-4971-A9F1-41FA9884EC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EBF87-5CD1-4FC6-BB8D-962D41E83625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A9D-04A5-424C-BEE9-0F1172F3CD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6136-126C-4F17-87B9-1C64C90F3A18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A154A-DAA1-4650-B12D-C19A205D7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588B191-6BA8-4A71-8579-41D2AAF66B75}" type="datetimeFigureOut">
              <a:rPr lang="ru-RU"/>
              <a:pPr/>
              <a:t>24.09.2019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43CBD1A-E9FC-4615-9D1E-69C534481FF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5E6B0-B4EF-44ED-81E1-5B6BC068B9BA}" type="datetimeFigureOut">
              <a:rPr lang="ru-RU" smtClean="0"/>
              <a:pPr/>
              <a:t>24.09.2019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1B7EE-9F48-4C1B-ACE3-C3654DED464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0.png"/><Relationship Id="rId7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23.png"/><Relationship Id="rId10" Type="http://schemas.openxmlformats.org/officeDocument/2006/relationships/image" Target="../media/image14.png"/><Relationship Id="rId4" Type="http://schemas.openxmlformats.org/officeDocument/2006/relationships/image" Target="../media/image2.png"/><Relationship Id="rId9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Юля\Desktop\s1200 (1)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17176"/>
            <a:ext cx="9199293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714356"/>
            <a:ext cx="4000528" cy="1785950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Путешествие с</a:t>
            </a:r>
            <a:b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Малышом </a:t>
            </a:r>
            <a:r>
              <a:rPr lang="ru-RU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Гео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8" name="Picture 2" descr="C:\Users\Юля\Desktop\geo_1_pf-500x5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25279" y="2137457"/>
            <a:ext cx="2548733" cy="2548733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012" y="2780928"/>
            <a:ext cx="2857500" cy="28575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Юля\Desktop\kissclipart-puzzle-border-clipart-jigsaw-puzzles-clip-art-bd4712cd3f924c26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29600" cy="1656184"/>
          </a:xfrm>
        </p:spPr>
        <p:txBody>
          <a:bodyPr>
            <a:normAutofit fontScale="90000"/>
          </a:bodyPr>
          <a:lstStyle/>
          <a:p>
            <a:r>
              <a:rPr lang="ru-RU" sz="3600" i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Современные методы и приемы </a:t>
            </a:r>
            <a:r>
              <a:rPr lang="ru-RU" sz="3600" i="1" u="sng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/>
            </a:r>
            <a:br>
              <a:rPr lang="ru-RU" sz="3600" i="1" u="sng" dirty="0" smtClean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ru-RU" sz="3600" i="1" u="sng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в </a:t>
            </a:r>
            <a:r>
              <a:rPr lang="ru-RU" sz="3600" i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интеллектуальном развитии </a:t>
            </a:r>
            <a:r>
              <a:rPr lang="ru-RU" sz="3600" i="1" u="sng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детей </a:t>
            </a:r>
            <a:r>
              <a:rPr lang="ru-RU" sz="3600" i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дошкольного возраста</a:t>
            </a:r>
            <a:endParaRPr lang="ru-RU" sz="3600" dirty="0">
              <a:solidFill>
                <a:srgbClr val="0000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 rot="10800000" flipV="1">
            <a:off x="2987824" y="3752165"/>
            <a:ext cx="5328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FF"/>
                </a:solidFill>
              </a:rPr>
              <a:t>Выполнила: воспитатель 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 </a:t>
            </a:r>
            <a:r>
              <a:rPr lang="ru-RU" dirty="0">
                <a:solidFill>
                  <a:srgbClr val="0000FF"/>
                </a:solidFill>
              </a:rPr>
              <a:t>Кирина Надежда Николаевна</a:t>
            </a:r>
          </a:p>
          <a:p>
            <a:r>
              <a:rPr lang="ru-RU" dirty="0">
                <a:solidFill>
                  <a:srgbClr val="0000FF"/>
                </a:solidFill>
              </a:rPr>
              <a:t>МДОУ ЦРР - детский сад №12 «</a:t>
            </a:r>
            <a:r>
              <a:rPr lang="ru-RU" dirty="0" smtClean="0">
                <a:solidFill>
                  <a:srgbClr val="0000FF"/>
                </a:solidFill>
              </a:rPr>
              <a:t>Теремок» </a:t>
            </a:r>
            <a:endParaRPr lang="ru-RU" dirty="0">
              <a:solidFill>
                <a:srgbClr val="0000FF"/>
              </a:solidFill>
            </a:endParaRPr>
          </a:p>
          <a:p>
            <a:r>
              <a:rPr lang="ru-RU" dirty="0">
                <a:solidFill>
                  <a:srgbClr val="0000FF"/>
                </a:solidFill>
              </a:rPr>
              <a:t>п. Первомайский сентябрь 2019г.</a:t>
            </a:r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99392"/>
            <a:ext cx="914399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67544" y="889844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FF"/>
                </a:solidFill>
                <a:latin typeface="Arial Black" panose="020B0A04020102020204" pitchFamily="34" charset="0"/>
              </a:rPr>
              <a:t>Игрушки, игры - одно из самых сильных воспитательных средств в руках общества. </a:t>
            </a:r>
            <a:br>
              <a:rPr lang="ru-RU" dirty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rgbClr val="0000FF"/>
                </a:solidFill>
                <a:latin typeface="Arial Black" panose="020B0A04020102020204" pitchFamily="34" charset="0"/>
              </a:rPr>
              <a:t>Игру принято называть основным видом деятельности ребенка. Именно в игре проявляются и развиваются разные стороны его личности, удовлетворяются многие интеллектуальные и эмоциональные потребности, складывается характер.</a:t>
            </a:r>
            <a:br>
              <a:rPr lang="ru-RU" dirty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rgbClr val="0000FF"/>
                </a:solidFill>
                <a:latin typeface="Arial Black" panose="020B0A04020102020204" pitchFamily="34" charset="0"/>
              </a:rPr>
              <a:t> Вы думаете, что вы просто покупаете игрушку? </a:t>
            </a:r>
            <a:br>
              <a:rPr lang="ru-RU" dirty="0">
                <a:solidFill>
                  <a:srgbClr val="0000FF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rgbClr val="0000FF"/>
                </a:solidFill>
                <a:latin typeface="Arial Black" panose="020B0A04020102020204" pitchFamily="34" charset="0"/>
              </a:rPr>
              <a:t>Нет, вы проектируете при этом человеческую личность…</a:t>
            </a:r>
            <a:r>
              <a:rPr lang="ru-RU" dirty="0">
                <a:solidFill>
                  <a:srgbClr val="0000FF"/>
                </a:solidFill>
              </a:rPr>
              <a:t> </a:t>
            </a:r>
            <a:endParaRPr lang="ru-RU" dirty="0" smtClean="0">
              <a:solidFill>
                <a:srgbClr val="0000FF"/>
              </a:solidFill>
            </a:endParaRPr>
          </a:p>
          <a:p>
            <a:r>
              <a:rPr lang="ru-RU" dirty="0" smtClean="0">
                <a:solidFill>
                  <a:srgbClr val="0000FF"/>
                </a:solidFill>
              </a:rPr>
              <a:t>                                                           Б.П. НИКИТИН</a:t>
            </a:r>
          </a:p>
          <a:p>
            <a:endParaRPr lang="ru-RU" dirty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dirty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     </a:t>
            </a:r>
          </a:p>
        </p:txBody>
      </p:sp>
      <p:pic>
        <p:nvPicPr>
          <p:cNvPr id="4" name="Picture 2" descr="C:\Users\Юля\Desktop\babochki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81613">
            <a:off x="4935948" y="4069942"/>
            <a:ext cx="2923567" cy="14287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05026767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3528" y="476672"/>
            <a:ext cx="849694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ru-RU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Новые федеральные государственные образовательные стандарты (ФГОС) изменяют содержание образовательного процесса, в котором необходимо выявить и раскрыть потенциал каждого ребенка, развить его индивидуальность, создать оптимальные условия для обогащения жизненного опыта и личностного роста; обеспечить ресурсы для самореализации детей.</a:t>
            </a:r>
          </a:p>
          <a:p>
            <a:pPr>
              <a:spcAft>
                <a:spcPts val="750"/>
              </a:spcAft>
            </a:pPr>
            <a:r>
              <a:rPr lang="ru-RU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Опыт показывает, что наличие интеллектуальных способностей у детей , играет в жизни человека немаловажную роль. Эффективное развитие интеллектуальных способностей детей дошкольного возраста – одна из актуальных проблем современности. Так как дошкольники с развитым интеллектом быстрее запоминают материал, более уверены в своих силах, легче адаптируются в новой обстановке, лучше подготовлены к школе, а развитие интеллектуальных способностей ребёнка происходит, благодаря тренировке каждой из его составляющих: мышления; восприятия; внимания; памяти; воображения.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Поэтому я поставила перед собой  цель: пробудить интеллект, творческую активность детей; развивать воображение, фантазию, желание включиться в творческую деятельность. </a:t>
            </a:r>
          </a:p>
          <a:p>
            <a:pPr>
              <a:spcAft>
                <a:spcPts val="750"/>
              </a:spcAft>
            </a:pPr>
            <a:r>
              <a:rPr lang="ru-RU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А еще я хочу видеть моих детей любознательными, общительными, самостоятельными, творческими и интеллектуально развитыми личностями</a:t>
            </a: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125906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004" y="-7992"/>
            <a:ext cx="914399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5536" y="620688"/>
            <a:ext cx="8136904" cy="5611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ru-RU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Одним из эффективных средств </a:t>
            </a:r>
            <a:r>
              <a:rPr lang="ru-RU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для интеллектуального развития </a:t>
            </a:r>
            <a:r>
              <a:rPr lang="ru-RU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дошкольников - являются развивающие игры.</a:t>
            </a:r>
          </a:p>
          <a:p>
            <a:pPr>
              <a:spcAft>
                <a:spcPts val="750"/>
              </a:spcAft>
            </a:pPr>
            <a:r>
              <a:rPr lang="ru-RU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В практику своей работы я включила</a:t>
            </a:r>
            <a:r>
              <a:rPr lang="ru-RU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развивающие игры </a:t>
            </a:r>
            <a:endParaRPr lang="ru-RU" b="1" dirty="0" smtClean="0">
              <a:solidFill>
                <a:srgbClr val="0000FF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В.В</a:t>
            </a:r>
            <a:r>
              <a:rPr lang="ru-RU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Воскобовича</a:t>
            </a:r>
            <a:r>
              <a:rPr lang="ru-RU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 пособие «Фиолетовый лес», </a:t>
            </a:r>
            <a:r>
              <a:rPr lang="ru-RU" b="1" dirty="0" err="1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коврограф</a:t>
            </a:r>
            <a:r>
              <a:rPr lang="ru-RU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Ларчик</a:t>
            </a:r>
          </a:p>
          <a:p>
            <a:pPr>
              <a:spcAft>
                <a:spcPts val="750"/>
              </a:spcAft>
            </a:pPr>
            <a:r>
              <a:rPr lang="ru-RU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Как </a:t>
            </a:r>
            <a:r>
              <a:rPr lang="ru-RU" b="1" dirty="0" err="1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неотьемлемые</a:t>
            </a:r>
            <a:r>
              <a:rPr lang="ru-RU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части игровой технологии по интеллектуальному и творческому развитию детей «Сказочные лабиринты игры</a:t>
            </a:r>
            <a:r>
              <a:rPr lang="ru-RU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».</a:t>
            </a:r>
          </a:p>
          <a:p>
            <a:pPr>
              <a:spcAft>
                <a:spcPts val="750"/>
              </a:spcAft>
            </a:pPr>
            <a:r>
              <a:rPr lang="ru-RU" dirty="0" smtClean="0">
                <a:solidFill>
                  <a:srgbClr val="0000FF"/>
                </a:solidFill>
              </a:rPr>
              <a:t>В </a:t>
            </a:r>
            <a:r>
              <a:rPr lang="ru-RU" dirty="0">
                <a:solidFill>
                  <a:srgbClr val="0000FF"/>
                </a:solidFill>
              </a:rPr>
              <a:t>играх </a:t>
            </a:r>
            <a:r>
              <a:rPr lang="ru-RU" dirty="0" err="1">
                <a:solidFill>
                  <a:srgbClr val="0000FF"/>
                </a:solidFill>
              </a:rPr>
              <a:t>Воскобовича</a:t>
            </a:r>
            <a:r>
              <a:rPr lang="ru-RU" dirty="0">
                <a:solidFill>
                  <a:srgbClr val="0000FF"/>
                </a:solidFill>
              </a:rPr>
              <a:t> заложен огромный творческий потенциал</a:t>
            </a:r>
            <a:r>
              <a:rPr lang="ru-RU" dirty="0" smtClean="0">
                <a:solidFill>
                  <a:srgbClr val="0000FF"/>
                </a:solidFill>
              </a:rPr>
              <a:t>.</a:t>
            </a:r>
          </a:p>
          <a:p>
            <a:pPr>
              <a:spcAft>
                <a:spcPts val="750"/>
              </a:spcAft>
            </a:pPr>
            <a:r>
              <a:rPr lang="ru-RU" dirty="0">
                <a:solidFill>
                  <a:srgbClr val="0000FF"/>
                </a:solidFill>
              </a:rPr>
              <a:t> С какой игрой ребенок играет дольше всего? Конечно, с той, которая дает ему возможность воплощать "задумки" в действительность. Сколько интересного можно придумать и сделать из деталей "Чудо-головоломок", разноцветных "паутинок" "</a:t>
            </a:r>
            <a:r>
              <a:rPr lang="ru-RU" dirty="0" err="1">
                <a:solidFill>
                  <a:srgbClr val="0000FF"/>
                </a:solidFill>
              </a:rPr>
              <a:t>Геоконта</a:t>
            </a:r>
            <a:r>
              <a:rPr lang="ru-RU" dirty="0">
                <a:solidFill>
                  <a:srgbClr val="0000FF"/>
                </a:solidFill>
              </a:rPr>
              <a:t>", "вечного оригами" "Квадрата </a:t>
            </a:r>
            <a:r>
              <a:rPr lang="ru-RU" dirty="0" err="1">
                <a:solidFill>
                  <a:srgbClr val="0000FF"/>
                </a:solidFill>
              </a:rPr>
              <a:t>Воскобовича</a:t>
            </a:r>
            <a:r>
              <a:rPr lang="ru-RU" dirty="0">
                <a:solidFill>
                  <a:srgbClr val="0000FF"/>
                </a:solidFill>
              </a:rPr>
              <a:t>": машины, самолеты, корабли, бабочки и птицы, рыцари и принцессы - целый сказочный мир! </a:t>
            </a:r>
            <a:endParaRPr lang="ru-RU" dirty="0" smtClean="0">
              <a:solidFill>
                <a:srgbClr val="0000FF"/>
              </a:solidFill>
            </a:endParaRPr>
          </a:p>
          <a:p>
            <a:pPr>
              <a:spcAft>
                <a:spcPts val="750"/>
              </a:spcAft>
            </a:pPr>
            <a:r>
              <a:rPr lang="ru-RU" dirty="0" smtClean="0">
                <a:solidFill>
                  <a:srgbClr val="0000FF"/>
                </a:solidFill>
              </a:rPr>
              <a:t>Игры </a:t>
            </a:r>
            <a:r>
              <a:rPr lang="ru-RU" dirty="0">
                <a:solidFill>
                  <a:srgbClr val="0000FF"/>
                </a:solidFill>
              </a:rPr>
              <a:t>дают возможность проявлять </a:t>
            </a:r>
            <a:r>
              <a:rPr lang="ru-RU" u="sng" dirty="0" smtClean="0">
                <a:solidFill>
                  <a:srgbClr val="0000FF"/>
                </a:solidFill>
              </a:rPr>
              <a:t>творчество</a:t>
            </a:r>
            <a:r>
              <a:rPr lang="ru-RU" dirty="0">
                <a:solidFill>
                  <a:srgbClr val="0000FF"/>
                </a:solidFill>
              </a:rPr>
              <a:t> и взрослым.</a:t>
            </a:r>
          </a:p>
          <a:p>
            <a:pPr>
              <a:spcAft>
                <a:spcPts val="750"/>
              </a:spcAft>
            </a:pPr>
            <a:r>
              <a:rPr lang="ru-RU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Поэтому </a:t>
            </a:r>
            <a:r>
              <a:rPr lang="ru-RU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своей работе я использую их, как в свободной , так и в организованной деятельности .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234875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33" y="-5728"/>
            <a:ext cx="9146733" cy="6903526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78" y="404664"/>
            <a:ext cx="8068110" cy="593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730523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33" y="-5728"/>
            <a:ext cx="9146733" cy="6903526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568952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038089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33" y="-5728"/>
            <a:ext cx="9146733" cy="6903526"/>
          </a:xfrm>
          <a:prstGeom prst="rect">
            <a:avLst/>
          </a:prstGeom>
          <a:noFill/>
        </p:spPr>
      </p:pic>
      <p:pic>
        <p:nvPicPr>
          <p:cNvPr id="3" name="Picture 5" descr="DSC099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4968552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 descr="Изображение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165" y="404664"/>
            <a:ext cx="2641476" cy="259228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364088" y="2996951"/>
            <a:ext cx="3363743" cy="3813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750"/>
              </a:spcBef>
              <a:spcAft>
                <a:spcPts val="900"/>
              </a:spcAft>
            </a:pPr>
            <a:r>
              <a:rPr lang="ru-RU" b="1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развивает</a:t>
            </a:r>
            <a:br>
              <a:rPr lang="ru-RU" b="1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сенсорные способности (различение цветов радуги, геометрических фигур, их размера); </a:t>
            </a:r>
            <a:b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умение «читать» схемы, сравнивать и составлять целое из частей; </a:t>
            </a:r>
            <a:b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внимание, память; </a:t>
            </a:r>
            <a:b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воображение, творческие способности; </a:t>
            </a:r>
            <a:b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мелкую моторику рук</a:t>
            </a:r>
            <a:r>
              <a:rPr lang="ru-RU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471522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0" y="0"/>
            <a:ext cx="9121160" cy="7588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13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95535" y="3068960"/>
            <a:ext cx="2304257" cy="2788932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4000" dirty="0">
                <a:solidFill>
                  <a:srgbClr val="0000FF"/>
                </a:solidFill>
              </a:rPr>
              <a:t>Д</a:t>
            </a:r>
            <a:r>
              <a:rPr lang="ru-RU" sz="4000" dirty="0" smtClean="0">
                <a:solidFill>
                  <a:srgbClr val="0000FF"/>
                </a:solidFill>
              </a:rPr>
              <a:t>ети составляют </a:t>
            </a:r>
            <a:r>
              <a:rPr lang="ru-RU" sz="4000" dirty="0">
                <a:solidFill>
                  <a:srgbClr val="0000FF"/>
                </a:solidFill>
              </a:rPr>
              <a:t>«крестики» из частей в рамке, на столе в виде «башни» («крестики» накладываются друг на друга), «дорожки» («крестики» прикладываются друг к другу). </a:t>
            </a:r>
            <a:endParaRPr lang="ru-RU" sz="4000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ru-RU" sz="4000" dirty="0" smtClean="0">
                <a:solidFill>
                  <a:srgbClr val="0000FF"/>
                </a:solidFill>
              </a:rPr>
              <a:t>И </a:t>
            </a:r>
            <a:r>
              <a:rPr lang="ru-RU" sz="4000" dirty="0">
                <a:solidFill>
                  <a:srgbClr val="0000FF"/>
                </a:solidFill>
              </a:rPr>
              <a:t>самое интересное – </a:t>
            </a:r>
            <a:r>
              <a:rPr lang="ru-RU" sz="4000" dirty="0" smtClean="0">
                <a:solidFill>
                  <a:srgbClr val="0000FF"/>
                </a:solidFill>
              </a:rPr>
              <a:t>конструируют </a:t>
            </a:r>
            <a:r>
              <a:rPr lang="ru-RU" sz="4000" dirty="0">
                <a:solidFill>
                  <a:srgbClr val="0000FF"/>
                </a:solidFill>
              </a:rPr>
              <a:t>фигурки по схемам из альбома и собственному замыслу.</a:t>
            </a:r>
          </a:p>
        </p:txBody>
      </p:sp>
      <p:pic>
        <p:nvPicPr>
          <p:cNvPr id="48135" name="Picture 7" descr="20190212_10193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>
          <a:xfrm rot="5400000">
            <a:off x="2659268" y="630142"/>
            <a:ext cx="6201727" cy="5832648"/>
          </a:xfrm>
          <a:prstGeom prst="roundRect">
            <a:avLst/>
          </a:prstGeom>
          <a:ln/>
          <a:effectLst>
            <a:softEdge rad="63500"/>
          </a:effectLst>
        </p:spPr>
      </p:pic>
      <p:pic>
        <p:nvPicPr>
          <p:cNvPr id="6" name="Picture 4" descr="C:\Users\Юля\Desktop\1371640469_solnce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44524" flipH="1">
            <a:off x="196341" y="506733"/>
            <a:ext cx="2863966" cy="23760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Юля\Desktop\kissclipart-puzzle-border-clipart-jigsaw-puzzles-clip-art-bd4712cd3f924c26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6" descr="SAM_57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96" y="908720"/>
            <a:ext cx="4887376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Изображение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32856"/>
            <a:ext cx="3326130" cy="2592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Юля\Desktop\48de8cb2-b5d4-4468-be0b-3ab2722cb9b1-800x800.png"/>
          <p:cNvPicPr>
            <a:picLocks noChangeAspect="1" noChangeArrowheads="1"/>
          </p:cNvPicPr>
          <p:nvPr/>
        </p:nvPicPr>
        <p:blipFill>
          <a:blip r:embed="rId5" cstate="print"/>
          <a:srcRect l="19266" t="2752" r="20183" b="11926"/>
          <a:stretch>
            <a:fillRect/>
          </a:stretch>
        </p:blipFill>
        <p:spPr bwMode="auto">
          <a:xfrm>
            <a:off x="7198309" y="4725144"/>
            <a:ext cx="1166053" cy="1643074"/>
          </a:xfrm>
          <a:prstGeom prst="rect">
            <a:avLst/>
          </a:prstGeom>
          <a:noFill/>
        </p:spPr>
      </p:pic>
      <p:pic>
        <p:nvPicPr>
          <p:cNvPr id="9" name="Picture 2" descr="C:\Users\Юля\Desktop\geo_1_pf-500x500.png"/>
          <p:cNvPicPr>
            <a:picLocks noChangeAspect="1" noChangeArrowheads="1"/>
          </p:cNvPicPr>
          <p:nvPr/>
        </p:nvPicPr>
        <p:blipFill>
          <a:blip r:embed="rId6"/>
          <a:srcRect l="22423" r="21519"/>
          <a:stretch>
            <a:fillRect/>
          </a:stretch>
        </p:blipFill>
        <p:spPr bwMode="auto">
          <a:xfrm>
            <a:off x="7333466" y="188640"/>
            <a:ext cx="1428760" cy="254873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Юля\Desktop\kissclipart-puzzle-border-clipart-jigsaw-puzzles-clip-art-bd4712cd3f924c26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176"/>
            <a:ext cx="9198259" cy="707233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5536" y="908720"/>
            <a:ext cx="8208912" cy="5508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750"/>
              </a:spcBef>
              <a:spcAft>
                <a:spcPts val="900"/>
              </a:spcAft>
            </a:pP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«Квадрат» легко трансформируется: его можно складывать по линиям сгиба в разных направлениях по принципу «оригами» для получения объемных и плоскостных фигур. Потому-то эту игру называют еще «Вечное оригами» или «Квадрат– </a:t>
            </a:r>
            <a:r>
              <a:rPr lang="ru-RU" dirty="0" err="1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трансформер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000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750"/>
              </a:spcBef>
              <a:spcAft>
                <a:spcPts val="900"/>
              </a:spcAft>
            </a:pP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Игру сопровождает методическая </a:t>
            </a:r>
            <a:r>
              <a:rPr lang="ru-RU" u="sng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сказка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«Тайна Ворона Метра, или </a:t>
            </a:r>
            <a:r>
              <a:rPr lang="ru-RU" u="sng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сказка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об удивительных превращениях-приключениях квадрата». </a:t>
            </a:r>
            <a:endParaRPr lang="ru-RU" dirty="0" smtClean="0">
              <a:solidFill>
                <a:srgbClr val="0000FF"/>
              </a:solidFill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750"/>
              </a:spcBef>
              <a:spcAft>
                <a:spcPts val="900"/>
              </a:spcAft>
            </a:pPr>
            <a:r>
              <a:rPr lang="ru-RU" dirty="0" smtClean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ней "Квадрат" оживает и превращается в различные образы: домик, мышку, ежика, котенка, лодку, туфельку, самолетик, конфетку и т.п. </a:t>
            </a:r>
            <a:endParaRPr lang="ru-RU" dirty="0" smtClean="0">
              <a:solidFill>
                <a:srgbClr val="0000FF"/>
              </a:solidFill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750"/>
              </a:spcBef>
              <a:spcAft>
                <a:spcPts val="900"/>
              </a:spcAft>
            </a:pPr>
            <a:r>
              <a:rPr lang="ru-RU" dirty="0" smtClean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Ребенок 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собирает фигуры по картинкам в книжке, где показано, как сложить квадрат, и дано художественное изображение того же предмета.</a:t>
            </a:r>
            <a:endParaRPr lang="ru-RU" sz="2000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750"/>
              </a:spcBef>
              <a:spcAft>
                <a:spcPts val="900"/>
              </a:spcAft>
            </a:pP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Этот квадрат-головоломка позволяет не только поиграть, развить пространственное воображение и тонкую моторику, но и является материалом, знакомящим с основами геометрии, </a:t>
            </a:r>
            <a:r>
              <a:rPr lang="ru-RU" dirty="0" err="1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стериометрии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счетным материалом, основой для моделирования, творчества, которое не имеет ограничений по возрасту.</a:t>
            </a:r>
            <a:endParaRPr lang="ru-RU" sz="2000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7" descr="C:\Users\Юля\Desktop\48de8cb2-b5d4-4468-be0b-3ab2722cb9b1-800x800.png"/>
          <p:cNvPicPr>
            <a:picLocks noChangeAspect="1" noChangeArrowheads="1"/>
          </p:cNvPicPr>
          <p:nvPr/>
        </p:nvPicPr>
        <p:blipFill>
          <a:blip r:embed="rId3" cstate="print"/>
          <a:srcRect l="19266" t="2752" r="20183" b="11926"/>
          <a:stretch>
            <a:fillRect/>
          </a:stretch>
        </p:blipFill>
        <p:spPr bwMode="auto">
          <a:xfrm>
            <a:off x="7722037" y="1124744"/>
            <a:ext cx="1166053" cy="1643074"/>
          </a:xfrm>
          <a:prstGeom prst="rect">
            <a:avLst/>
          </a:prstGeom>
          <a:noFill/>
        </p:spPr>
      </p:pic>
      <p:pic>
        <p:nvPicPr>
          <p:cNvPr id="14" name="Picture 4" descr="C:\Users\Юля\Desktop\10507_html_m59e5e126.pn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03709" y="5484957"/>
            <a:ext cx="1309683" cy="12777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76"/>
            <a:ext cx="9198259" cy="7072338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26211"/>
            <a:ext cx="4608512" cy="59991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32040" y="526212"/>
            <a:ext cx="388843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  В рамках обучения количественному счету, упражнений в счетной операции: дети вынимают все вкладыши-корзинки из игрового поля, считают корзинки, вынимают из игрового поля, считают грибки.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Вопросы: Сколько корзинок?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Сколько грибков? Сколько грибков поместится в корзинку с одной выемкой, с двумя?...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Указания типа «Считай, сколько грибков поместится в каждую корзинку? Определи, где меньше, где больше…»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Обрисовка корзинок по контуру,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Рисование и закрашивание грибков в соответствии с цифрой, рисование грибков «волшебными веревочками».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Какое число получилось в результате? Какое число получится, если посчитать грибочки справа налево?...</a:t>
            </a:r>
            <a:endParaRPr lang="ru-RU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422762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71717" cy="7072338"/>
          </a:xfrm>
          <a:prstGeom prst="rect">
            <a:avLst/>
          </a:prstGeom>
          <a:noFill/>
        </p:spPr>
      </p:pic>
      <p:pic>
        <p:nvPicPr>
          <p:cNvPr id="6" name="Picture 4" descr="SAM_577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5832648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191672" y="2780928"/>
            <a:ext cx="2545304" cy="3734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750"/>
              </a:spcBef>
              <a:spcAft>
                <a:spcPts val="900"/>
              </a:spcAft>
            </a:pP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dirty="0" err="1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Геоконт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открывает ребенку мир геометрических и образных превращений, разноцветных приключений. </a:t>
            </a:r>
            <a:endParaRPr lang="ru-RU" dirty="0" smtClean="0">
              <a:solidFill>
                <a:srgbClr val="0000FF"/>
              </a:solidFill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750"/>
              </a:spcBef>
              <a:spcAft>
                <a:spcPts val="900"/>
              </a:spcAft>
            </a:pPr>
            <a:r>
              <a:rPr lang="ru-RU" dirty="0" smtClean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складывают фигуры на «</a:t>
            </a:r>
            <a:r>
              <a:rPr lang="ru-RU" dirty="0" err="1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Геоконте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dirty="0" smtClean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отвечают </a:t>
            </a: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вопросы.</a:t>
            </a:r>
            <a:endParaRPr lang="ru-RU" sz="28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Юля\Desktop\dbe03234632dc222f4d6dd0bb486d3a0-1.jpg"/>
          <p:cNvPicPr>
            <a:picLocks noChangeAspect="1" noChangeArrowheads="1"/>
          </p:cNvPicPr>
          <p:nvPr/>
        </p:nvPicPr>
        <p:blipFill>
          <a:blip r:embed="rId5"/>
          <a:srcRect r="6250" b="15000"/>
          <a:stretch>
            <a:fillRect/>
          </a:stretch>
        </p:blipFill>
        <p:spPr bwMode="auto">
          <a:xfrm flipH="1">
            <a:off x="6144721" y="688626"/>
            <a:ext cx="2521342" cy="1714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2549225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729" y="1176"/>
            <a:ext cx="9271717" cy="7072338"/>
          </a:xfrm>
          <a:prstGeom prst="rect">
            <a:avLst/>
          </a:prstGeom>
          <a:noFill/>
        </p:spPr>
      </p:pic>
      <p:pic>
        <p:nvPicPr>
          <p:cNvPr id="3" name="Picture 6" descr="SAM_57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544616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40152" y="551634"/>
            <a:ext cx="30243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Порядковый счет. Обратный счет.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Задания: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«Считай по порядку мачты корабля, не меняя направления счета»,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«Считай не слева направо, а справа налево», На каком месте окажется самая низкая мачта? Самая большая мачта? Средняя мачта…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Вопросы: Сколько флажков на самой низкой мачте, на самой большой мачте?, на средней мачте?</a:t>
            </a:r>
          </a:p>
          <a:p>
            <a:r>
              <a:rPr lang="ru-RU" sz="1600" dirty="0" smtClean="0">
                <a:solidFill>
                  <a:srgbClr val="0000FF"/>
                </a:solidFill>
              </a:rPr>
              <a:t>Указания типа «Снять по одному флажку с каждой мачты. На каком месте красный флажок, </a:t>
            </a:r>
            <a:r>
              <a:rPr lang="ru-RU" sz="1600" dirty="0" err="1" smtClean="0">
                <a:solidFill>
                  <a:srgbClr val="0000FF"/>
                </a:solidFill>
              </a:rPr>
              <a:t>синий.желтый</a:t>
            </a:r>
            <a:r>
              <a:rPr lang="ru-RU" sz="1600" dirty="0" smtClean="0">
                <a:solidFill>
                  <a:srgbClr val="0000FF"/>
                </a:solidFill>
              </a:rPr>
              <a:t>…»</a:t>
            </a:r>
            <a:endParaRPr lang="ru-RU" sz="1600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5877272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                           </a:t>
            </a:r>
            <a:r>
              <a:rPr lang="ru-RU" dirty="0" smtClean="0">
                <a:solidFill>
                  <a:srgbClr val="0000FF"/>
                </a:solidFill>
              </a:rPr>
              <a:t>КОРАБЛИК «ПЛЮХ- ПЛЮХ»                 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6" name="Picture 4" descr="20190212_1028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536" y="5373216"/>
            <a:ext cx="194421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Users\Юля\Desktop\21_Матрос Речкин (м)_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283968" y="3326345"/>
            <a:ext cx="1724017" cy="17240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20844393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729" y="1176"/>
            <a:ext cx="9271717" cy="7072338"/>
          </a:xfrm>
          <a:prstGeom prst="rect">
            <a:avLst/>
          </a:prstGeom>
          <a:noFill/>
        </p:spPr>
      </p:pic>
      <p:pic>
        <p:nvPicPr>
          <p:cNvPr id="3" name="Picture 5" descr="SAM_58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7170"/>
            <a:ext cx="6048672" cy="6312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6084169" y="476672"/>
            <a:ext cx="2880320" cy="576064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66688" indent="-166688" algn="ctr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</a:pPr>
            <a:r>
              <a:rPr lang="ru-RU" sz="2800" dirty="0" err="1" smtClean="0">
                <a:solidFill>
                  <a:srgbClr val="0000FF"/>
                </a:solidFill>
              </a:rPr>
              <a:t>Игровизор</a:t>
            </a:r>
            <a:r>
              <a:rPr lang="ru-RU" sz="2800" dirty="0" smtClean="0">
                <a:solidFill>
                  <a:srgbClr val="0000FF"/>
                </a:solidFill>
              </a:rPr>
              <a:t> открываем</a:t>
            </a:r>
          </a:p>
          <a:p>
            <a:pPr marL="166688" indent="-166688" algn="ctr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и задания выполняем.</a:t>
            </a:r>
          </a:p>
          <a:p>
            <a:pPr marL="166688" indent="-166688" algn="ctr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В руки маркеры берем</a:t>
            </a:r>
          </a:p>
          <a:p>
            <a:pPr marL="166688" indent="-166688" algn="ctr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И правильные ответы на задания даем.</a:t>
            </a:r>
          </a:p>
          <a:p>
            <a:pPr marL="166688" indent="-166688" algn="ctr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Сделали ошибку- не беда. След маркера</a:t>
            </a:r>
          </a:p>
          <a:p>
            <a:pPr marL="166688" indent="-166688" algn="ctr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легко удаляется, </a:t>
            </a:r>
          </a:p>
          <a:p>
            <a:pPr marL="166688" indent="-166688" algn="ctr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и ошибка салфеткой стирается…</a:t>
            </a:r>
            <a:endParaRPr lang="ru-RU" sz="2800" dirty="0">
              <a:solidFill>
                <a:srgbClr val="0000FF"/>
              </a:solidFill>
            </a:endParaRPr>
          </a:p>
        </p:txBody>
      </p:sp>
      <p:pic>
        <p:nvPicPr>
          <p:cNvPr id="5" name="Picture 2" descr="C:\Users\Юля\Desktop\f44d3459-b345-11e3-a0d9-90f652e2820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9336" y="1176"/>
            <a:ext cx="2048667" cy="20486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4291465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344" y="11424"/>
            <a:ext cx="9271717" cy="7072338"/>
          </a:xfrm>
          <a:prstGeom prst="rect">
            <a:avLst/>
          </a:prstGeom>
          <a:noFill/>
        </p:spPr>
      </p:pic>
      <p:pic>
        <p:nvPicPr>
          <p:cNvPr id="3" name="Picture 4" descr="20190212_1324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512" y="332656"/>
            <a:ext cx="5760640" cy="640871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012160" y="476672"/>
            <a:ext cx="273630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>
                <a:solidFill>
                  <a:srgbClr val="0000FF"/>
                </a:solidFill>
              </a:rPr>
              <a:t>Развитию математических представлений</a:t>
            </a:r>
          </a:p>
          <a:p>
            <a:r>
              <a:rPr lang="ru-RU" b="1" dirty="0">
                <a:solidFill>
                  <a:srgbClr val="0000FF"/>
                </a:solidFill>
              </a:rPr>
              <a:t> </a:t>
            </a:r>
            <a:r>
              <a:rPr lang="ru-RU" dirty="0">
                <a:solidFill>
                  <a:srgbClr val="0000FF"/>
                </a:solidFill>
              </a:rPr>
              <a:t>о сравнении по форме и размеру,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об </a:t>
            </a:r>
            <a:r>
              <a:rPr lang="ru-RU" dirty="0">
                <a:solidFill>
                  <a:srgbClr val="0000FF"/>
                </a:solidFill>
              </a:rPr>
              <a:t>условной мерке,</a:t>
            </a:r>
          </a:p>
          <a:p>
            <a:r>
              <a:rPr lang="ru-RU" dirty="0">
                <a:solidFill>
                  <a:srgbClr val="0000FF"/>
                </a:solidFill>
              </a:rPr>
              <a:t>о количестве.</a:t>
            </a:r>
          </a:p>
          <a:p>
            <a:pPr>
              <a:buNone/>
            </a:pPr>
            <a:r>
              <a:rPr lang="ru-RU" b="1" dirty="0">
                <a:solidFill>
                  <a:srgbClr val="0000FF"/>
                </a:solidFill>
              </a:rPr>
              <a:t>Подготовке руки к письму</a:t>
            </a:r>
          </a:p>
          <a:p>
            <a:pPr>
              <a:buNone/>
            </a:pPr>
            <a:r>
              <a:rPr lang="ru-RU" b="1" dirty="0">
                <a:solidFill>
                  <a:srgbClr val="0000FF"/>
                </a:solidFill>
              </a:rPr>
              <a:t>Умению интеллектуальной культуры:</a:t>
            </a:r>
            <a:endParaRPr lang="ru-RU" b="1" dirty="0">
              <a:solidFill>
                <a:srgbClr val="0000FF"/>
              </a:solidFill>
              <a:latin typeface="Arial" charset="0"/>
            </a:endParaRPr>
          </a:p>
          <a:p>
            <a:r>
              <a:rPr lang="ru-RU" dirty="0">
                <a:solidFill>
                  <a:srgbClr val="0000FF"/>
                </a:solidFill>
              </a:rPr>
              <a:t>умений понимать учебную задачу,</a:t>
            </a:r>
            <a:endParaRPr lang="ru-RU" dirty="0">
              <a:solidFill>
                <a:srgbClr val="0000FF"/>
              </a:solidFill>
              <a:latin typeface="Arial" charset="0"/>
            </a:endParaRPr>
          </a:p>
          <a:p>
            <a:r>
              <a:rPr lang="ru-RU" dirty="0">
                <a:solidFill>
                  <a:srgbClr val="0000FF"/>
                </a:solidFill>
              </a:rPr>
              <a:t>находить средства для ее решения,</a:t>
            </a:r>
            <a:endParaRPr lang="ru-RU" dirty="0">
              <a:solidFill>
                <a:srgbClr val="0000FF"/>
              </a:solidFill>
              <a:latin typeface="Arial" charset="0"/>
            </a:endParaRPr>
          </a:p>
          <a:p>
            <a:r>
              <a:rPr lang="ru-RU" dirty="0">
                <a:solidFill>
                  <a:srgbClr val="0000FF"/>
                </a:solidFill>
              </a:rPr>
              <a:t>контролировать себя в процессе работы,</a:t>
            </a:r>
            <a:endParaRPr lang="ru-RU" dirty="0">
              <a:solidFill>
                <a:srgbClr val="0000FF"/>
              </a:solidFill>
              <a:latin typeface="Arial" charset="0"/>
            </a:endParaRPr>
          </a:p>
          <a:p>
            <a:r>
              <a:rPr lang="ru-RU" dirty="0">
                <a:solidFill>
                  <a:srgbClr val="0000FF"/>
                </a:solidFill>
              </a:rPr>
              <a:t>добиваться успеха.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5" name="Picture 2" descr="C:\Users\Юля\Desktop\f44d3459-b345-11e3-a0d9-90f652e2820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19762" y="4581128"/>
            <a:ext cx="2048667" cy="20486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71690329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343" y="11424"/>
            <a:ext cx="9170344" cy="7072338"/>
          </a:xfrm>
          <a:prstGeom prst="rect">
            <a:avLst/>
          </a:prstGeom>
          <a:noFill/>
        </p:spPr>
      </p:pic>
      <p:pic>
        <p:nvPicPr>
          <p:cNvPr id="3" name="Picture 4" descr="IMG_20170118_1022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672"/>
            <a:ext cx="3168030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IMG_20170118_10225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48680"/>
            <a:ext cx="3528392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102403" y="511423"/>
            <a:ext cx="2185614" cy="6184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750"/>
              </a:spcBef>
              <a:spcAft>
                <a:spcPts val="900"/>
              </a:spcAft>
            </a:pPr>
            <a:r>
              <a:rPr lang="ru-RU" dirty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Ребенок накладывает пластинки друга на друга, совмещает закрашенные части и составляет из них геометрические фигуры или предметные силуэты. Предметные силуэты можно получить и путем приложения геометрических фигур на пластинках друг к другу</a:t>
            </a:r>
            <a:r>
              <a:rPr lang="ru-RU" dirty="0" smtClean="0">
                <a:solidFill>
                  <a:srgbClr val="0000FF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113" y="4683995"/>
            <a:ext cx="1999566" cy="201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95340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344" y="0"/>
            <a:ext cx="9170344" cy="707233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46361" y="1052736"/>
            <a:ext cx="84249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это еще не все игры, которые существуют у  меня в группе из комплекта « Играем в математику» для формирования элементарных математических представлений  у детей.</a:t>
            </a:r>
          </a:p>
          <a:p>
            <a:r>
              <a:rPr lang="ru-RU" sz="1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Такие игры, как «</a:t>
            </a:r>
            <a:r>
              <a:rPr lang="ru-RU" sz="16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Счетовозик</a:t>
            </a:r>
            <a:r>
              <a:rPr lang="ru-RU" sz="1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«Волшебная Восьмерка», «Чудо- соты», «Чудо-цветик», игровой комплект «</a:t>
            </a:r>
            <a:r>
              <a:rPr lang="ru-RU" sz="16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МиниЛарчик</a:t>
            </a:r>
            <a:r>
              <a:rPr lang="ru-RU" sz="1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»…и </a:t>
            </a:r>
            <a:r>
              <a:rPr lang="ru-RU" sz="16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r>
              <a:rPr lang="ru-RU" sz="1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играют немаловажную роль в моей развивающей среде.</a:t>
            </a:r>
          </a:p>
          <a:p>
            <a:r>
              <a:rPr lang="ru-RU" sz="1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Фиолетовый лес» постоянно пополняется новыми элементами в зависимости от сюжета ОД и игрового задания.</a:t>
            </a:r>
          </a:p>
          <a:p>
            <a:r>
              <a:rPr lang="ru-RU" sz="1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Так, для формирования познавательных интересов и основ экологического мировоззрения у детей , панно Фиолетового леса было дополнено «Зимним пейзажем»; медведем, который спит сладко в своей берлоге</a:t>
            </a:r>
            <a:r>
              <a:rPr lang="ru-RU" sz="1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1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зайцем, который поменял свою шубку на белую, белыми сугробами, и  воздушными, как пух, снежинками…</a:t>
            </a:r>
            <a:endParaRPr lang="ru-RU" sz="1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45" y="3829430"/>
            <a:ext cx="4355976" cy="32669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805356"/>
            <a:ext cx="4355975" cy="3266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437448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344" y="0"/>
            <a:ext cx="9170344" cy="7072338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44" y="8024"/>
            <a:ext cx="5255568" cy="39416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562" y="3235862"/>
            <a:ext cx="5239302" cy="3825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819362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64" y="-57255"/>
            <a:ext cx="9124536" cy="696173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13280" y="457381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А в рамках проекта на тему: « Насекомые»: цветочным лугом, на котором летают бабочки, стрекочут кузнечики, собирают целебный мед пчелы…</a:t>
            </a:r>
            <a:endParaRPr lang="ru-RU" sz="1600" dirty="0">
              <a:solidFill>
                <a:srgbClr val="0000FF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852" y="1556792"/>
            <a:ext cx="4834143" cy="3600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60" y="4581128"/>
            <a:ext cx="1728192" cy="18002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379" y="4653136"/>
            <a:ext cx="1899370" cy="189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930005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4536" cy="696173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33260" y="404664"/>
            <a:ext cx="8496944" cy="2214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Учебно-воспитательный процесс стараюсь строить таким образом, чтобы каждому ребенку было интересно во время 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ОД,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чтобы он стал активным участником происходящего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играми </a:t>
            </a:r>
            <a:r>
              <a:rPr lang="ru-RU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Воскобовича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легко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творческую атмосферу: поощрять и поддерживать детскую инициативу, рассматривать любые предложения детей. Для меня очень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заинтересовать детей данными играми, ведь, если игра нравится ребенку и служит материалом для проявления творчества, то малыш будет с ней заниматься на всех этапах, а соответственно повышать свой уровень развития, интерес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начале каждой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 проводятся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специальные упражнения на развитие мелкой моторики пальцев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рук, во время ОД –динамические паузы, а по завершению,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непроизвольно идет обсуждение среди детей только что полученной информации. </a:t>
            </a:r>
            <a:endParaRPr lang="ru-RU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4112613"/>
            <a:ext cx="3761117" cy="28639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59832" y="2564904"/>
            <a:ext cx="3784121" cy="28380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96136" y="4465435"/>
            <a:ext cx="3328400" cy="249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208403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64" y="-57255"/>
            <a:ext cx="9124536" cy="6961735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9464" y="-66030"/>
            <a:ext cx="4830792" cy="36230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563888" y="2728556"/>
            <a:ext cx="5580112" cy="4185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281982"/>
      </p:ext>
    </p:extLst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64" y="-57255"/>
            <a:ext cx="9124536" cy="6961735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9464" y="-57256"/>
            <a:ext cx="8801008" cy="6961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552011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4536" cy="6961735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20770" y="129394"/>
            <a:ext cx="8771710" cy="653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248906"/>
      </p:ext>
    </p:extLst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28"/>
            <a:ext cx="9124536" cy="6961735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51520" y="116632"/>
            <a:ext cx="5061396" cy="38462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39952" y="3193598"/>
            <a:ext cx="4689896" cy="351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762682"/>
      </p:ext>
    </p:extLst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4536" cy="696173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476672"/>
            <a:ext cx="9124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FF"/>
                </a:solidFill>
              </a:rPr>
              <a:t>Методом активного привлечения родителей к образовательному процессу «</a:t>
            </a:r>
            <a:r>
              <a:rPr lang="ru-RU" dirty="0" smtClean="0">
                <a:solidFill>
                  <a:srgbClr val="0000FF"/>
                </a:solidFill>
              </a:rPr>
              <a:t>увлекла» миром </a:t>
            </a:r>
            <a:r>
              <a:rPr lang="ru-RU" dirty="0">
                <a:solidFill>
                  <a:srgbClr val="0000FF"/>
                </a:solidFill>
              </a:rPr>
              <a:t>сказки и их. Был создан семейный </a:t>
            </a:r>
            <a:r>
              <a:rPr lang="ru-RU" dirty="0" smtClean="0">
                <a:solidFill>
                  <a:srgbClr val="0000FF"/>
                </a:solidFill>
              </a:rPr>
              <a:t>клуб: </a:t>
            </a:r>
            <a:r>
              <a:rPr lang="ru-RU" dirty="0">
                <a:solidFill>
                  <a:srgbClr val="0000FF"/>
                </a:solidFill>
              </a:rPr>
              <a:t>«Играй- ка», как одна  из эффективных форм взаимодействия педагога и родителей.</a:t>
            </a: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39048"/>
            <a:ext cx="3528392" cy="28803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432" y="1412777"/>
            <a:ext cx="4645024" cy="50405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437113"/>
            <a:ext cx="3528392" cy="238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185504"/>
      </p:ext>
    </p:extLst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28"/>
            <a:ext cx="9124536" cy="696173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504" y="197346"/>
            <a:ext cx="460851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FF"/>
                </a:solidFill>
              </a:rPr>
              <a:t>Мои дети не спрашивают, чем им заняться. Они играют, развиваются и растут. </a:t>
            </a:r>
          </a:p>
          <a:p>
            <a:pPr algn="ctr"/>
            <a:r>
              <a:rPr lang="ru-RU" dirty="0">
                <a:solidFill>
                  <a:srgbClr val="0000FF"/>
                </a:solidFill>
              </a:rPr>
              <a:t>Я знаю,,… что игра – лучшая подготовка ребенка к будущей жизни, так как «источники всего хорошего лежат в игре и исходят из нее».</a:t>
            </a:r>
          </a:p>
          <a:p>
            <a:pPr algn="ctr"/>
            <a:r>
              <a:rPr lang="ru-RU" dirty="0">
                <a:solidFill>
                  <a:srgbClr val="0000FF"/>
                </a:solidFill>
              </a:rPr>
              <a:t>Ещё раз отмечу, что развитие ребёнка-дошкольника осуществляется в игре, а не в учебной деятельности. </a:t>
            </a:r>
          </a:p>
          <a:p>
            <a:pPr algn="ctr"/>
            <a:r>
              <a:rPr lang="ru-RU" dirty="0">
                <a:solidFill>
                  <a:srgbClr val="0000FF"/>
                </a:solidFill>
              </a:rPr>
              <a:t>ФГОС ставит во главу угла индивидуальный подход к ребёнку и игру – ведущую деятельность дошкольника. </a:t>
            </a:r>
          </a:p>
          <a:p>
            <a:pPr algn="ctr"/>
            <a:r>
              <a:rPr lang="ru-RU" dirty="0">
                <a:solidFill>
                  <a:srgbClr val="0000FF"/>
                </a:solidFill>
              </a:rPr>
              <a:t>Факт повышения роли игры и отведение ей главенствующего места, безусловно, положителен, что доказывает наша практика применения игровой технологии в образовательном процессе детского сада.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4" name="Picture 6" descr="SAM_58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66064"/>
            <a:ext cx="4552536" cy="4725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6491860"/>
      </p:ext>
    </p:extLst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28"/>
            <a:ext cx="9124536" cy="6961735"/>
          </a:xfrm>
          <a:prstGeom prst="rect">
            <a:avLst/>
          </a:prstGeom>
          <a:noFill/>
        </p:spPr>
      </p:pic>
      <p:pic>
        <p:nvPicPr>
          <p:cNvPr id="3" name="Picture 7" descr="SAM_58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34" y="306039"/>
            <a:ext cx="8877868" cy="636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3166769"/>
      </p:ext>
    </p:extLst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" descr="IMG_20170217_1451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7" y="0"/>
            <a:ext cx="9143999" cy="7072338"/>
          </a:xfrm>
          <a:prstGeom prst="rect">
            <a:avLst/>
          </a:prstGeom>
          <a:noFill/>
        </p:spPr>
      </p:pic>
      <p:sp>
        <p:nvSpPr>
          <p:cNvPr id="3788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85918" y="642918"/>
            <a:ext cx="5729302" cy="920771"/>
          </a:xfrm>
        </p:spPr>
        <p:txBody>
          <a:bodyPr anchor="b"/>
          <a:lstStyle/>
          <a:p>
            <a:r>
              <a:rPr lang="ru-RU" b="1" dirty="0">
                <a:solidFill>
                  <a:srgbClr val="CC3399"/>
                </a:solidFill>
              </a:rPr>
              <a:t>Результаты: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57224" y="2000240"/>
            <a:ext cx="7313612" cy="3143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>
                <a:solidFill>
                  <a:srgbClr val="0000FF"/>
                </a:solidFill>
              </a:rPr>
              <a:t>Уверена, что эти игры помогут нашим воспитанникам </a:t>
            </a:r>
            <a:r>
              <a:rPr lang="ru-RU" b="1" dirty="0" smtClean="0">
                <a:solidFill>
                  <a:srgbClr val="0000FF"/>
                </a:solidFill>
              </a:rPr>
              <a:t>вырасти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интеллектуально развитыми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умеющими </a:t>
            </a:r>
            <a:r>
              <a:rPr lang="ru-RU" dirty="0">
                <a:solidFill>
                  <a:srgbClr val="0000FF"/>
                </a:solidFill>
              </a:rPr>
              <a:t>логически </a:t>
            </a:r>
            <a:r>
              <a:rPr lang="ru-RU" dirty="0" smtClean="0">
                <a:solidFill>
                  <a:srgbClr val="0000FF"/>
                </a:solidFill>
              </a:rPr>
              <a:t>мыслить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успешными </a:t>
            </a:r>
            <a:r>
              <a:rPr lang="ru-RU" dirty="0">
                <a:solidFill>
                  <a:srgbClr val="0000FF"/>
                </a:solidFill>
              </a:rPr>
              <a:t>людьми</a:t>
            </a:r>
          </a:p>
        </p:txBody>
      </p:sp>
      <p:pic>
        <p:nvPicPr>
          <p:cNvPr id="18436" name="Picture 4" descr="C:\Users\Юля\Desktop\b078ac6f-f77e-43e4-9d60-bea40fcc3dae-800x8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6280" y="2131223"/>
            <a:ext cx="2881306" cy="2881306"/>
          </a:xfrm>
          <a:prstGeom prst="rect">
            <a:avLst/>
          </a:prstGeom>
          <a:noFill/>
        </p:spPr>
      </p:pic>
      <p:pic>
        <p:nvPicPr>
          <p:cNvPr id="8" name="Picture 2" descr="C:\Users\Юля\Desktop\geo_1_pf-500x500.png"/>
          <p:cNvPicPr>
            <a:picLocks noChangeAspect="1" noChangeArrowheads="1"/>
          </p:cNvPicPr>
          <p:nvPr/>
        </p:nvPicPr>
        <p:blipFill>
          <a:blip r:embed="rId4"/>
          <a:srcRect l="22423" r="21519"/>
          <a:stretch>
            <a:fillRect/>
          </a:stretch>
        </p:blipFill>
        <p:spPr bwMode="auto">
          <a:xfrm flipH="1">
            <a:off x="358343" y="2538010"/>
            <a:ext cx="1571636" cy="2803606"/>
          </a:xfrm>
          <a:prstGeom prst="rect">
            <a:avLst/>
          </a:prstGeom>
          <a:noFill/>
        </p:spPr>
      </p:pic>
      <p:pic>
        <p:nvPicPr>
          <p:cNvPr id="9" name="Picture 2" descr="C:\Users\Юля\Desktop\f44d3459-b345-11e3-a0d9-90f652e28205.png"/>
          <p:cNvPicPr>
            <a:picLocks noChangeAspect="1" noChangeArrowheads="1"/>
          </p:cNvPicPr>
          <p:nvPr/>
        </p:nvPicPr>
        <p:blipFill>
          <a:blip r:embed="rId5"/>
          <a:srcRect l="13713" r="17724"/>
          <a:stretch>
            <a:fillRect/>
          </a:stretch>
        </p:blipFill>
        <p:spPr bwMode="auto">
          <a:xfrm flipH="1">
            <a:off x="6454506" y="4500582"/>
            <a:ext cx="1469387" cy="2143116"/>
          </a:xfrm>
          <a:prstGeom prst="rect">
            <a:avLst/>
          </a:prstGeom>
          <a:noFill/>
        </p:spPr>
      </p:pic>
      <p:pic>
        <p:nvPicPr>
          <p:cNvPr id="10" name="Picture 2" descr="C:\Users\Юля\Desktop\Картинки к фиолетовому лесу\0a4c50a17e67d703382e411cae8ad8dc-800x800 (1).jpg"/>
          <p:cNvPicPr>
            <a:picLocks noChangeAspect="1" noChangeArrowheads="1"/>
          </p:cNvPicPr>
          <p:nvPr/>
        </p:nvPicPr>
        <p:blipFill>
          <a:blip r:embed="rId6" cstate="print"/>
          <a:srcRect l="16359" t="10906" r="15480" b="12753"/>
          <a:stretch>
            <a:fillRect/>
          </a:stretch>
        </p:blipFill>
        <p:spPr bwMode="auto">
          <a:xfrm flipH="1">
            <a:off x="1305444" y="4692489"/>
            <a:ext cx="1643074" cy="1840243"/>
          </a:xfrm>
          <a:prstGeom prst="rect">
            <a:avLst/>
          </a:prstGeom>
          <a:noFill/>
        </p:spPr>
      </p:pic>
      <p:pic>
        <p:nvPicPr>
          <p:cNvPr id="11" name="Picture 2" descr="C:\Users\Юля\Desktop\dbe03234632dc222f4d6dd0bb486d3a0-1.jpg"/>
          <p:cNvPicPr>
            <a:picLocks noChangeAspect="1" noChangeArrowheads="1"/>
          </p:cNvPicPr>
          <p:nvPr/>
        </p:nvPicPr>
        <p:blipFill>
          <a:blip r:embed="rId7"/>
          <a:srcRect r="6250" b="15000"/>
          <a:stretch>
            <a:fillRect/>
          </a:stretch>
        </p:blipFill>
        <p:spPr bwMode="auto">
          <a:xfrm flipH="1">
            <a:off x="787887" y="611020"/>
            <a:ext cx="1996062" cy="1357322"/>
          </a:xfrm>
          <a:prstGeom prst="rect">
            <a:avLst/>
          </a:prstGeom>
          <a:noFill/>
        </p:spPr>
      </p:pic>
      <p:pic>
        <p:nvPicPr>
          <p:cNvPr id="18437" name="Picture 5" descr="C:\Users\Юля\Desktop\21_Гусь Капитан (м)_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26776" y="4692489"/>
            <a:ext cx="1938331" cy="1938331"/>
          </a:xfrm>
          <a:prstGeom prst="rect">
            <a:avLst/>
          </a:prstGeom>
          <a:noFill/>
        </p:spPr>
      </p:pic>
      <p:pic>
        <p:nvPicPr>
          <p:cNvPr id="18438" name="Picture 6" descr="C:\Users\Юля\Desktop\21_Матрос Речкин (м)_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2996796" y="4960153"/>
            <a:ext cx="1724017" cy="1724017"/>
          </a:xfrm>
          <a:prstGeom prst="rect">
            <a:avLst/>
          </a:prstGeom>
          <a:noFill/>
        </p:spPr>
      </p:pic>
      <p:pic>
        <p:nvPicPr>
          <p:cNvPr id="18439" name="Picture 7" descr="C:\Users\Юля\Desktop\48de8cb2-b5d4-4468-be0b-3ab2722cb9b1-800x800.png"/>
          <p:cNvPicPr>
            <a:picLocks noChangeAspect="1" noChangeArrowheads="1"/>
          </p:cNvPicPr>
          <p:nvPr/>
        </p:nvPicPr>
        <p:blipFill>
          <a:blip r:embed="rId10" cstate="print"/>
          <a:srcRect l="19266" t="2752" r="20183" b="11926"/>
          <a:stretch>
            <a:fillRect/>
          </a:stretch>
        </p:blipFill>
        <p:spPr bwMode="auto">
          <a:xfrm>
            <a:off x="6468249" y="422658"/>
            <a:ext cx="1166053" cy="16430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7072338"/>
          </a:xfrm>
          <a:prstGeom prst="rect">
            <a:avLst/>
          </a:prstGeom>
          <a:noFill/>
        </p:spPr>
      </p:pic>
      <p:sp>
        <p:nvSpPr>
          <p:cNvPr id="38913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500034" y="1071546"/>
            <a:ext cx="8213725" cy="2155825"/>
          </a:xfrm>
        </p:spPr>
        <p:txBody>
          <a:bodyPr anchor="b">
            <a:normAutofit fontScale="90000"/>
          </a:bodyPr>
          <a:lstStyle/>
          <a:p>
            <a:r>
              <a:rPr lang="ru-RU" sz="6000" b="1" dirty="0">
                <a:solidFill>
                  <a:srgbClr val="CC3399"/>
                </a:solidFill>
              </a:rPr>
              <a:t>Пробуйте… и развивайте своих малышей…</a:t>
            </a:r>
          </a:p>
        </p:txBody>
      </p:sp>
      <p:sp>
        <p:nvSpPr>
          <p:cNvPr id="38914" name="Rectangle 5"/>
          <p:cNvSpPr>
            <a:spLocks noGrp="1" noChangeArrowheads="1"/>
          </p:cNvSpPr>
          <p:nvPr>
            <p:ph type="subTitle" idx="4294967295"/>
          </p:nvPr>
        </p:nvSpPr>
        <p:spPr>
          <a:xfrm>
            <a:off x="1285852" y="3714752"/>
            <a:ext cx="6216668" cy="1136650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ru-RU" b="1" dirty="0">
                <a:solidFill>
                  <a:srgbClr val="0000FF"/>
                </a:solidFill>
              </a:rPr>
              <a:t>Удивляйте и удивляйтесь сами…</a:t>
            </a:r>
          </a:p>
        </p:txBody>
      </p:sp>
      <p:pic>
        <p:nvPicPr>
          <p:cNvPr id="19458" name="Picture 2" descr="C:\Users\Юля\Desktop\62777910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4429132"/>
            <a:ext cx="1500188" cy="1780223"/>
          </a:xfrm>
          <a:prstGeom prst="rect">
            <a:avLst/>
          </a:prstGeom>
          <a:noFill/>
        </p:spPr>
      </p:pic>
      <p:pic>
        <p:nvPicPr>
          <p:cNvPr id="19459" name="Picture 3" descr="C:\Users\Юля\Desktop\kuk8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4357694"/>
            <a:ext cx="1643074" cy="1971689"/>
          </a:xfrm>
          <a:prstGeom prst="rect">
            <a:avLst/>
          </a:prstGeom>
          <a:noFill/>
        </p:spPr>
      </p:pic>
      <p:pic>
        <p:nvPicPr>
          <p:cNvPr id="19460" name="Picture 4" descr="C:\Users\Юля\Desktop\image_1030310205720875085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4572008"/>
            <a:ext cx="1500198" cy="1837743"/>
          </a:xfrm>
          <a:prstGeom prst="rect">
            <a:avLst/>
          </a:prstGeom>
          <a:noFill/>
        </p:spPr>
      </p:pic>
      <p:pic>
        <p:nvPicPr>
          <p:cNvPr id="19461" name="Picture 5" descr="C:\Users\Юля\Desktop\257871215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4214818"/>
            <a:ext cx="1285884" cy="20734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Юля\Desktop\kissclipart-puzzle-border-clipart-jigsaw-puzzles-clip-art-bd4712cd3f924c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707233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1857364"/>
            <a:ext cx="7258072" cy="2000264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CC3399"/>
                </a:solidFill>
              </a:rPr>
              <a:t>Спасибо за внимание!</a:t>
            </a:r>
            <a:endParaRPr lang="ru-RU" sz="6000" b="1" dirty="0">
              <a:solidFill>
                <a:srgbClr val="CC3399"/>
              </a:solidFill>
            </a:endParaRPr>
          </a:p>
        </p:txBody>
      </p:sp>
      <p:pic>
        <p:nvPicPr>
          <p:cNvPr id="17412" name="Picture 4" descr="C:\Users\Юля\Desktop\253303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857760"/>
            <a:ext cx="8113318" cy="1161680"/>
          </a:xfrm>
          <a:prstGeom prst="rect">
            <a:avLst/>
          </a:prstGeom>
          <a:noFill/>
        </p:spPr>
      </p:pic>
      <p:pic>
        <p:nvPicPr>
          <p:cNvPr id="17413" name="Picture 5" descr="C:\Users\Юля\Desktop\0029-094-English-speaking-countries-qui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428604"/>
            <a:ext cx="1771642" cy="22232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823</TotalTime>
  <Words>792</Words>
  <Application>Microsoft Office PowerPoint</Application>
  <PresentationFormat>Экран (4:3)</PresentationFormat>
  <Paragraphs>88</Paragraphs>
  <Slides>32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Arial</vt:lpstr>
      <vt:lpstr>Arial Black</vt:lpstr>
      <vt:lpstr>Calibri</vt:lpstr>
      <vt:lpstr>Tahoma</vt:lpstr>
      <vt:lpstr>Times New Roman</vt:lpstr>
      <vt:lpstr>Verdana</vt:lpstr>
      <vt:lpstr>Wingdings</vt:lpstr>
      <vt:lpstr>Тема Office</vt:lpstr>
      <vt:lpstr>Путешествие с Малышом Гео</vt:lpstr>
      <vt:lpstr>Современные методы и приемы  в интеллектуальном развитии детей дошкольного возраста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Результаты:</vt:lpstr>
      <vt:lpstr>Пробуйте… и развивайте своих малышей…</vt:lpstr>
      <vt:lpstr>Спасибо за внимание!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по Фиолетовому лесу!!!</dc:title>
  <dc:creator>Алеусандр</dc:creator>
  <cp:lastModifiedBy>Пользователь</cp:lastModifiedBy>
  <cp:revision>58</cp:revision>
  <dcterms:created xsi:type="dcterms:W3CDTF">2019-02-12T06:58:59Z</dcterms:created>
  <dcterms:modified xsi:type="dcterms:W3CDTF">2019-09-24T17:18:45Z</dcterms:modified>
</cp:coreProperties>
</file>