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60" r:id="rId2"/>
    <p:sldId id="256" r:id="rId3"/>
    <p:sldId id="259" r:id="rId4"/>
    <p:sldId id="257" r:id="rId5"/>
    <p:sldId id="262" r:id="rId6"/>
    <p:sldId id="267" r:id="rId7"/>
    <p:sldId id="291" r:id="rId8"/>
    <p:sldId id="277" r:id="rId9"/>
    <p:sldId id="279" r:id="rId10"/>
    <p:sldId id="283" r:id="rId11"/>
    <p:sldId id="284" r:id="rId12"/>
    <p:sldId id="278" r:id="rId13"/>
    <p:sldId id="287" r:id="rId14"/>
    <p:sldId id="282" r:id="rId15"/>
    <p:sldId id="296" r:id="rId16"/>
    <p:sldId id="265" r:id="rId17"/>
    <p:sldId id="268" r:id="rId18"/>
    <p:sldId id="288" r:id="rId19"/>
    <p:sldId id="294" r:id="rId20"/>
    <p:sldId id="275" r:id="rId21"/>
    <p:sldId id="276" r:id="rId22"/>
    <p:sldId id="273" r:id="rId23"/>
    <p:sldId id="280" r:id="rId24"/>
    <p:sldId id="285" r:id="rId25"/>
    <p:sldId id="281" r:id="rId26"/>
    <p:sldId id="292" r:id="rId27"/>
    <p:sldId id="264" r:id="rId28"/>
    <p:sldId id="286" r:id="rId29"/>
    <p:sldId id="290" r:id="rId30"/>
    <p:sldId id="263" r:id="rId31"/>
    <p:sldId id="297" r:id="rId32"/>
    <p:sldId id="274" r:id="rId33"/>
    <p:sldId id="289"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autoAdjust="0"/>
    <p:restoredTop sz="96671" autoAdjust="0"/>
  </p:normalViewPr>
  <p:slideViewPr>
    <p:cSldViewPr>
      <p:cViewPr varScale="1">
        <p:scale>
          <a:sx n="83" d="100"/>
          <a:sy n="83" d="100"/>
        </p:scale>
        <p:origin x="1536" y="90"/>
      </p:cViewPr>
      <p:guideLst>
        <p:guide orient="horz" pos="2160"/>
        <p:guide pos="2880"/>
      </p:guideLst>
    </p:cSldViewPr>
  </p:slideViewPr>
  <p:outlineViewPr>
    <p:cViewPr>
      <p:scale>
        <a:sx n="33" d="100"/>
        <a:sy n="33" d="100"/>
      </p:scale>
      <p:origin x="24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58A0DF-46D7-4AC4-AFEE-60AED468A2C1}" type="datetimeFigureOut">
              <a:rPr lang="ru-RU" smtClean="0"/>
              <a:pPr/>
              <a:t>14.12.2018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DA2BF6-AEF9-420B-A9DF-217CE095EB73}" type="slidenum">
              <a:rPr lang="ru-RU" smtClean="0"/>
              <a:pPr/>
              <a:t>‹#›</a:t>
            </a:fld>
            <a:endParaRPr lang="ru-RU"/>
          </a:p>
        </p:txBody>
      </p:sp>
    </p:spTree>
    <p:extLst>
      <p:ext uri="{BB962C8B-B14F-4D97-AF65-F5344CB8AC3E}">
        <p14:creationId xmlns:p14="http://schemas.microsoft.com/office/powerpoint/2010/main" val="1659257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5DA2BF6-AEF9-420B-A9DF-217CE095EB73}" type="slidenum">
              <a:rPr lang="ru-RU" smtClean="0"/>
              <a:pPr/>
              <a:t>23</a:t>
            </a:fld>
            <a:endParaRPr lang="ru-RU"/>
          </a:p>
        </p:txBody>
      </p:sp>
    </p:spTree>
    <p:extLst>
      <p:ext uri="{BB962C8B-B14F-4D97-AF65-F5344CB8AC3E}">
        <p14:creationId xmlns:p14="http://schemas.microsoft.com/office/powerpoint/2010/main" val="2058147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3126998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3315343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3646922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4061183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373145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1609460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668941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793550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4280377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671362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2241918-19B7-4BFD-A178-F71842927FC0}" type="slidenum">
              <a:rPr lang="ru-RU" smtClean="0"/>
              <a:pPr/>
              <a:t>‹#›</a:t>
            </a:fld>
            <a:endParaRPr lang="ru-RU"/>
          </a:p>
        </p:txBody>
      </p:sp>
    </p:spTree>
    <p:extLst>
      <p:ext uri="{BB962C8B-B14F-4D97-AF65-F5344CB8AC3E}">
        <p14:creationId xmlns:p14="http://schemas.microsoft.com/office/powerpoint/2010/main" val="1229163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F01188-5937-43F3-9F67-8B95A18D7106}" type="datetimeFigureOut">
              <a:rPr lang="ru-RU" smtClean="0"/>
              <a:pPr/>
              <a:t>14.12.2018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241918-19B7-4BFD-A178-F71842927FC0}" type="slidenum">
              <a:rPr lang="ru-RU" smtClean="0"/>
              <a:pPr/>
              <a:t>‹#›</a:t>
            </a:fld>
            <a:endParaRPr lang="ru-RU"/>
          </a:p>
        </p:txBody>
      </p:sp>
    </p:spTree>
    <p:extLst>
      <p:ext uri="{BB962C8B-B14F-4D97-AF65-F5344CB8AC3E}">
        <p14:creationId xmlns:p14="http://schemas.microsoft.com/office/powerpoint/2010/main" val="3841983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microsoft.com/office/2007/relationships/hdphoto" Target="../media/hdphoto1.wdp"/><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5.jpeg"/><Relationship Id="rId4" Type="http://schemas.openxmlformats.org/officeDocument/2006/relationships/image" Target="../media/image44.jpeg"/></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3.jpeg"/><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55.jpeg"/></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8.jpeg"/><Relationship Id="rId4" Type="http://schemas.openxmlformats.org/officeDocument/2006/relationships/image" Target="../media/image57.jpeg"/></Relationships>
</file>

<file path=ppt/slides/_rels/slide27.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2.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jpeg"/><Relationship Id="rId9" Type="http://schemas.openxmlformats.org/officeDocument/2006/relationships/image" Target="../media/image65.jpeg"/></Relationships>
</file>

<file path=ppt/slides/_rels/slide28.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67.jpeg"/><Relationship Id="rId7" Type="http://schemas.openxmlformats.org/officeDocument/2006/relationships/image" Target="../media/image7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2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4.jpeg"/></Relationships>
</file>

<file path=ppt/slides/_rels/slide3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908720"/>
            <a:ext cx="7772400" cy="2664296"/>
          </a:xfrm>
        </p:spPr>
        <p:txBody>
          <a:bodyPr>
            <a:prstTxWarp prst="textChevron">
              <a:avLst/>
            </a:prstTxWarp>
            <a:normAutofit/>
          </a:bodyPr>
          <a:lstStyle/>
          <a:p>
            <a:r>
              <a:rPr lang="ru-RU" sz="3200" b="1" dirty="0" smtClean="0"/>
              <a:t>«Воспитание культурно –             гигиенических навыков детей 3-4 лет через дидактические игры с куклой и использование </a:t>
            </a:r>
            <a:r>
              <a:rPr lang="ru-RU" sz="3200" b="1" dirty="0" err="1" smtClean="0"/>
              <a:t>потешек</a:t>
            </a:r>
            <a:r>
              <a:rPr lang="ru-RU" sz="3200" b="1" dirty="0" smtClean="0"/>
              <a:t> и прибауток».</a:t>
            </a:r>
            <a:endParaRPr lang="ru-RU" sz="3200" b="1" dirty="0"/>
          </a:p>
        </p:txBody>
      </p:sp>
      <p:sp>
        <p:nvSpPr>
          <p:cNvPr id="3" name="Подзаголовок 2"/>
          <p:cNvSpPr>
            <a:spLocks noGrp="1"/>
          </p:cNvSpPr>
          <p:nvPr>
            <p:ph type="subTitle" idx="1"/>
          </p:nvPr>
        </p:nvSpPr>
        <p:spPr>
          <a:xfrm rot="10800000" flipV="1">
            <a:off x="539552" y="4797152"/>
            <a:ext cx="6912768" cy="864096"/>
          </a:xfrm>
        </p:spPr>
        <p:txBody>
          <a:bodyPr>
            <a:normAutofit fontScale="32500" lnSpcReduction="20000"/>
          </a:bodyPr>
          <a:lstStyle/>
          <a:p>
            <a:pPr algn="l"/>
            <a:endParaRPr lang="ru-RU" dirty="0" smtClean="0">
              <a:solidFill>
                <a:schemeClr val="tx1"/>
              </a:solidFill>
            </a:endParaRPr>
          </a:p>
          <a:p>
            <a:pPr algn="l"/>
            <a:r>
              <a:rPr lang="ru-RU" sz="6000" b="1" dirty="0" smtClean="0">
                <a:solidFill>
                  <a:schemeClr val="tx1"/>
                </a:solidFill>
              </a:rPr>
              <a:t>Опыт работы воспитателя  Л. В. Веселовской.</a:t>
            </a:r>
          </a:p>
          <a:p>
            <a:r>
              <a:rPr lang="ru-RU" sz="6000" b="1" dirty="0" smtClean="0">
                <a:solidFill>
                  <a:schemeClr val="tx1"/>
                </a:solidFill>
              </a:rPr>
              <a:t>2016год</a:t>
            </a:r>
          </a:p>
        </p:txBody>
      </p:sp>
    </p:spTree>
    <p:extLst>
      <p:ext uri="{BB962C8B-B14F-4D97-AF65-F5344CB8AC3E}">
        <p14:creationId xmlns:p14="http://schemas.microsoft.com/office/powerpoint/2010/main" val="17147800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43408"/>
            <a:ext cx="9144000" cy="7101408"/>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107504" y="980728"/>
            <a:ext cx="8856984" cy="504056"/>
          </a:xfrm>
        </p:spPr>
        <p:txBody>
          <a:bodyPr>
            <a:normAutofit fontScale="90000"/>
          </a:bodyPr>
          <a:lstStyle/>
          <a:p>
            <a:pPr algn="l"/>
            <a:r>
              <a:rPr lang="ru-RU" sz="1100" b="1" u="sng" dirty="0" smtClean="0"/>
              <a:t>                                                                                                     </a:t>
            </a:r>
            <a:r>
              <a:rPr lang="ru-RU" sz="1600" dirty="0"/>
              <a:t/>
            </a:r>
            <a:br>
              <a:rPr lang="ru-RU" sz="1600" dirty="0"/>
            </a:br>
            <a:r>
              <a:rPr lang="ru-RU" sz="1600" b="1" dirty="0"/>
              <a:t> </a:t>
            </a:r>
            <a:r>
              <a:rPr lang="ru-RU" dirty="0"/>
              <a:t/>
            </a:r>
            <a:br>
              <a:rPr lang="ru-RU" dirty="0"/>
            </a:br>
            <a:r>
              <a:rPr lang="ru-RU" b="1" dirty="0"/>
              <a:t> </a:t>
            </a:r>
            <a:r>
              <a:rPr lang="ru-RU" dirty="0"/>
              <a:t/>
            </a:r>
            <a:br>
              <a:rPr lang="ru-RU" dirty="0"/>
            </a:br>
            <a:endParaRPr lang="ru-RU" dirty="0"/>
          </a:p>
        </p:txBody>
      </p:sp>
      <p:sp>
        <p:nvSpPr>
          <p:cNvPr id="3" name="Подзаголовок 2"/>
          <p:cNvSpPr>
            <a:spLocks noGrp="1"/>
          </p:cNvSpPr>
          <p:nvPr>
            <p:ph type="subTitle" idx="1"/>
          </p:nvPr>
        </p:nvSpPr>
        <p:spPr>
          <a:xfrm>
            <a:off x="323528" y="980728"/>
            <a:ext cx="8496944" cy="4968552"/>
          </a:xfrm>
        </p:spPr>
        <p:txBody>
          <a:bodyPr>
            <a:normAutofit lnSpcReduction="10000"/>
          </a:bodyPr>
          <a:lstStyle/>
          <a:p>
            <a:r>
              <a:rPr lang="ru-RU" b="1" dirty="0" smtClean="0">
                <a:solidFill>
                  <a:schemeClr val="tx1"/>
                </a:solidFill>
              </a:rPr>
              <a:t>Актуальность темы.</a:t>
            </a:r>
          </a:p>
          <a:p>
            <a:pPr algn="l"/>
            <a:r>
              <a:rPr lang="ru-RU" sz="2600" b="1" dirty="0" smtClean="0">
                <a:solidFill>
                  <a:schemeClr val="tx1"/>
                </a:solidFill>
              </a:rPr>
              <a:t>Именно </a:t>
            </a:r>
            <a:r>
              <a:rPr lang="ru-RU" sz="2600" b="1" dirty="0">
                <a:solidFill>
                  <a:schemeClr val="tx1"/>
                </a:solidFill>
              </a:rPr>
              <a:t>в дошкольном возрасте очень важно воспитать у ребенка привычку к чистоте, аккуратности, порядку. В эти годы дети могут освоить все основные культурно-гигиенические навыки, научиться понимать их важность, легко, быстро и правильно выполнять. Навыки и привычки, прочно сформированные в дошкольном возрасте, сохранятся на всю жизнь. </a:t>
            </a:r>
            <a:endParaRPr lang="ru-RU" sz="2600" b="1" dirty="0" smtClean="0">
              <a:solidFill>
                <a:schemeClr val="tx1"/>
              </a:solidFill>
            </a:endParaRPr>
          </a:p>
          <a:p>
            <a:pPr algn="l"/>
            <a:r>
              <a:rPr lang="ru-RU" sz="2600" b="1" dirty="0" smtClean="0">
                <a:solidFill>
                  <a:schemeClr val="tx1"/>
                </a:solidFill>
              </a:rPr>
              <a:t>Их </a:t>
            </a:r>
            <a:r>
              <a:rPr lang="ru-RU" sz="2600" b="1" dirty="0">
                <a:solidFill>
                  <a:schemeClr val="tx1"/>
                </a:solidFill>
              </a:rPr>
              <a:t>воспитанию приходится уделять специальное внимание.</a:t>
            </a:r>
          </a:p>
          <a:p>
            <a:pPr algn="l"/>
            <a:r>
              <a:rPr lang="ru-RU" sz="3800" b="1" dirty="0">
                <a:solidFill>
                  <a:schemeClr val="tx1"/>
                </a:solidFill>
              </a:rPr>
              <a:t> </a:t>
            </a:r>
            <a:endParaRPr lang="ru-RU" sz="3800" b="1" dirty="0" smtClean="0">
              <a:solidFill>
                <a:schemeClr val="tx1"/>
              </a:solidFill>
            </a:endParaRPr>
          </a:p>
          <a:p>
            <a:pPr algn="l"/>
            <a:endParaRPr lang="ru-RU" sz="3800" b="1" dirty="0" smtClean="0">
              <a:solidFill>
                <a:schemeClr val="tx1"/>
              </a:solidFill>
            </a:endParaRPr>
          </a:p>
          <a:p>
            <a:pPr algn="l"/>
            <a:endParaRPr lang="ru-RU" sz="3800" b="1" dirty="0" smtClean="0">
              <a:solidFill>
                <a:schemeClr val="tx1"/>
              </a:solidFill>
            </a:endParaRPr>
          </a:p>
          <a:p>
            <a:pPr algn="l"/>
            <a:endParaRPr lang="ru-RU" sz="3800" b="1" dirty="0" smtClean="0">
              <a:solidFill>
                <a:schemeClr val="tx1"/>
              </a:solidFill>
            </a:endParaRPr>
          </a:p>
          <a:p>
            <a:pPr algn="l"/>
            <a:endParaRPr lang="ru-RU" sz="3800" b="1" dirty="0" smtClean="0">
              <a:solidFill>
                <a:schemeClr val="tx1"/>
              </a:solidFill>
            </a:endParaRPr>
          </a:p>
          <a:p>
            <a:pPr algn="l"/>
            <a:endParaRPr lang="ru-RU" sz="3800" b="1" dirty="0" smtClean="0">
              <a:solidFill>
                <a:schemeClr val="tx1"/>
              </a:solidFill>
            </a:endParaRPr>
          </a:p>
          <a:p>
            <a:pPr algn="l"/>
            <a:endParaRPr lang="ru-RU" sz="3800" b="1" dirty="0">
              <a:solidFill>
                <a:schemeClr val="tx1"/>
              </a:solidFill>
            </a:endParaRPr>
          </a:p>
        </p:txBody>
      </p:sp>
    </p:spTree>
    <p:extLst>
      <p:ext uri="{BB962C8B-B14F-4D97-AF65-F5344CB8AC3E}">
        <p14:creationId xmlns:p14="http://schemas.microsoft.com/office/powerpoint/2010/main" val="2818570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931"/>
            <a:ext cx="9720064"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899592" y="188641"/>
            <a:ext cx="7558608" cy="1872208"/>
          </a:xfrm>
        </p:spPr>
        <p:txBody>
          <a:bodyPr>
            <a:normAutofit/>
          </a:bodyPr>
          <a:lstStyle/>
          <a:p>
            <a:r>
              <a:rPr lang="ru-RU" sz="2200" b="1" dirty="0" smtClean="0"/>
              <a:t>Цель работы:</a:t>
            </a:r>
            <a:br>
              <a:rPr lang="ru-RU" sz="2200" b="1" dirty="0" smtClean="0"/>
            </a:br>
            <a:r>
              <a:rPr lang="ru-RU" sz="2200" b="1" dirty="0"/>
              <a:t>С</a:t>
            </a:r>
            <a:r>
              <a:rPr lang="ru-RU" sz="2200" b="1" dirty="0" smtClean="0"/>
              <a:t>овершенствовать культурно – гигиенические навыки, формировать начальные представления о ценности здоровья.</a:t>
            </a:r>
            <a:r>
              <a:rPr lang="ru-RU" sz="2800" b="1" dirty="0" smtClean="0"/>
              <a:t/>
            </a:r>
            <a:br>
              <a:rPr lang="ru-RU" sz="2800" b="1" dirty="0" smtClean="0"/>
            </a:br>
            <a:endParaRPr lang="ru-RU" sz="2800" b="1" dirty="0"/>
          </a:p>
        </p:txBody>
      </p:sp>
      <p:sp>
        <p:nvSpPr>
          <p:cNvPr id="3" name="Подзаголовок 2"/>
          <p:cNvSpPr>
            <a:spLocks noGrp="1"/>
          </p:cNvSpPr>
          <p:nvPr>
            <p:ph type="subTitle" idx="1"/>
          </p:nvPr>
        </p:nvSpPr>
        <p:spPr>
          <a:xfrm>
            <a:off x="899592" y="1916832"/>
            <a:ext cx="6872808" cy="4464496"/>
          </a:xfrm>
        </p:spPr>
        <p:txBody>
          <a:bodyPr>
            <a:normAutofit fontScale="85000" lnSpcReduction="10000"/>
          </a:bodyPr>
          <a:lstStyle/>
          <a:p>
            <a:pPr lvl="0"/>
            <a:r>
              <a:rPr lang="ru-RU" sz="2200" b="1" dirty="0" smtClean="0">
                <a:solidFill>
                  <a:schemeClr val="tx1"/>
                </a:solidFill>
              </a:rPr>
              <a:t>Задачи</a:t>
            </a:r>
            <a:endParaRPr lang="ru-RU" sz="2000" dirty="0" smtClean="0">
              <a:solidFill>
                <a:schemeClr val="tx1"/>
              </a:solidFill>
            </a:endParaRPr>
          </a:p>
          <a:p>
            <a:pPr lvl="0" algn="l"/>
            <a:r>
              <a:rPr lang="ru-RU" sz="2000" dirty="0" smtClean="0">
                <a:solidFill>
                  <a:schemeClr val="tx1"/>
                </a:solidFill>
              </a:rPr>
              <a:t>1</a:t>
            </a:r>
            <a:r>
              <a:rPr lang="ru-RU" sz="2000" b="1" dirty="0" smtClean="0">
                <a:solidFill>
                  <a:schemeClr val="tx1"/>
                </a:solidFill>
              </a:rPr>
              <a:t>. Формирование потребности в соблюдение навыков гигиены и опрятности в повседневной жизни: привычки следить за своим внешним видом, умение использовать алгоритм умывания, вешать полотенце на место, пользоваться расческой, носовым платком;</a:t>
            </a:r>
          </a:p>
          <a:p>
            <a:pPr lvl="0" algn="l"/>
            <a:r>
              <a:rPr lang="ru-RU" sz="2000" b="1" dirty="0" smtClean="0">
                <a:solidFill>
                  <a:schemeClr val="tx1"/>
                </a:solidFill>
              </a:rPr>
              <a:t>2. Формирование начальных представлений о ценности здоровья: здоровье начинается с чистоты тела</a:t>
            </a:r>
            <a:r>
              <a:rPr lang="ru-RU" sz="2000" b="1" dirty="0">
                <a:solidFill>
                  <a:schemeClr val="tx1"/>
                </a:solidFill>
              </a:rPr>
              <a:t>,</a:t>
            </a:r>
            <a:r>
              <a:rPr lang="ru-RU" sz="2000" b="1" dirty="0" smtClean="0">
                <a:solidFill>
                  <a:schemeClr val="tx1"/>
                </a:solidFill>
              </a:rPr>
              <a:t> чистота-красота-здоровье – это неразделимые понятия; </a:t>
            </a:r>
          </a:p>
          <a:p>
            <a:pPr lvl="0" algn="l"/>
            <a:r>
              <a:rPr lang="ru-RU" sz="2000" b="1" dirty="0" smtClean="0">
                <a:solidFill>
                  <a:schemeClr val="tx1"/>
                </a:solidFill>
              </a:rPr>
              <a:t>3. Развитие культурно-гигиенических навыков, формирование простейших навыков поведения во время еды: пользоваться правильно столовыми приборами и салфеткой; не крошить хлеб, пережевывать пищу с закрытым ртом, не разговаривать с полным ртом; </a:t>
            </a:r>
          </a:p>
          <a:p>
            <a:pPr algn="l"/>
            <a:r>
              <a:rPr lang="ru-RU" sz="2000" b="1" dirty="0" smtClean="0">
                <a:solidFill>
                  <a:schemeClr val="tx1"/>
                </a:solidFill>
              </a:rPr>
              <a:t>4.Формирование умения использовать алгоритм одевания, различать сезонную одежду, закреплять название одежды , ее элементов;</a:t>
            </a:r>
          </a:p>
          <a:p>
            <a:pPr lvl="0" algn="l"/>
            <a:r>
              <a:rPr lang="ru-RU" sz="2000" b="1" dirty="0" smtClean="0">
                <a:solidFill>
                  <a:schemeClr val="tx1"/>
                </a:solidFill>
              </a:rPr>
              <a:t>5. Активное привлечение родителей к соблюдению и развитию навыков личной гигиены дома.</a:t>
            </a:r>
          </a:p>
          <a:p>
            <a:pPr algn="l"/>
            <a:endParaRPr lang="ru-RU" sz="2000" b="1" dirty="0">
              <a:solidFill>
                <a:schemeClr val="bg1"/>
              </a:solidFill>
            </a:endParaRPr>
          </a:p>
        </p:txBody>
      </p:sp>
    </p:spTree>
    <p:extLst>
      <p:ext uri="{BB962C8B-B14F-4D97-AF65-F5344CB8AC3E}">
        <p14:creationId xmlns:p14="http://schemas.microsoft.com/office/powerpoint/2010/main" val="158578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7118648"/>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908721"/>
            <a:ext cx="7772400" cy="1296143"/>
          </a:xfrm>
        </p:spPr>
        <p:txBody>
          <a:bodyPr>
            <a:normAutofit/>
          </a:bodyPr>
          <a:lstStyle/>
          <a:p>
            <a:pPr algn="l"/>
            <a:r>
              <a:rPr lang="ru-RU" sz="3600" b="1" dirty="0" smtClean="0"/>
              <a:t> </a:t>
            </a:r>
            <a:endParaRPr lang="ru-RU" sz="2800" b="1" dirty="0"/>
          </a:p>
        </p:txBody>
      </p:sp>
      <p:sp>
        <p:nvSpPr>
          <p:cNvPr id="3" name="Подзаголовок 2"/>
          <p:cNvSpPr>
            <a:spLocks noGrp="1"/>
          </p:cNvSpPr>
          <p:nvPr>
            <p:ph type="subTitle" idx="1"/>
          </p:nvPr>
        </p:nvSpPr>
        <p:spPr>
          <a:xfrm>
            <a:off x="755576" y="1412776"/>
            <a:ext cx="6480720" cy="4226024"/>
          </a:xfrm>
        </p:spPr>
        <p:txBody>
          <a:bodyPr>
            <a:normAutofit fontScale="85000" lnSpcReduction="10000"/>
          </a:bodyPr>
          <a:lstStyle/>
          <a:p>
            <a:pPr algn="l"/>
            <a:r>
              <a:rPr lang="ru-RU" sz="2400" dirty="0" smtClean="0">
                <a:solidFill>
                  <a:schemeClr val="tx1"/>
                </a:solidFill>
              </a:rPr>
              <a:t> </a:t>
            </a:r>
            <a:r>
              <a:rPr lang="ru-RU" b="1" dirty="0" smtClean="0">
                <a:solidFill>
                  <a:schemeClr val="tx1"/>
                </a:solidFill>
              </a:rPr>
              <a:t>Поскольку развитие культурно-гигиенических навыков ребенка – первый шаг в приобщении к здоровому образу жизни, то их воспитанию я уделила особое внимание.</a:t>
            </a:r>
          </a:p>
          <a:p>
            <a:pPr algn="l"/>
            <a:r>
              <a:rPr lang="ru-RU" b="1" dirty="0" smtClean="0">
                <a:solidFill>
                  <a:schemeClr val="tx1"/>
                </a:solidFill>
              </a:rPr>
              <a:t> Начиная работу в данном направлении, поставила перед собой задачу сначала объяснить детям значение гигиенических правил и впоследствии обеспечить их выполнение.</a:t>
            </a:r>
            <a:endParaRPr lang="ru-RU" b="1" dirty="0">
              <a:solidFill>
                <a:schemeClr val="tx1"/>
              </a:solidFill>
            </a:endParaRPr>
          </a:p>
          <a:p>
            <a:endParaRPr lang="ru-RU" b="1" dirty="0"/>
          </a:p>
        </p:txBody>
      </p:sp>
    </p:spTree>
    <p:extLst>
      <p:ext uri="{BB962C8B-B14F-4D97-AF65-F5344CB8AC3E}">
        <p14:creationId xmlns:p14="http://schemas.microsoft.com/office/powerpoint/2010/main" val="9388641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383"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467544" y="404664"/>
            <a:ext cx="7128792" cy="1584176"/>
          </a:xfrm>
        </p:spPr>
        <p:txBody>
          <a:bodyPr>
            <a:noAutofit/>
          </a:bodyPr>
          <a:lstStyle/>
          <a:p>
            <a:r>
              <a:rPr lang="ru-RU" sz="2000" b="1" dirty="0" smtClean="0">
                <a:solidFill>
                  <a:schemeClr val="tx1"/>
                </a:solidFill>
              </a:rPr>
              <a:t>Так, например, используя стихи </a:t>
            </a:r>
            <a:r>
              <a:rPr lang="ru-RU" sz="2000" b="1" dirty="0" err="1" smtClean="0">
                <a:solidFill>
                  <a:schemeClr val="tx1"/>
                </a:solidFill>
              </a:rPr>
              <a:t>А.Барто</a:t>
            </a:r>
            <a:r>
              <a:rPr lang="ru-RU" sz="2000" b="1" dirty="0" smtClean="0">
                <a:solidFill>
                  <a:schemeClr val="tx1"/>
                </a:solidFill>
              </a:rPr>
              <a:t>: «Зайка», «Мишка» и произведение К.И. Чуковского «Айболит», учила детей осознавать необходимость соблюдать навыки гигиены и опрятности в повседневной жизни, бережному отношению к окружающим. </a:t>
            </a:r>
          </a:p>
        </p:txBody>
      </p:sp>
      <p:pic>
        <p:nvPicPr>
          <p:cNvPr id="15" name="Рисунок 14" descr="IMG_1853.JPG"/>
          <p:cNvPicPr>
            <a:picLocks noChangeAspect="1"/>
          </p:cNvPicPr>
          <p:nvPr/>
        </p:nvPicPr>
        <p:blipFill>
          <a:blip r:embed="rId3" cstate="print"/>
          <a:stretch>
            <a:fillRect/>
          </a:stretch>
        </p:blipFill>
        <p:spPr>
          <a:xfrm rot="5400000">
            <a:off x="-754261" y="3247157"/>
            <a:ext cx="4365106" cy="2856583"/>
          </a:xfrm>
          <a:prstGeom prst="rect">
            <a:avLst/>
          </a:prstGeom>
          <a:ln>
            <a:noFill/>
          </a:ln>
          <a:effectLst>
            <a:softEdge rad="112500"/>
          </a:effectLst>
        </p:spPr>
      </p:pic>
      <p:pic>
        <p:nvPicPr>
          <p:cNvPr id="9" name="Рисунок 8"/>
          <p:cNvPicPr>
            <a:picLocks noChangeAspect="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rot="5400000">
            <a:off x="1763688" y="2996952"/>
            <a:ext cx="4392488" cy="3096344"/>
          </a:xfrm>
          <a:prstGeom prst="rect">
            <a:avLst/>
          </a:prstGeom>
          <a:ln>
            <a:noFill/>
          </a:ln>
          <a:effectLst>
            <a:softEdge rad="112500"/>
          </a:effectLst>
        </p:spPr>
      </p:pic>
      <p:pic>
        <p:nvPicPr>
          <p:cNvPr id="10" name="Рисунок 9" descr="IMG_1732.JPG"/>
          <p:cNvPicPr>
            <a:picLocks noChangeAspect="1"/>
          </p:cNvPicPr>
          <p:nvPr/>
        </p:nvPicPr>
        <p:blipFill>
          <a:blip r:embed="rId6" cstate="print"/>
          <a:stretch>
            <a:fillRect/>
          </a:stretch>
        </p:blipFill>
        <p:spPr>
          <a:xfrm rot="5400000">
            <a:off x="4590256" y="2771800"/>
            <a:ext cx="4499992" cy="3672408"/>
          </a:xfrm>
          <a:prstGeom prst="rect">
            <a:avLst/>
          </a:prstGeom>
          <a:ln>
            <a:noFill/>
          </a:ln>
          <a:effectLst>
            <a:softEdge rad="112500"/>
          </a:effectLst>
        </p:spPr>
      </p:pic>
    </p:spTree>
    <p:extLst>
      <p:ext uri="{BB962C8B-B14F-4D97-AF65-F5344CB8AC3E}">
        <p14:creationId xmlns:p14="http://schemas.microsoft.com/office/powerpoint/2010/main" val="8926835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611560" y="476672"/>
            <a:ext cx="8064896" cy="720080"/>
          </a:xfrm>
        </p:spPr>
        <p:txBody>
          <a:bodyPr>
            <a:noAutofit/>
          </a:bodyPr>
          <a:lstStyle/>
          <a:p>
            <a:r>
              <a:rPr lang="ru-RU" sz="2000" b="1" dirty="0" smtClean="0">
                <a:solidFill>
                  <a:schemeClr val="tx1"/>
                </a:solidFill>
              </a:rPr>
              <a:t>Здоровыми быть – за чистотой следить. А это понять нам помогла книга К. Чуковского «</a:t>
            </a:r>
            <a:r>
              <a:rPr lang="ru-RU" sz="2000" b="1" dirty="0" err="1" smtClean="0">
                <a:solidFill>
                  <a:schemeClr val="tx1"/>
                </a:solidFill>
              </a:rPr>
              <a:t>Мойдодыр</a:t>
            </a:r>
            <a:r>
              <a:rPr lang="ru-RU" sz="2000" b="1" dirty="0" smtClean="0">
                <a:solidFill>
                  <a:schemeClr val="tx1"/>
                </a:solidFill>
              </a:rPr>
              <a:t>». Вместе с детьми рассматривали иллюстрации, беседовали по теме, </a:t>
            </a:r>
            <a:r>
              <a:rPr lang="ru-RU" sz="2000" b="1" dirty="0">
                <a:solidFill>
                  <a:schemeClr val="tx1"/>
                </a:solidFill>
              </a:rPr>
              <a:t>р</a:t>
            </a:r>
            <a:r>
              <a:rPr lang="ru-RU" sz="2000" b="1" dirty="0" smtClean="0">
                <a:solidFill>
                  <a:schemeClr val="tx1"/>
                </a:solidFill>
              </a:rPr>
              <a:t>азгадывали загадки. А потом мы поиграли в игру «Чудесный мешочек» на закрепление знаний предметов личной гигиены.</a:t>
            </a:r>
            <a:endParaRPr lang="ru-RU" sz="2000" b="1" dirty="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08520" y="2636912"/>
            <a:ext cx="4464496" cy="3312368"/>
          </a:xfrm>
          <a:prstGeom prst="rect">
            <a:avLst/>
          </a:prstGeom>
          <a:ln>
            <a:noFill/>
          </a:ln>
          <a:effectLst>
            <a:glow rad="228600">
              <a:schemeClr val="accent2">
                <a:satMod val="175000"/>
                <a:alpha val="40000"/>
              </a:schemeClr>
            </a:glow>
            <a:softEdge rad="112500"/>
          </a:effec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741959" y="2657067"/>
            <a:ext cx="4522603" cy="3330166"/>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400954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title"/>
          </p:nvPr>
        </p:nvSpPr>
        <p:spPr/>
        <p:txBody>
          <a:bodyPr>
            <a:normAutofit fontScale="90000"/>
          </a:bodyPr>
          <a:lstStyle/>
          <a:p>
            <a:pPr algn="l"/>
            <a:r>
              <a:rPr lang="ru-RU" sz="2000" b="1" dirty="0" smtClean="0"/>
              <a:t>Не менее важно, особенно на первых парах, правильно усвоить нужный навык. Например, прежде чем начать мыть руки, надо закатать рукава, хорошо намылить их, сполоснуть тщательно водой, насухо вытереть своим полотенцем.</a:t>
            </a:r>
            <a:br>
              <a:rPr lang="ru-RU" sz="2000" b="1" dirty="0" smtClean="0"/>
            </a:br>
            <a:r>
              <a:rPr lang="ru-RU" sz="2000" b="1" dirty="0" smtClean="0"/>
              <a:t>Все действия  выполняются с рассказыванием пословицы и </a:t>
            </a:r>
            <a:r>
              <a:rPr lang="ru-RU" sz="2000" b="1" dirty="0" err="1" smtClean="0"/>
              <a:t>потешки</a:t>
            </a:r>
            <a:r>
              <a:rPr lang="ru-RU" sz="2000" b="1" dirty="0" smtClean="0"/>
              <a:t>. Если дети забывают последовательность действий, напоминаю им алгоритм умывания. </a:t>
            </a:r>
            <a:endParaRPr lang="ru-RU" sz="2000" b="1" dirty="0"/>
          </a:p>
        </p:txBody>
      </p:sp>
      <p:pic>
        <p:nvPicPr>
          <p:cNvPr id="11" name="Объект 10"/>
          <p:cNvPicPr>
            <a:picLocks noGrp="1" noChangeAspect="1"/>
          </p:cNvPicPr>
          <p:nvPr>
            <p:ph sz="half" idx="4294967295"/>
          </p:nvPr>
        </p:nvPicPr>
        <p:blipFill>
          <a:blip r:embed="rId3" cstate="print">
            <a:extLst>
              <a:ext uri="{28A0092B-C50C-407E-A947-70E740481C1C}">
                <a14:useLocalDpi xmlns:a14="http://schemas.microsoft.com/office/drawing/2010/main" val="0"/>
              </a:ext>
            </a:extLst>
          </a:blip>
          <a:stretch>
            <a:fillRect/>
          </a:stretch>
        </p:blipFill>
        <p:spPr>
          <a:xfrm rot="5400000">
            <a:off x="0" y="1935163"/>
            <a:ext cx="2635250" cy="2232025"/>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13" name="Рисунок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67650" y="4206521"/>
            <a:ext cx="2628292" cy="2319512"/>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14" name="Рисунок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742781" y="2392033"/>
            <a:ext cx="3573015" cy="2375473"/>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973638" y="2409907"/>
            <a:ext cx="3030853" cy="2225451"/>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14460623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251504"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p:txBody>
          <a:bodyPr/>
          <a:lstStyle/>
          <a:p>
            <a:endParaRPr lang="ru-RU"/>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1760" y="404664"/>
            <a:ext cx="6839744" cy="5976664"/>
          </a:xfrm>
          <a:prstGeom prst="rect">
            <a:avLst/>
          </a:prstGeom>
        </p:spPr>
      </p:pic>
      <p:sp>
        <p:nvSpPr>
          <p:cNvPr id="6" name="TextBox 5"/>
          <p:cNvSpPr txBox="1"/>
          <p:nvPr/>
        </p:nvSpPr>
        <p:spPr>
          <a:xfrm>
            <a:off x="631156" y="908720"/>
            <a:ext cx="1224136" cy="369332"/>
          </a:xfrm>
          <a:prstGeom prst="rect">
            <a:avLst/>
          </a:prstGeom>
          <a:noFill/>
        </p:spPr>
        <p:txBody>
          <a:bodyPr wrap="square" rtlCol="0">
            <a:spAutoFit/>
          </a:bodyPr>
          <a:lstStyle/>
          <a:p>
            <a:endParaRPr lang="ru-RU" dirty="0"/>
          </a:p>
        </p:txBody>
      </p:sp>
      <p:sp>
        <p:nvSpPr>
          <p:cNvPr id="8" name="Прямоугольник 7"/>
          <p:cNvSpPr/>
          <p:nvPr/>
        </p:nvSpPr>
        <p:spPr>
          <a:xfrm>
            <a:off x="0" y="0"/>
            <a:ext cx="2411760" cy="6247864"/>
          </a:xfrm>
          <a:prstGeom prst="rect">
            <a:avLst/>
          </a:prstGeom>
        </p:spPr>
        <p:txBody>
          <a:bodyPr wrap="square">
            <a:spAutoFit/>
          </a:bodyPr>
          <a:lstStyle/>
          <a:p>
            <a:pPr>
              <a:buNone/>
            </a:pPr>
            <a:endParaRPr lang="ru-RU" sz="2000" b="1" dirty="0" smtClean="0"/>
          </a:p>
          <a:p>
            <a:pPr>
              <a:buNone/>
            </a:pPr>
            <a:r>
              <a:rPr lang="ru-RU" sz="2000" b="1" dirty="0" smtClean="0"/>
              <a:t>Кто </a:t>
            </a:r>
            <a:r>
              <a:rPr lang="ru-RU" sz="2000" b="1" dirty="0"/>
              <a:t>рукавчик не засучит, тот водички не получит».</a:t>
            </a:r>
          </a:p>
          <a:p>
            <a:pPr>
              <a:buNone/>
            </a:pPr>
            <a:endParaRPr lang="ru-RU" sz="2000" b="1" dirty="0"/>
          </a:p>
          <a:p>
            <a:pPr>
              <a:buNone/>
            </a:pPr>
            <a:r>
              <a:rPr lang="ru-RU" sz="2000" b="1" dirty="0"/>
              <a:t>      Закатаем рукава, открываем кран – вода.</a:t>
            </a:r>
          </a:p>
          <a:p>
            <a:pPr>
              <a:buNone/>
            </a:pPr>
            <a:r>
              <a:rPr lang="ru-RU" sz="2000" b="1" dirty="0"/>
              <a:t>      Моем глазки, моем щечки,</a:t>
            </a:r>
          </a:p>
          <a:p>
            <a:pPr>
              <a:buNone/>
            </a:pPr>
            <a:r>
              <a:rPr lang="ru-RU" sz="2000" b="1" dirty="0"/>
              <a:t>      Моем уши и ладошки!</a:t>
            </a:r>
          </a:p>
          <a:p>
            <a:pPr>
              <a:buNone/>
            </a:pPr>
            <a:r>
              <a:rPr lang="ru-RU" sz="2000" b="1" dirty="0"/>
              <a:t>      Посмотрите крошки на свои ладошки.</a:t>
            </a:r>
          </a:p>
          <a:p>
            <a:pPr>
              <a:buNone/>
            </a:pPr>
            <a:r>
              <a:rPr lang="ru-RU" sz="2000" b="1" dirty="0"/>
              <a:t>      Ах какие ладошки!</a:t>
            </a:r>
          </a:p>
          <a:p>
            <a:pPr>
              <a:buNone/>
            </a:pPr>
            <a:r>
              <a:rPr lang="ru-RU" sz="2000" b="1" dirty="0"/>
              <a:t>      Чистые ладошки</a:t>
            </a:r>
            <a:r>
              <a:rPr lang="ru-RU" b="1" dirty="0"/>
              <a:t>!</a:t>
            </a:r>
          </a:p>
        </p:txBody>
      </p:sp>
    </p:spTree>
    <p:extLst>
      <p:ext uri="{BB962C8B-B14F-4D97-AF65-F5344CB8AC3E}">
        <p14:creationId xmlns:p14="http://schemas.microsoft.com/office/powerpoint/2010/main" val="13534095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323528" y="188640"/>
            <a:ext cx="8496944" cy="1440160"/>
          </a:xfrm>
        </p:spPr>
        <p:txBody>
          <a:bodyPr>
            <a:normAutofit fontScale="92500"/>
          </a:bodyPr>
          <a:lstStyle/>
          <a:p>
            <a:r>
              <a:rPr lang="ru-RU" sz="2400" b="1" dirty="0" smtClean="0">
                <a:solidFill>
                  <a:schemeClr val="tx1"/>
                </a:solidFill>
              </a:rPr>
              <a:t>Подобрала серию и сделала картотеку дидактических игр с куклой для закрепления культурно-гигиенических навыков у детей. Так с помощью  дидактической игры «Научим куклу Дашу умываться» закрепила последовательность действий при умывании.</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7652" y="2448097"/>
            <a:ext cx="4968551" cy="3610208"/>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8" name="Рисунок 7" descr="IMG_1657.JPG"/>
          <p:cNvPicPr>
            <a:picLocks noChangeAspect="1"/>
          </p:cNvPicPr>
          <p:nvPr/>
        </p:nvPicPr>
        <p:blipFill>
          <a:blip r:embed="rId4" cstate="print"/>
          <a:stretch>
            <a:fillRect/>
          </a:stretch>
        </p:blipFill>
        <p:spPr>
          <a:xfrm rot="5400000">
            <a:off x="4201636" y="2408906"/>
            <a:ext cx="4896545" cy="3616583"/>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34617420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497"/>
            <a:ext cx="9182236"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0" y="0"/>
            <a:ext cx="9036496" cy="2204864"/>
          </a:xfrm>
        </p:spPr>
        <p:txBody>
          <a:bodyPr>
            <a:noAutofit/>
          </a:bodyPr>
          <a:lstStyle/>
          <a:p>
            <a:r>
              <a:rPr lang="ru-RU" sz="2000" b="1" dirty="0" smtClean="0">
                <a:solidFill>
                  <a:schemeClr val="tx1"/>
                </a:solidFill>
              </a:rPr>
              <a:t>Чтобы научить детей намыливать руки с внешней и внутренней стороны, использовала игровое упражнение «Мыльные перчатки» и </a:t>
            </a:r>
            <a:r>
              <a:rPr lang="ru-RU" sz="2000" b="1" dirty="0" err="1" smtClean="0">
                <a:solidFill>
                  <a:schemeClr val="tx1"/>
                </a:solidFill>
              </a:rPr>
              <a:t>потешку</a:t>
            </a:r>
            <a:r>
              <a:rPr lang="ru-RU" sz="2000" b="1" dirty="0" smtClean="0">
                <a:solidFill>
                  <a:schemeClr val="tx1"/>
                </a:solidFill>
              </a:rPr>
              <a:t>:</a:t>
            </a:r>
          </a:p>
          <a:p>
            <a:r>
              <a:rPr lang="ru-RU" sz="2000" b="1" dirty="0" smtClean="0">
                <a:solidFill>
                  <a:schemeClr val="tx1"/>
                </a:solidFill>
              </a:rPr>
              <a:t>Ладушки, ладушки, с мылом моем лапушки,</a:t>
            </a:r>
          </a:p>
          <a:p>
            <a:r>
              <a:rPr lang="ru-RU" sz="2000" b="1" dirty="0" smtClean="0">
                <a:solidFill>
                  <a:schemeClr val="tx1"/>
                </a:solidFill>
              </a:rPr>
              <a:t>Чистые ладошки, вот вам хлеб да ложки!</a:t>
            </a:r>
          </a:p>
          <a:p>
            <a:r>
              <a:rPr lang="ru-RU" sz="2000" b="1" dirty="0" smtClean="0">
                <a:solidFill>
                  <a:schemeClr val="tx1"/>
                </a:solidFill>
              </a:rPr>
              <a:t>В кране булькает вода. Очень даже здорово!</a:t>
            </a:r>
          </a:p>
          <a:p>
            <a:r>
              <a:rPr lang="ru-RU" sz="2000" b="1" dirty="0" smtClean="0">
                <a:solidFill>
                  <a:schemeClr val="tx1"/>
                </a:solidFill>
              </a:rPr>
              <a:t>Моет рученьки сама </a:t>
            </a:r>
            <a:r>
              <a:rPr lang="ru-RU" sz="2000" b="1" dirty="0" err="1" smtClean="0">
                <a:solidFill>
                  <a:schemeClr val="tx1"/>
                </a:solidFill>
              </a:rPr>
              <a:t>Викушка</a:t>
            </a:r>
            <a:r>
              <a:rPr lang="ru-RU" sz="2000" b="1" dirty="0" smtClean="0">
                <a:solidFill>
                  <a:schemeClr val="tx1"/>
                </a:solidFill>
              </a:rPr>
              <a:t> Алдошина.</a:t>
            </a:r>
          </a:p>
          <a:p>
            <a:r>
              <a:rPr lang="ru-RU" sz="2000" b="1" dirty="0" smtClean="0">
                <a:solidFill>
                  <a:schemeClr val="tx1"/>
                </a:solidFill>
              </a:rPr>
              <a:t>Знаем, знаем, да, да, да! Где тут прячется вода!</a:t>
            </a:r>
            <a:endParaRPr lang="ru-RU" sz="2000" b="1" dirty="0">
              <a:solidFill>
                <a:schemeClr val="tx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30833" y="3019265"/>
            <a:ext cx="4293096" cy="3384377"/>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41573" y="3163279"/>
            <a:ext cx="4293096" cy="3096345"/>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35761319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974632"/>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0" y="332657"/>
            <a:ext cx="84582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611560" y="116632"/>
            <a:ext cx="8532440" cy="2016224"/>
          </a:xfrm>
        </p:spPr>
        <p:txBody>
          <a:bodyPr>
            <a:normAutofit/>
          </a:bodyPr>
          <a:lstStyle/>
          <a:p>
            <a:r>
              <a:rPr lang="ru-RU" sz="2000" b="1" dirty="0" smtClean="0">
                <a:solidFill>
                  <a:schemeClr val="tx1"/>
                </a:solidFill>
              </a:rPr>
              <a:t>Использовала  и </a:t>
            </a:r>
            <a:r>
              <a:rPr lang="ru-RU" sz="2000" b="1" dirty="0" err="1" smtClean="0">
                <a:solidFill>
                  <a:schemeClr val="tx1"/>
                </a:solidFill>
              </a:rPr>
              <a:t>потешку</a:t>
            </a:r>
            <a:r>
              <a:rPr lang="ru-RU" sz="2000" b="1" dirty="0" smtClean="0">
                <a:solidFill>
                  <a:schemeClr val="tx1"/>
                </a:solidFill>
              </a:rPr>
              <a:t> «Выходи водица…».</a:t>
            </a:r>
          </a:p>
          <a:p>
            <a:pPr algn="l"/>
            <a:r>
              <a:rPr lang="ru-RU" sz="2000" b="1" dirty="0" smtClean="0">
                <a:solidFill>
                  <a:schemeClr val="tx1"/>
                </a:solidFill>
              </a:rPr>
              <a:t>                             Выходи водица, мы пришли умыться!</a:t>
            </a:r>
          </a:p>
          <a:p>
            <a:pPr algn="l"/>
            <a:r>
              <a:rPr lang="ru-RU" sz="2000" b="1" dirty="0" smtClean="0">
                <a:solidFill>
                  <a:schemeClr val="tx1"/>
                </a:solidFill>
              </a:rPr>
              <a:t>                             Лейся на ладошку </a:t>
            </a:r>
            <a:r>
              <a:rPr lang="ru-RU" sz="2000" b="1" dirty="0" err="1" smtClean="0">
                <a:solidFill>
                  <a:schemeClr val="tx1"/>
                </a:solidFill>
              </a:rPr>
              <a:t>по-нем-нож-ку</a:t>
            </a:r>
            <a:r>
              <a:rPr lang="ru-RU" sz="2000" b="1" dirty="0" smtClean="0">
                <a:solidFill>
                  <a:schemeClr val="tx1"/>
                </a:solidFill>
              </a:rPr>
              <a:t>…</a:t>
            </a:r>
          </a:p>
          <a:p>
            <a:pPr algn="l"/>
            <a:r>
              <a:rPr lang="ru-RU" sz="2000" b="1" dirty="0" smtClean="0">
                <a:solidFill>
                  <a:schemeClr val="tx1"/>
                </a:solidFill>
              </a:rPr>
              <a:t>                             Нет не понемножку – посмелей,</a:t>
            </a:r>
          </a:p>
          <a:p>
            <a:pPr algn="l"/>
            <a:r>
              <a:rPr lang="ru-RU" sz="2000" b="1" dirty="0" smtClean="0">
                <a:solidFill>
                  <a:schemeClr val="tx1"/>
                </a:solidFill>
              </a:rPr>
              <a:t>                             Будет умываться веселей!</a:t>
            </a:r>
            <a:endParaRPr lang="ru-RU" sz="2000" b="1" dirty="0">
              <a:solidFill>
                <a:schemeClr val="tx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18963" y="2785491"/>
            <a:ext cx="4653138" cy="3491880"/>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8" name="Рисунок 7" descr="IMG_1449.JPG"/>
          <p:cNvPicPr>
            <a:picLocks noChangeAspect="1"/>
          </p:cNvPicPr>
          <p:nvPr/>
        </p:nvPicPr>
        <p:blipFill>
          <a:blip r:embed="rId4" cstate="print"/>
          <a:stretch>
            <a:fillRect/>
          </a:stretch>
        </p:blipFill>
        <p:spPr>
          <a:xfrm rot="5400000">
            <a:off x="4045632" y="3019266"/>
            <a:ext cx="4653136" cy="3024336"/>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14240261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0528" y="-14112"/>
            <a:ext cx="9324528"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971600" y="188640"/>
            <a:ext cx="7520880" cy="1152127"/>
          </a:xfrm>
        </p:spPr>
        <p:txBody>
          <a:bodyPr>
            <a:noAutofit/>
          </a:bodyPr>
          <a:lstStyle/>
          <a:p>
            <a:r>
              <a:rPr lang="ru-RU" sz="2400" b="1" dirty="0" smtClean="0">
                <a:solidFill>
                  <a:schemeClr val="tx1"/>
                </a:solidFill>
              </a:rPr>
              <a:t>В игровом упражнении «Сделаем лодочки» закрепляла последовательность действий при мытье рук. </a:t>
            </a:r>
            <a:endParaRPr lang="ru-RU" sz="2400" dirty="0" smtClean="0">
              <a:solidFill>
                <a:schemeClr val="tx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64556" y="1740955"/>
            <a:ext cx="3816424" cy="3347867"/>
          </a:xfrm>
          <a:prstGeom prst="rect">
            <a:avLst/>
          </a:prstGeom>
          <a:ln>
            <a:noFill/>
          </a:ln>
          <a:effectLst>
            <a:softEdge rad="112500"/>
          </a:effec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681791" y="2239245"/>
            <a:ext cx="3924434" cy="2880321"/>
          </a:xfrm>
          <a:prstGeom prst="rect">
            <a:avLst/>
          </a:prstGeom>
          <a:ln>
            <a:noFill/>
          </a:ln>
          <a:effectLst>
            <a:softEdge rad="112500"/>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578613" y="3430500"/>
            <a:ext cx="3816424" cy="2805312"/>
          </a:xfrm>
          <a:prstGeom prst="rect">
            <a:avLst/>
          </a:prstGeom>
          <a:ln>
            <a:noFill/>
          </a:ln>
          <a:effectLst>
            <a:softEdge rad="112500"/>
          </a:effectLst>
        </p:spPr>
      </p:pic>
    </p:spTree>
    <p:extLst>
      <p:ext uri="{BB962C8B-B14F-4D97-AF65-F5344CB8AC3E}">
        <p14:creationId xmlns:p14="http://schemas.microsoft.com/office/powerpoint/2010/main" val="39981638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354"/>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971600" y="260648"/>
            <a:ext cx="7992888" cy="936104"/>
          </a:xfrm>
        </p:spPr>
        <p:txBody>
          <a:bodyPr>
            <a:normAutofit/>
          </a:bodyPr>
          <a:lstStyle/>
          <a:p>
            <a:r>
              <a:rPr lang="ru-RU" sz="2600" b="1" dirty="0" smtClean="0">
                <a:solidFill>
                  <a:schemeClr val="tx1"/>
                </a:solidFill>
              </a:rPr>
              <a:t>Знания предметов личной гигиены для мытья и умывания дети закрепили в игре «Вымоем куклу».</a:t>
            </a:r>
          </a:p>
          <a:p>
            <a:endParaRPr lang="ru-RU" sz="2600" b="1" dirty="0" smtClean="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74341" y="2115109"/>
            <a:ext cx="4680520" cy="3131840"/>
          </a:xfrm>
          <a:prstGeom prst="rect">
            <a:avLst/>
          </a:prstGeom>
          <a:ln>
            <a:noFill/>
          </a:ln>
          <a:effectLst>
            <a:glow rad="228600">
              <a:schemeClr val="accent1">
                <a:satMod val="175000"/>
                <a:alpha val="40000"/>
              </a:schemeClr>
            </a:glow>
            <a:softEdge rad="11250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257070" y="2980238"/>
            <a:ext cx="4608516" cy="3147008"/>
          </a:xfrm>
          <a:prstGeom prst="rect">
            <a:avLst/>
          </a:prstGeom>
          <a:ln>
            <a:noFill/>
          </a:ln>
          <a:effectLst>
            <a:glow rad="228600">
              <a:schemeClr val="accent1">
                <a:satMod val="175000"/>
                <a:alpha val="40000"/>
              </a:schemeClr>
            </a:glow>
            <a:softEdge rad="112500"/>
          </a:effectLst>
        </p:spPr>
      </p:pic>
      <p:pic>
        <p:nvPicPr>
          <p:cNvPr id="10" name="Рисунок 9" descr="IMG_1645.JPG"/>
          <p:cNvPicPr>
            <a:picLocks noChangeAspect="1"/>
          </p:cNvPicPr>
          <p:nvPr/>
        </p:nvPicPr>
        <p:blipFill>
          <a:blip r:embed="rId5" cstate="print"/>
          <a:stretch>
            <a:fillRect/>
          </a:stretch>
        </p:blipFill>
        <p:spPr>
          <a:xfrm rot="5400000">
            <a:off x="5488856" y="3121719"/>
            <a:ext cx="4067944" cy="3309369"/>
          </a:xfrm>
          <a:prstGeom prst="rect">
            <a:avLst/>
          </a:prstGeom>
          <a:ln>
            <a:noFill/>
          </a:ln>
          <a:effectLst>
            <a:glow rad="228600">
              <a:schemeClr val="accent1">
                <a:satMod val="175000"/>
                <a:alpha val="40000"/>
              </a:schemeClr>
            </a:glow>
            <a:softEdge rad="112500"/>
          </a:effectLst>
        </p:spPr>
      </p:pic>
    </p:spTree>
    <p:extLst>
      <p:ext uri="{BB962C8B-B14F-4D97-AF65-F5344CB8AC3E}">
        <p14:creationId xmlns:p14="http://schemas.microsoft.com/office/powerpoint/2010/main" val="30606791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539552" y="188640"/>
            <a:ext cx="8208912" cy="1512168"/>
          </a:xfrm>
        </p:spPr>
        <p:txBody>
          <a:bodyPr>
            <a:normAutofit/>
          </a:bodyPr>
          <a:lstStyle/>
          <a:p>
            <a:r>
              <a:rPr lang="ru-RU" sz="2400" b="1" dirty="0" smtClean="0">
                <a:solidFill>
                  <a:schemeClr val="tx1"/>
                </a:solidFill>
              </a:rPr>
              <a:t>В экспериментальной деятельности учила детей различать холодную и теплую воду, правильно обозначать ее состояние словами.</a:t>
            </a:r>
          </a:p>
          <a:p>
            <a:endParaRPr lang="ru-RU" sz="2000" b="1" dirty="0" smtClean="0">
              <a:solidFill>
                <a:schemeClr val="bg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88542" y="2240870"/>
            <a:ext cx="4752531" cy="3816424"/>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447348" y="2113491"/>
            <a:ext cx="4752532" cy="4071181"/>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971056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title"/>
          </p:nvPr>
        </p:nvSpPr>
        <p:spPr/>
        <p:txBody>
          <a:bodyPr>
            <a:normAutofit fontScale="90000"/>
          </a:bodyPr>
          <a:lstStyle/>
          <a:p>
            <a:r>
              <a:rPr lang="ru-RU" sz="2400" b="1" dirty="0" smtClean="0"/>
              <a:t>В дидактической игре « Накормим куклу обедом» дети учились правильно вести себя за столом, пользоваться салфеткой, не разговаривать во время еды.</a:t>
            </a:r>
            <a:endParaRPr lang="ru-RU" sz="2400" b="1" dirty="0"/>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31204" y="2152805"/>
            <a:ext cx="4322801" cy="3168352"/>
          </a:xfrm>
          <a:prstGeom prst="rect">
            <a:avLst/>
          </a:prstGeom>
          <a:ln>
            <a:noFill/>
          </a:ln>
          <a:effectLst>
            <a:glow rad="228600">
              <a:schemeClr val="accent2">
                <a:satMod val="175000"/>
                <a:alpha val="40000"/>
              </a:schemeClr>
            </a:glow>
            <a:softEdge rad="112500"/>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141733" y="1789751"/>
            <a:ext cx="3246328" cy="2551077"/>
          </a:xfrm>
          <a:prstGeom prst="rect">
            <a:avLst/>
          </a:prstGeom>
        </p:spPr>
      </p:pic>
      <p:pic>
        <p:nvPicPr>
          <p:cNvPr id="9" name="Рисунок 8" descr="IMG_1860.JPG"/>
          <p:cNvPicPr>
            <a:picLocks noChangeAspect="1"/>
          </p:cNvPicPr>
          <p:nvPr/>
        </p:nvPicPr>
        <p:blipFill>
          <a:blip r:embed="rId5" cstate="print"/>
          <a:stretch>
            <a:fillRect/>
          </a:stretch>
        </p:blipFill>
        <p:spPr>
          <a:xfrm rot="5400000">
            <a:off x="3529053" y="3429001"/>
            <a:ext cx="3096346" cy="2664296"/>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258695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title"/>
          </p:nvPr>
        </p:nvSpPr>
        <p:spPr/>
        <p:txBody>
          <a:bodyPr/>
          <a:lstStyle/>
          <a:p>
            <a:r>
              <a:rPr lang="ru-RU" b="1" dirty="0" smtClean="0"/>
              <a:t> </a:t>
            </a:r>
            <a:endParaRPr lang="ru-RU" b="1" dirty="0"/>
          </a:p>
        </p:txBody>
      </p:sp>
      <p:sp>
        <p:nvSpPr>
          <p:cNvPr id="7" name="Содержимое 6"/>
          <p:cNvSpPr>
            <a:spLocks noGrp="1"/>
          </p:cNvSpPr>
          <p:nvPr>
            <p:ph idx="1"/>
          </p:nvPr>
        </p:nvSpPr>
        <p:spPr>
          <a:xfrm>
            <a:off x="457200" y="404665"/>
            <a:ext cx="8229600" cy="1080119"/>
          </a:xfrm>
        </p:spPr>
        <p:txBody>
          <a:bodyPr>
            <a:normAutofit lnSpcReduction="10000"/>
          </a:bodyPr>
          <a:lstStyle/>
          <a:p>
            <a:pPr>
              <a:buNone/>
            </a:pPr>
            <a:r>
              <a:rPr lang="ru-RU" sz="2400" b="1" dirty="0" smtClean="0"/>
              <a:t>     Рассказывала детям </a:t>
            </a:r>
            <a:r>
              <a:rPr lang="ru-RU" sz="2400" b="1" dirty="0" err="1" smtClean="0"/>
              <a:t>потешки</a:t>
            </a:r>
            <a:r>
              <a:rPr lang="ru-RU" sz="2400" b="1" dirty="0" smtClean="0"/>
              <a:t> перед едой, сопровождая их движениями: «Утром рано просыпаюсь и в постели не валяюсь. Без капризов кушаю, маму с папой слушаю.</a:t>
            </a:r>
            <a:endParaRPr lang="ru-RU" sz="2400" b="1" dirty="0"/>
          </a:p>
        </p:txBody>
      </p:sp>
      <p:pic>
        <p:nvPicPr>
          <p:cNvPr id="11" name="Рисунок 10" descr="IMG_1821.JPG"/>
          <p:cNvPicPr>
            <a:picLocks noChangeAspect="1"/>
          </p:cNvPicPr>
          <p:nvPr/>
        </p:nvPicPr>
        <p:blipFill>
          <a:blip r:embed="rId3" cstate="print"/>
          <a:stretch>
            <a:fillRect/>
          </a:stretch>
        </p:blipFill>
        <p:spPr>
          <a:xfrm rot="5400000">
            <a:off x="4387179" y="2457146"/>
            <a:ext cx="4077545" cy="3059832"/>
          </a:xfrm>
          <a:prstGeom prst="rect">
            <a:avLst/>
          </a:prstGeom>
          <a:ln>
            <a:noFill/>
          </a:ln>
          <a:effectLst>
            <a:glow rad="228600">
              <a:schemeClr val="accent2">
                <a:satMod val="175000"/>
                <a:alpha val="40000"/>
              </a:schemeClr>
            </a:glow>
            <a:softEdge rad="112500"/>
          </a:effectLst>
        </p:spPr>
      </p:pic>
      <p:pic>
        <p:nvPicPr>
          <p:cNvPr id="13" name="Рисунок 12" descr="IMG_1817.JPG"/>
          <p:cNvPicPr>
            <a:picLocks noChangeAspect="1"/>
          </p:cNvPicPr>
          <p:nvPr/>
        </p:nvPicPr>
        <p:blipFill>
          <a:blip r:embed="rId4" cstate="print"/>
          <a:stretch>
            <a:fillRect/>
          </a:stretch>
        </p:blipFill>
        <p:spPr>
          <a:xfrm>
            <a:off x="683568" y="2096852"/>
            <a:ext cx="3024336" cy="3780421"/>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38510977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69" y="0"/>
            <a:ext cx="9226625" cy="7146032"/>
          </a:xfrm>
          <a:prstGeom prst="rect">
            <a:avLst/>
          </a:prstGeom>
          <a:ln>
            <a:noFill/>
          </a:ln>
          <a:effectLst>
            <a:glow rad="228600">
              <a:schemeClr val="accent5">
                <a:satMod val="175000"/>
                <a:alpha val="40000"/>
              </a:schemeClr>
            </a:glow>
            <a:softEdge rad="112500"/>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323528" y="188640"/>
            <a:ext cx="8136904" cy="1296144"/>
          </a:xfrm>
        </p:spPr>
        <p:txBody>
          <a:bodyPr>
            <a:normAutofit/>
          </a:bodyPr>
          <a:lstStyle/>
          <a:p>
            <a:r>
              <a:rPr lang="ru-RU" sz="2000" b="1" dirty="0" smtClean="0">
                <a:solidFill>
                  <a:schemeClr val="tx1"/>
                </a:solidFill>
              </a:rPr>
              <a:t>Рассказывала детям о пользе овощей и фруктов. Они содержат много витаминов, полезных для здоровья. Играли в дидактические игры  «Вкусное и полезное», «Пирамида здоровья», «Вершки и корешки».</a:t>
            </a:r>
            <a:endParaRPr lang="ru-RU" sz="2000" b="1" dirty="0">
              <a:solidFill>
                <a:schemeClr val="tx1"/>
              </a:solidFill>
            </a:endParaRPr>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74849" y="3595329"/>
            <a:ext cx="3356994" cy="2160240"/>
          </a:xfrm>
          <a:prstGeom prst="rect">
            <a:avLst/>
          </a:prstGeom>
          <a:ln>
            <a:noFill/>
          </a:ln>
          <a:effectLst>
            <a:glow rad="228600">
              <a:schemeClr val="accent2">
                <a:satMod val="175000"/>
                <a:alpha val="40000"/>
              </a:schemeClr>
            </a:glow>
            <a:softEdge rad="112500"/>
          </a:effectLst>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412222" y="1672522"/>
            <a:ext cx="3478452" cy="2958962"/>
          </a:xfrm>
          <a:prstGeom prst="rect">
            <a:avLst/>
          </a:prstGeom>
          <a:ln>
            <a:noFill/>
          </a:ln>
          <a:effectLst>
            <a:glow rad="228600">
              <a:schemeClr val="accent2">
                <a:satMod val="175000"/>
                <a:alpha val="40000"/>
              </a:schemeClr>
            </a:glow>
            <a:softEdge rad="112500"/>
          </a:effectLst>
        </p:spPr>
      </p:pic>
      <p:pic>
        <p:nvPicPr>
          <p:cNvPr id="12" name="Рисунок 11" descr="IMG_1419.JPG"/>
          <p:cNvPicPr>
            <a:picLocks noChangeAspect="1"/>
          </p:cNvPicPr>
          <p:nvPr/>
        </p:nvPicPr>
        <p:blipFill>
          <a:blip r:embed="rId5" cstate="print"/>
          <a:stretch>
            <a:fillRect/>
          </a:stretch>
        </p:blipFill>
        <p:spPr>
          <a:xfrm>
            <a:off x="5892627" y="2623220"/>
            <a:ext cx="2880320" cy="3384376"/>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32456911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052282" y="-1151676"/>
            <a:ext cx="7056784" cy="9161351"/>
          </a:xfrm>
          <a:prstGeom prst="rect">
            <a:avLst/>
          </a:prstGeom>
        </p:spPr>
      </p:pic>
      <p:sp>
        <p:nvSpPr>
          <p:cNvPr id="2" name="Заголовок 1"/>
          <p:cNvSpPr>
            <a:spLocks noGrp="1"/>
          </p:cNvSpPr>
          <p:nvPr>
            <p:ph type="title"/>
          </p:nvPr>
        </p:nvSpPr>
        <p:spPr>
          <a:xfrm>
            <a:off x="1187624" y="764704"/>
            <a:ext cx="7128792" cy="1296144"/>
          </a:xfrm>
        </p:spPr>
        <p:txBody>
          <a:bodyPr>
            <a:noAutofit/>
          </a:bodyPr>
          <a:lstStyle/>
          <a:p>
            <a:r>
              <a:rPr lang="ru-RU" sz="2000" b="1" dirty="0"/>
              <a:t>Вместе с детьми провели театрализованную игру </a:t>
            </a:r>
            <a:r>
              <a:rPr lang="ru-RU" sz="2000" b="1" dirty="0" smtClean="0"/>
              <a:t> </a:t>
            </a:r>
            <a:r>
              <a:rPr lang="ru-RU" sz="2000" b="1" dirty="0"/>
              <a:t>«Витаминная </a:t>
            </a:r>
            <a:r>
              <a:rPr lang="ru-RU" sz="2000" b="1" dirty="0" smtClean="0"/>
              <a:t>семейка».</a:t>
            </a:r>
            <a:r>
              <a:rPr lang="ru-RU" sz="2000" b="1" dirty="0"/>
              <a:t/>
            </a:r>
            <a:br>
              <a:rPr lang="ru-RU" sz="2000" b="1" dirty="0"/>
            </a:br>
            <a:r>
              <a:rPr lang="ru-RU" sz="2000" b="1" dirty="0"/>
              <a:t>Атрибуты к игре нам помогли сделать родители.</a:t>
            </a:r>
            <a:br>
              <a:rPr lang="ru-RU" sz="2000" b="1" dirty="0"/>
            </a:br>
            <a:endParaRPr lang="ru-RU" sz="2000" dirty="0"/>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180036" y="2435947"/>
            <a:ext cx="4010645" cy="2828399"/>
          </a:xfrm>
          <a:prstGeom prst="roundRect">
            <a:avLst>
              <a:gd name="adj" fmla="val 8594"/>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31205" y="2708920"/>
            <a:ext cx="3600400" cy="2304256"/>
          </a:xfrm>
          <a:prstGeom prst="roundRect">
            <a:avLst>
              <a:gd name="adj" fmla="val 8594"/>
            </a:avLst>
          </a:prstGeom>
          <a:solidFill>
            <a:srgbClr val="FFFFFF">
              <a:shade val="85000"/>
            </a:srgbClr>
          </a:solidFill>
          <a:ln>
            <a:noFill/>
          </a:ln>
          <a:effectLst>
            <a:glow rad="228600">
              <a:schemeClr val="accent5">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3107287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title"/>
          </p:nvPr>
        </p:nvSpPr>
        <p:spPr>
          <a:xfrm>
            <a:off x="683568" y="274638"/>
            <a:ext cx="7560840" cy="1066130"/>
          </a:xfrm>
        </p:spPr>
        <p:txBody>
          <a:bodyPr>
            <a:normAutofit/>
          </a:bodyPr>
          <a:lstStyle/>
          <a:p>
            <a:r>
              <a:rPr lang="ru-RU" sz="2400" b="1" dirty="0" smtClean="0"/>
              <a:t>В продуктивная деятельности закрепляли с детьми </a:t>
            </a:r>
            <a:br>
              <a:rPr lang="ru-RU" sz="2400" b="1" dirty="0" smtClean="0"/>
            </a:br>
            <a:r>
              <a:rPr lang="ru-RU" sz="2400" b="1" dirty="0" smtClean="0"/>
              <a:t>название овощей и фруктов.</a:t>
            </a:r>
            <a:endParaRPr lang="ru-RU" sz="2400" b="1" dirty="0"/>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43400" y="1957400"/>
            <a:ext cx="4509120" cy="5292080"/>
          </a:xfrm>
          <a:prstGeom prst="rect">
            <a:avLst/>
          </a:prstGeom>
          <a:effectLst>
            <a:softEdge rad="317500"/>
          </a:effectLst>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3204" y="3015208"/>
            <a:ext cx="4005065" cy="3995936"/>
          </a:xfrm>
          <a:prstGeom prst="rect">
            <a:avLst/>
          </a:prstGeom>
          <a:ln>
            <a:noFill/>
          </a:ln>
          <a:effectLst>
            <a:softEdge rad="127000"/>
          </a:effectLst>
        </p:spPr>
      </p:pic>
      <p:pic>
        <p:nvPicPr>
          <p:cNvPr id="12" name="Рисунок 11" descr="IMG_1873.JPG"/>
          <p:cNvPicPr>
            <a:picLocks noChangeAspect="1"/>
          </p:cNvPicPr>
          <p:nvPr/>
        </p:nvPicPr>
        <p:blipFill>
          <a:blip r:embed="rId5" cstate="print"/>
          <a:stretch>
            <a:fillRect/>
          </a:stretch>
        </p:blipFill>
        <p:spPr>
          <a:xfrm rot="5400000">
            <a:off x="6556068" y="803620"/>
            <a:ext cx="2232249" cy="2483767"/>
          </a:xfrm>
          <a:prstGeom prst="rect">
            <a:avLst/>
          </a:prstGeom>
          <a:ln>
            <a:noFill/>
          </a:ln>
          <a:effectLst>
            <a:glow rad="228600">
              <a:schemeClr val="accent6">
                <a:satMod val="175000"/>
                <a:alpha val="40000"/>
              </a:schemeClr>
            </a:glow>
            <a:softEdge rad="112500"/>
          </a:effectLst>
        </p:spPr>
      </p:pic>
      <p:pic>
        <p:nvPicPr>
          <p:cNvPr id="13" name="Рисунок 12" descr="IMG_1872.JPG"/>
          <p:cNvPicPr>
            <a:picLocks noChangeAspect="1"/>
          </p:cNvPicPr>
          <p:nvPr/>
        </p:nvPicPr>
        <p:blipFill>
          <a:blip r:embed="rId6" cstate="print"/>
          <a:stretch>
            <a:fillRect/>
          </a:stretch>
        </p:blipFill>
        <p:spPr>
          <a:xfrm rot="5400000">
            <a:off x="-244024" y="1251010"/>
            <a:ext cx="2736303" cy="2195738"/>
          </a:xfrm>
          <a:prstGeom prst="rect">
            <a:avLst/>
          </a:prstGeom>
          <a:ln>
            <a:noFill/>
          </a:ln>
          <a:effectLst>
            <a:glow rad="228600">
              <a:schemeClr val="accent6">
                <a:satMod val="175000"/>
                <a:alpha val="40000"/>
              </a:schemeClr>
            </a:glow>
            <a:softEdge rad="112500"/>
          </a:effectLst>
        </p:spPr>
      </p:pic>
    </p:spTree>
    <p:extLst>
      <p:ext uri="{BB962C8B-B14F-4D97-AF65-F5344CB8AC3E}">
        <p14:creationId xmlns:p14="http://schemas.microsoft.com/office/powerpoint/2010/main" val="33160029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251504"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323528" y="72188"/>
            <a:ext cx="8352928" cy="1484603"/>
          </a:xfrm>
        </p:spPr>
        <p:txBody>
          <a:bodyPr>
            <a:normAutofit/>
          </a:bodyPr>
          <a:lstStyle/>
          <a:p>
            <a:r>
              <a:rPr lang="ru-RU" sz="2400" b="1" dirty="0" smtClean="0">
                <a:solidFill>
                  <a:schemeClr val="tx1"/>
                </a:solidFill>
              </a:rPr>
              <a:t>Рассказала детям о необходимости полоскать рот после еды. Для этого использовала игровую ситуацию «У нашего </a:t>
            </a:r>
            <a:r>
              <a:rPr lang="ru-RU" sz="2400" b="1" dirty="0" err="1" smtClean="0">
                <a:solidFill>
                  <a:schemeClr val="tx1"/>
                </a:solidFill>
              </a:rPr>
              <a:t>Хрюши</a:t>
            </a:r>
            <a:r>
              <a:rPr lang="ru-RU" sz="2400" b="1" dirty="0" smtClean="0">
                <a:solidFill>
                  <a:schemeClr val="tx1"/>
                </a:solidFill>
              </a:rPr>
              <a:t> разболелись зубки». </a:t>
            </a:r>
          </a:p>
        </p:txBody>
      </p:sp>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940115" y="2393713"/>
            <a:ext cx="4864169" cy="3456384"/>
          </a:xfrm>
          <a:prstGeom prst="rect">
            <a:avLst/>
          </a:prstGeom>
          <a:ln>
            <a:noFill/>
          </a:ln>
          <a:effectLst>
            <a:softEdge rad="112500"/>
          </a:effectLst>
        </p:spPr>
      </p:pic>
      <p:pic>
        <p:nvPicPr>
          <p:cNvPr id="9" name="Рисунок 8" descr="IMG_1780.JPG"/>
          <p:cNvPicPr>
            <a:picLocks noChangeAspect="1"/>
          </p:cNvPicPr>
          <p:nvPr/>
        </p:nvPicPr>
        <p:blipFill>
          <a:blip r:embed="rId4" cstate="print"/>
          <a:stretch>
            <a:fillRect/>
          </a:stretch>
        </p:blipFill>
        <p:spPr>
          <a:xfrm rot="5400000">
            <a:off x="142382" y="1807694"/>
            <a:ext cx="4896544" cy="4682771"/>
          </a:xfrm>
          <a:prstGeom prst="rect">
            <a:avLst/>
          </a:prstGeom>
          <a:ln>
            <a:noFill/>
          </a:ln>
          <a:effectLst>
            <a:softEdge rad="112500"/>
          </a:effectLst>
        </p:spPr>
      </p:pic>
    </p:spTree>
    <p:extLst>
      <p:ext uri="{BB962C8B-B14F-4D97-AF65-F5344CB8AC3E}">
        <p14:creationId xmlns:p14="http://schemas.microsoft.com/office/powerpoint/2010/main" val="24365161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7424"/>
            <a:ext cx="9251504" cy="7296581"/>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1547664" y="260648"/>
            <a:ext cx="6336704" cy="1440160"/>
          </a:xfrm>
        </p:spPr>
        <p:txBody>
          <a:bodyPr>
            <a:noAutofit/>
          </a:bodyPr>
          <a:lstStyle/>
          <a:p>
            <a:pPr algn="l"/>
            <a:r>
              <a:rPr lang="ru-RU" sz="2400" b="1" dirty="0" smtClean="0">
                <a:solidFill>
                  <a:schemeClr val="tx1"/>
                </a:solidFill>
              </a:rPr>
              <a:t>В игре «Фонтанчики» мы учились полоскать рот с использованием  </a:t>
            </a:r>
            <a:r>
              <a:rPr lang="ru-RU" sz="2400" b="1" dirty="0" err="1" smtClean="0">
                <a:solidFill>
                  <a:schemeClr val="tx1"/>
                </a:solidFill>
              </a:rPr>
              <a:t>потешки</a:t>
            </a:r>
            <a:r>
              <a:rPr lang="ru-RU" sz="2400" b="1" dirty="0" smtClean="0">
                <a:solidFill>
                  <a:schemeClr val="tx1"/>
                </a:solidFill>
              </a:rPr>
              <a:t>: «Набери водичку в рот пусть фонтанчик оживет».</a:t>
            </a:r>
            <a:endParaRPr lang="ru-RU" sz="2400" b="1" dirty="0">
              <a:solidFill>
                <a:schemeClr val="tx1"/>
              </a:solidFill>
            </a:endParaRPr>
          </a:p>
        </p:txBody>
      </p:sp>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82352" y="3015208"/>
            <a:ext cx="4464496" cy="2699792"/>
          </a:xfrm>
          <a:prstGeom prst="rect">
            <a:avLst/>
          </a:prstGeom>
          <a:ln>
            <a:noFill/>
          </a:ln>
          <a:effectLst>
            <a:glow rad="228600">
              <a:schemeClr val="accent2">
                <a:satMod val="175000"/>
                <a:alpha val="40000"/>
              </a:schemeClr>
            </a:glow>
            <a:softEdge rad="112500"/>
          </a:effectLst>
        </p:spPr>
      </p:pic>
      <p:pic>
        <p:nvPicPr>
          <p:cNvPr id="14" name="Рисунок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96808" y="2654914"/>
            <a:ext cx="4428490" cy="2664296"/>
          </a:xfrm>
          <a:prstGeom prst="rect">
            <a:avLst/>
          </a:prstGeom>
          <a:ln>
            <a:noFill/>
          </a:ln>
          <a:effectLst>
            <a:glow rad="228600">
              <a:schemeClr val="accent2">
                <a:satMod val="175000"/>
                <a:alpha val="40000"/>
              </a:schemeClr>
            </a:glow>
            <a:softEdge rad="112500"/>
          </a:effectLst>
        </p:spPr>
      </p:pic>
      <p:pic>
        <p:nvPicPr>
          <p:cNvPr id="15" name="Рисунок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219563" y="2583416"/>
            <a:ext cx="4176464" cy="2555267"/>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36618188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8746"/>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395536" y="116632"/>
            <a:ext cx="8568952" cy="1656184"/>
          </a:xfrm>
        </p:spPr>
        <p:txBody>
          <a:bodyPr>
            <a:normAutofit fontScale="92500"/>
          </a:bodyPr>
          <a:lstStyle/>
          <a:p>
            <a:pPr algn="l"/>
            <a:r>
              <a:rPr lang="ru-RU" sz="2400" b="1" dirty="0" smtClean="0">
                <a:solidFill>
                  <a:schemeClr val="tx1"/>
                </a:solidFill>
              </a:rPr>
              <a:t> Играя в сюжетно - дидактическую игру «Больница», формировала у детей навык пользования носовым платком, закрепляя знания о том, что при чихании и кашле нужно прикрывать рот носовым платком, а если кто-то находится рядом, отворачиваться.</a:t>
            </a:r>
            <a:r>
              <a:rPr lang="ru-RU" sz="2800" b="1" dirty="0" smtClean="0">
                <a:solidFill>
                  <a:schemeClr val="bg1"/>
                </a:solidFill>
              </a:rPr>
              <a:t> </a:t>
            </a:r>
            <a:endParaRPr lang="ru-RU" sz="2400" b="1" dirty="0" smtClean="0">
              <a:solidFill>
                <a:schemeClr val="bg1"/>
              </a:solidFill>
            </a:endParaRPr>
          </a:p>
          <a:p>
            <a:endParaRPr lang="ru-RU" sz="2800" b="1" dirty="0">
              <a:solidFill>
                <a:schemeClr val="tx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762981">
            <a:off x="365969" y="2474710"/>
            <a:ext cx="4277498" cy="3309478"/>
          </a:xfrm>
          <a:prstGeom prst="rect">
            <a:avLst/>
          </a:prstGeom>
          <a:effectLst>
            <a:glow rad="228600">
              <a:schemeClr val="accent2">
                <a:satMod val="175000"/>
                <a:alpha val="40000"/>
              </a:schemeClr>
            </a:glow>
          </a:effectLst>
          <a:scene3d>
            <a:camera prst="obliqueTopLeft"/>
            <a:lightRig rig="threePt" dir="t"/>
          </a:scene3d>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793032">
            <a:off x="4396045" y="2539327"/>
            <a:ext cx="4342186" cy="3321030"/>
          </a:xfrm>
          <a:prstGeom prst="rect">
            <a:avLst/>
          </a:prstGeom>
          <a:effectLst>
            <a:glow rad="228600">
              <a:schemeClr val="accent2">
                <a:satMod val="175000"/>
                <a:alpha val="40000"/>
              </a:schemeClr>
            </a:glow>
          </a:effectLst>
          <a:scene3d>
            <a:camera prst="obliqueTopLeft"/>
            <a:lightRig rig="threePt" dir="t"/>
          </a:scene3d>
        </p:spPr>
      </p:pic>
    </p:spTree>
    <p:extLst>
      <p:ext uri="{BB962C8B-B14F-4D97-AF65-F5344CB8AC3E}">
        <p14:creationId xmlns:p14="http://schemas.microsoft.com/office/powerpoint/2010/main" val="20832504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179512" y="0"/>
            <a:ext cx="6912768" cy="1484784"/>
          </a:xfrm>
        </p:spPr>
        <p:txBody>
          <a:bodyPr>
            <a:normAutofit fontScale="92500"/>
          </a:bodyPr>
          <a:lstStyle/>
          <a:p>
            <a:r>
              <a:rPr lang="ru-RU" sz="2600" b="1" i="1" dirty="0" smtClean="0">
                <a:solidFill>
                  <a:schemeClr val="tx1"/>
                </a:solidFill>
              </a:rPr>
              <a:t>При этом использовала </a:t>
            </a:r>
            <a:r>
              <a:rPr lang="ru-RU" sz="2600" b="1" i="1" dirty="0" err="1" smtClean="0">
                <a:solidFill>
                  <a:schemeClr val="tx1"/>
                </a:solidFill>
              </a:rPr>
              <a:t>потешку</a:t>
            </a:r>
            <a:r>
              <a:rPr lang="ru-RU" sz="2600" b="1" i="1" dirty="0" smtClean="0">
                <a:solidFill>
                  <a:schemeClr val="tx1"/>
                </a:solidFill>
              </a:rPr>
              <a:t>:</a:t>
            </a:r>
          </a:p>
          <a:p>
            <a:r>
              <a:rPr lang="ru-RU" sz="2400" b="1" i="1" dirty="0" smtClean="0">
                <a:solidFill>
                  <a:schemeClr val="tx1"/>
                </a:solidFill>
              </a:rPr>
              <a:t>«Носовой </a:t>
            </a:r>
            <a:r>
              <a:rPr lang="ru-RU" sz="2400" b="1" dirty="0" smtClean="0">
                <a:solidFill>
                  <a:schemeClr val="tx1"/>
                </a:solidFill>
              </a:rPr>
              <a:t>платок в кармашке, будем нос им вытирать.</a:t>
            </a:r>
          </a:p>
          <a:p>
            <a:r>
              <a:rPr lang="ru-RU" sz="2400" b="1" dirty="0" smtClean="0">
                <a:solidFill>
                  <a:schemeClr val="tx1"/>
                </a:solidFill>
              </a:rPr>
              <a:t>Чтобы носик, наш </a:t>
            </a:r>
            <a:r>
              <a:rPr lang="ru-RU" sz="2400" b="1" dirty="0" err="1" smtClean="0">
                <a:solidFill>
                  <a:schemeClr val="tx1"/>
                </a:solidFill>
              </a:rPr>
              <a:t>курносик</a:t>
            </a:r>
            <a:r>
              <a:rPr lang="ru-RU" sz="2400" b="1" dirty="0" smtClean="0">
                <a:solidFill>
                  <a:schemeClr val="tx1"/>
                </a:solidFill>
              </a:rPr>
              <a:t>, снова чистым был опять».</a:t>
            </a:r>
            <a:endParaRPr lang="ru-RU" sz="2400" b="1" dirty="0">
              <a:solidFill>
                <a:schemeClr val="tx1"/>
              </a:solidFill>
            </a:endParaRP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2871" y="2456893"/>
            <a:ext cx="4392490" cy="3024336"/>
          </a:xfrm>
          <a:prstGeom prst="rect">
            <a:avLst/>
          </a:prstGeom>
          <a:ln>
            <a:noFill/>
          </a:ln>
          <a:effectLst>
            <a:glow rad="228600">
              <a:schemeClr val="accent2">
                <a:satMod val="175000"/>
                <a:alpha val="40000"/>
              </a:schemeClr>
            </a:glow>
            <a:softEdge rad="112500"/>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339086" y="3093166"/>
            <a:ext cx="3242182" cy="2216514"/>
          </a:xfrm>
          <a:prstGeom prst="rect">
            <a:avLst/>
          </a:prstGeom>
          <a:ln>
            <a:noFill/>
          </a:ln>
          <a:effectLst>
            <a:glow rad="228600">
              <a:schemeClr val="accent2">
                <a:satMod val="175000"/>
                <a:alpha val="40000"/>
              </a:schemeClr>
            </a:glow>
            <a:softEdge rad="112500"/>
          </a:effectLst>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918582" y="2974624"/>
            <a:ext cx="3473634" cy="2222146"/>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4129144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66" y="0"/>
            <a:ext cx="8879297" cy="6999909"/>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2195736" y="260648"/>
            <a:ext cx="6768752" cy="1512168"/>
          </a:xfrm>
        </p:spPr>
        <p:txBody>
          <a:bodyPr>
            <a:noAutofit/>
          </a:bodyPr>
          <a:lstStyle/>
          <a:p>
            <a:pPr algn="l"/>
            <a:r>
              <a:rPr lang="ru-RU" sz="2000" b="1" dirty="0" smtClean="0">
                <a:solidFill>
                  <a:schemeClr val="tx1"/>
                </a:solidFill>
              </a:rPr>
              <a:t>В дидактической игре «Оденем куклу Дашу на прогулку» показывала детям последовательность одевания, закрепляла названия одежды, использовала </a:t>
            </a:r>
            <a:r>
              <a:rPr lang="ru-RU" sz="2000" b="1" dirty="0" err="1" smtClean="0">
                <a:solidFill>
                  <a:schemeClr val="tx1"/>
                </a:solidFill>
              </a:rPr>
              <a:t>потешку</a:t>
            </a:r>
            <a:r>
              <a:rPr lang="ru-RU" sz="2000" b="1" dirty="0" smtClean="0">
                <a:solidFill>
                  <a:schemeClr val="tx1"/>
                </a:solidFill>
              </a:rPr>
              <a:t>:</a:t>
            </a:r>
          </a:p>
          <a:p>
            <a:pPr algn="l"/>
            <a:r>
              <a:rPr lang="ru-RU" sz="2000" b="1" dirty="0" smtClean="0">
                <a:solidFill>
                  <a:schemeClr val="tx1"/>
                </a:solidFill>
              </a:rPr>
              <a:t>«Если хочешь прогуляться, нужно быстро одеваться.</a:t>
            </a:r>
          </a:p>
          <a:p>
            <a:pPr algn="l"/>
            <a:r>
              <a:rPr lang="ru-RU" sz="2000" b="1" dirty="0" smtClean="0">
                <a:solidFill>
                  <a:schemeClr val="tx1"/>
                </a:solidFill>
              </a:rPr>
              <a:t>   Дверцу шкафа открывай, по порядку одевай».</a:t>
            </a:r>
          </a:p>
          <a:p>
            <a:r>
              <a:rPr lang="ru-RU" sz="2000" b="1" dirty="0" smtClean="0">
                <a:solidFill>
                  <a:schemeClr val="tx1"/>
                </a:solidFill>
              </a:rPr>
              <a:t> </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199" y="2929559"/>
            <a:ext cx="4725145" cy="3385627"/>
          </a:xfrm>
          <a:prstGeom prst="rect">
            <a:avLst/>
          </a:prstGeom>
          <a:ln>
            <a:noFill/>
          </a:ln>
          <a:effectLst>
            <a:softEdge rad="112500"/>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8106" y="386915"/>
            <a:ext cx="2160240" cy="1619673"/>
          </a:xfrm>
          <a:prstGeom prst="rect">
            <a:avLst/>
          </a:prstGeom>
          <a:ln>
            <a:noFill/>
          </a:ln>
          <a:effectLst>
            <a:softEdge rad="112500"/>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803382" y="2978103"/>
            <a:ext cx="4585402" cy="3288538"/>
          </a:xfrm>
          <a:prstGeom prst="rect">
            <a:avLst/>
          </a:prstGeom>
          <a:ln>
            <a:noFill/>
          </a:ln>
          <a:effectLst>
            <a:softEdge rad="112500"/>
          </a:effectLst>
        </p:spPr>
      </p:pic>
    </p:spTree>
    <p:extLst>
      <p:ext uri="{BB962C8B-B14F-4D97-AF65-F5344CB8AC3E}">
        <p14:creationId xmlns:p14="http://schemas.microsoft.com/office/powerpoint/2010/main" val="41300060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title"/>
          </p:nvPr>
        </p:nvSpPr>
        <p:spPr/>
        <p:txBody>
          <a:bodyPr/>
          <a:lstStyle/>
          <a:p>
            <a:r>
              <a:rPr lang="ru-RU" b="1" dirty="0" smtClean="0"/>
              <a:t> </a:t>
            </a:r>
            <a:endParaRPr lang="ru-RU" b="1" dirty="0"/>
          </a:p>
        </p:txBody>
      </p:sp>
      <p:pic>
        <p:nvPicPr>
          <p:cNvPr id="8" name="Содержимое 7" descr="3bd89a7d1ec7.png"/>
          <p:cNvPicPr>
            <a:picLocks noGrp="1" noChangeAspect="1"/>
          </p:cNvPicPr>
          <p:nvPr>
            <p:ph idx="1"/>
          </p:nvPr>
        </p:nvPicPr>
        <p:blipFill>
          <a:blip r:embed="rId3" cstate="print"/>
          <a:stretch>
            <a:fillRect/>
          </a:stretch>
        </p:blipFill>
        <p:spPr>
          <a:xfrm>
            <a:off x="3582792" y="1399759"/>
            <a:ext cx="5096266" cy="3599695"/>
          </a:xfrm>
        </p:spPr>
      </p:pic>
      <p:sp>
        <p:nvSpPr>
          <p:cNvPr id="7" name="Текст 6"/>
          <p:cNvSpPr>
            <a:spLocks noGrp="1"/>
          </p:cNvSpPr>
          <p:nvPr>
            <p:ph type="body" sz="half" idx="2"/>
          </p:nvPr>
        </p:nvSpPr>
        <p:spPr>
          <a:xfrm>
            <a:off x="1" y="332656"/>
            <a:ext cx="2051720" cy="6264696"/>
          </a:xfrm>
        </p:spPr>
        <p:txBody>
          <a:bodyPr>
            <a:normAutofit/>
          </a:bodyPr>
          <a:lstStyle/>
          <a:p>
            <a:r>
              <a:rPr lang="ru-RU" sz="2400" b="1" dirty="0" smtClean="0"/>
              <a:t>Если  дети забывали правильную </a:t>
            </a:r>
            <a:r>
              <a:rPr lang="ru-RU" sz="2400" b="1" dirty="0" err="1" smtClean="0"/>
              <a:t>последова</a:t>
            </a:r>
            <a:r>
              <a:rPr lang="ru-RU" sz="2400" b="1" dirty="0" smtClean="0"/>
              <a:t> –</a:t>
            </a:r>
          </a:p>
          <a:p>
            <a:r>
              <a:rPr lang="ru-RU" sz="2400" b="1" dirty="0" err="1"/>
              <a:t>т</a:t>
            </a:r>
            <a:r>
              <a:rPr lang="ru-RU" sz="2400" b="1" dirty="0" err="1" smtClean="0"/>
              <a:t>ельность</a:t>
            </a:r>
            <a:r>
              <a:rPr lang="ru-RU" sz="2400" b="1" dirty="0" smtClean="0"/>
              <a:t> одевания, напоминала</a:t>
            </a:r>
          </a:p>
          <a:p>
            <a:r>
              <a:rPr lang="ru-RU" sz="2400" b="1" dirty="0" smtClean="0"/>
              <a:t>им, показывая его алгоритм в ярких картинках. </a:t>
            </a:r>
          </a:p>
        </p:txBody>
      </p:sp>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9712" y="0"/>
            <a:ext cx="7164288" cy="6858000"/>
          </a:xfrm>
          <a:prstGeom prst="rect">
            <a:avLst/>
          </a:prstGeom>
        </p:spPr>
      </p:pic>
    </p:spTree>
    <p:extLst>
      <p:ext uri="{BB962C8B-B14F-4D97-AF65-F5344CB8AC3E}">
        <p14:creationId xmlns:p14="http://schemas.microsoft.com/office/powerpoint/2010/main" val="1168579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251520" y="188640"/>
            <a:ext cx="6336704" cy="1296144"/>
          </a:xfrm>
        </p:spPr>
        <p:txBody>
          <a:bodyPr>
            <a:noAutofit/>
          </a:bodyPr>
          <a:lstStyle/>
          <a:p>
            <a:r>
              <a:rPr lang="ru-RU" sz="2000" b="1" dirty="0" smtClean="0">
                <a:solidFill>
                  <a:schemeClr val="tx1"/>
                </a:solidFill>
              </a:rPr>
              <a:t>Всегда обращаю внимание на чистоту и опрятность одежды ребенка. Не все еще в состоянии заметить непорядок в одежде и самостоятельно устранить его, но дети привыкли обращаться к нам , взрослым , за помощью.</a:t>
            </a:r>
            <a:endParaRPr lang="ru-RU" sz="2000" b="1" dirty="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27658" y="3062587"/>
            <a:ext cx="4607646" cy="2952329"/>
          </a:xfrm>
          <a:prstGeom prst="rect">
            <a:avLst/>
          </a:prstGeom>
          <a:ln>
            <a:noFill/>
          </a:ln>
          <a:effectLst>
            <a:glow rad="228600">
              <a:schemeClr val="accent2">
                <a:satMod val="175000"/>
                <a:alpha val="40000"/>
              </a:schemeClr>
            </a:glow>
            <a:softEdge rad="11250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339037" y="2463121"/>
            <a:ext cx="4392488" cy="3168352"/>
          </a:xfrm>
          <a:prstGeom prst="rect">
            <a:avLst/>
          </a:prstGeom>
          <a:ln>
            <a:noFill/>
          </a:ln>
          <a:effectLst>
            <a:softEdge rad="112500"/>
          </a:effectLst>
        </p:spPr>
      </p:pic>
      <p:pic>
        <p:nvPicPr>
          <p:cNvPr id="9" name="Рисунок 8" descr="IMG_1614.JPG"/>
          <p:cNvPicPr>
            <a:picLocks noChangeAspect="1"/>
          </p:cNvPicPr>
          <p:nvPr/>
        </p:nvPicPr>
        <p:blipFill>
          <a:blip r:embed="rId5" cstate="print"/>
          <a:stretch>
            <a:fillRect/>
          </a:stretch>
        </p:blipFill>
        <p:spPr>
          <a:xfrm rot="5400000">
            <a:off x="5453844" y="2979204"/>
            <a:ext cx="4320480" cy="3059832"/>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34051832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827584" y="188640"/>
            <a:ext cx="7776864" cy="1152128"/>
          </a:xfrm>
        </p:spPr>
        <p:txBody>
          <a:bodyPr>
            <a:noAutofit/>
          </a:bodyPr>
          <a:lstStyle/>
          <a:p>
            <a:pPr algn="l"/>
            <a:r>
              <a:rPr lang="ru-RU" sz="1800" b="1" dirty="0" smtClean="0">
                <a:solidFill>
                  <a:schemeClr val="tx1"/>
                </a:solidFill>
              </a:rPr>
              <a:t>Играя с детьми в дидактические игры « Что мне надеть», «Наряди детей»,  </a:t>
            </a:r>
          </a:p>
          <a:p>
            <a:pPr algn="l"/>
            <a:r>
              <a:rPr lang="ru-RU" sz="1800" b="1" dirty="0" smtClean="0">
                <a:solidFill>
                  <a:schemeClr val="tx1"/>
                </a:solidFill>
              </a:rPr>
              <a:t>«Оденем мишку на прогулку», «Оденем куклу по погоде», закрепляла название одежды, элементов одежды, умение одевать куклу соответственно сезону года, знакомила с разными видами застежек .</a:t>
            </a:r>
            <a:endParaRPr lang="ru-RU" sz="1800" b="1" dirty="0">
              <a:solidFill>
                <a:schemeClr val="tx1"/>
              </a:solidFill>
            </a:endParaRPr>
          </a:p>
        </p:txBody>
      </p:sp>
      <p:pic>
        <p:nvPicPr>
          <p:cNvPr id="8" name="Рисунок 7" descr="IMG_1896.JPG"/>
          <p:cNvPicPr>
            <a:picLocks noChangeAspect="1"/>
          </p:cNvPicPr>
          <p:nvPr/>
        </p:nvPicPr>
        <p:blipFill>
          <a:blip r:embed="rId3" cstate="print"/>
          <a:stretch>
            <a:fillRect/>
          </a:stretch>
        </p:blipFill>
        <p:spPr>
          <a:xfrm rot="5400000">
            <a:off x="5364621" y="2348347"/>
            <a:ext cx="4283955" cy="2844862"/>
          </a:xfrm>
          <a:prstGeom prst="rect">
            <a:avLst/>
          </a:prstGeom>
          <a:ln>
            <a:noFill/>
          </a:ln>
          <a:effectLst>
            <a:softEdge rad="112500"/>
          </a:effectLst>
        </p:spPr>
      </p:pic>
      <p:pic>
        <p:nvPicPr>
          <p:cNvPr id="10" name="Рисунок 9" descr="IMG_1884.JPG"/>
          <p:cNvPicPr>
            <a:picLocks noChangeAspect="1"/>
          </p:cNvPicPr>
          <p:nvPr/>
        </p:nvPicPr>
        <p:blipFill>
          <a:blip r:embed="rId4" cstate="print"/>
          <a:stretch>
            <a:fillRect/>
          </a:stretch>
        </p:blipFill>
        <p:spPr>
          <a:xfrm>
            <a:off x="1" y="1556792"/>
            <a:ext cx="2195736" cy="2592289"/>
          </a:xfrm>
          <a:prstGeom prst="rect">
            <a:avLst/>
          </a:prstGeom>
          <a:ln>
            <a:noFill/>
          </a:ln>
          <a:effectLst>
            <a:softEdge rad="112500"/>
          </a:effectLst>
        </p:spPr>
      </p:pic>
      <p:pic>
        <p:nvPicPr>
          <p:cNvPr id="12" name="Рисунок 11" descr="IMG_1886.JPG"/>
          <p:cNvPicPr>
            <a:picLocks noChangeAspect="1"/>
          </p:cNvPicPr>
          <p:nvPr/>
        </p:nvPicPr>
        <p:blipFill>
          <a:blip r:embed="rId5" cstate="print"/>
          <a:stretch>
            <a:fillRect/>
          </a:stretch>
        </p:blipFill>
        <p:spPr>
          <a:xfrm>
            <a:off x="1907704" y="1412776"/>
            <a:ext cx="2304256" cy="2669566"/>
          </a:xfrm>
          <a:prstGeom prst="rect">
            <a:avLst/>
          </a:prstGeom>
          <a:ln>
            <a:noFill/>
          </a:ln>
          <a:effectLst>
            <a:softEdge rad="112500"/>
          </a:effectLst>
        </p:spPr>
      </p:pic>
      <p:pic>
        <p:nvPicPr>
          <p:cNvPr id="13" name="Рисунок 12" descr="IMG_1889.JPG"/>
          <p:cNvPicPr>
            <a:picLocks noChangeAspect="1"/>
          </p:cNvPicPr>
          <p:nvPr/>
        </p:nvPicPr>
        <p:blipFill>
          <a:blip r:embed="rId6" cstate="print"/>
          <a:stretch>
            <a:fillRect/>
          </a:stretch>
        </p:blipFill>
        <p:spPr>
          <a:xfrm>
            <a:off x="1691680" y="4091184"/>
            <a:ext cx="2808312" cy="2766816"/>
          </a:xfrm>
          <a:prstGeom prst="rect">
            <a:avLst/>
          </a:prstGeom>
          <a:ln>
            <a:noFill/>
          </a:ln>
          <a:effectLst>
            <a:softEdge rad="112500"/>
          </a:effectLst>
        </p:spPr>
      </p:pic>
      <p:pic>
        <p:nvPicPr>
          <p:cNvPr id="14" name="Рисунок 13" descr="IMG_1882.JPG"/>
          <p:cNvPicPr>
            <a:picLocks noChangeAspect="1"/>
          </p:cNvPicPr>
          <p:nvPr/>
        </p:nvPicPr>
        <p:blipFill>
          <a:blip r:embed="rId7" cstate="print"/>
          <a:stretch>
            <a:fillRect/>
          </a:stretch>
        </p:blipFill>
        <p:spPr>
          <a:xfrm>
            <a:off x="0" y="4221088"/>
            <a:ext cx="1907704" cy="2376264"/>
          </a:xfrm>
          <a:prstGeom prst="rect">
            <a:avLst/>
          </a:prstGeom>
          <a:ln>
            <a:noFill/>
          </a:ln>
          <a:effectLst>
            <a:softEdge rad="112500"/>
          </a:effectLst>
        </p:spPr>
      </p:pic>
      <p:pic>
        <p:nvPicPr>
          <p:cNvPr id="11" name="Рисунок 10" descr="IMG_1891.JPG"/>
          <p:cNvPicPr>
            <a:picLocks noChangeAspect="1"/>
          </p:cNvPicPr>
          <p:nvPr/>
        </p:nvPicPr>
        <p:blipFill>
          <a:blip r:embed="rId8" cstate="print"/>
          <a:stretch>
            <a:fillRect/>
          </a:stretch>
        </p:blipFill>
        <p:spPr>
          <a:xfrm>
            <a:off x="7452320" y="5733256"/>
            <a:ext cx="1691680" cy="1124744"/>
          </a:xfrm>
          <a:prstGeom prst="rect">
            <a:avLst/>
          </a:prstGeom>
        </p:spPr>
      </p:pic>
      <p:pic>
        <p:nvPicPr>
          <p:cNvPr id="15" name="Рисунок 14" descr="IMG_1901.JPG"/>
          <p:cNvPicPr>
            <a:picLocks noChangeAspect="1"/>
          </p:cNvPicPr>
          <p:nvPr/>
        </p:nvPicPr>
        <p:blipFill>
          <a:blip r:embed="rId9" cstate="print"/>
          <a:stretch>
            <a:fillRect/>
          </a:stretch>
        </p:blipFill>
        <p:spPr>
          <a:xfrm rot="5400000">
            <a:off x="3635896" y="1484784"/>
            <a:ext cx="2736304" cy="2448272"/>
          </a:xfrm>
          <a:prstGeom prst="rect">
            <a:avLst/>
          </a:prstGeom>
          <a:ln>
            <a:noFill/>
          </a:ln>
          <a:effectLst>
            <a:softEdge rad="112500"/>
          </a:effectLst>
        </p:spPr>
      </p:pic>
      <p:pic>
        <p:nvPicPr>
          <p:cNvPr id="16" name="Рисунок 15" descr="IMG_1898.JPG"/>
          <p:cNvPicPr>
            <a:picLocks noChangeAspect="1"/>
          </p:cNvPicPr>
          <p:nvPr/>
        </p:nvPicPr>
        <p:blipFill>
          <a:blip r:embed="rId10" cstate="print"/>
          <a:stretch>
            <a:fillRect/>
          </a:stretch>
        </p:blipFill>
        <p:spPr>
          <a:xfrm rot="5400000">
            <a:off x="3937620" y="4495428"/>
            <a:ext cx="2852936" cy="1872208"/>
          </a:xfrm>
          <a:prstGeom prst="rect">
            <a:avLst/>
          </a:prstGeom>
          <a:ln>
            <a:noFill/>
          </a:ln>
          <a:effectLst>
            <a:softEdge rad="112500"/>
          </a:effectLst>
        </p:spPr>
      </p:pic>
    </p:spTree>
    <p:extLst>
      <p:ext uri="{BB962C8B-B14F-4D97-AF65-F5344CB8AC3E}">
        <p14:creationId xmlns:p14="http://schemas.microsoft.com/office/powerpoint/2010/main" val="32008141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116633"/>
            <a:ext cx="7772400" cy="1152128"/>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2699792" y="116632"/>
            <a:ext cx="6336704" cy="1152128"/>
          </a:xfrm>
        </p:spPr>
        <p:txBody>
          <a:bodyPr>
            <a:normAutofit/>
          </a:bodyPr>
          <a:lstStyle/>
          <a:p>
            <a:r>
              <a:rPr lang="ru-RU" sz="2000" b="1" dirty="0" smtClean="0">
                <a:solidFill>
                  <a:schemeClr val="tx1"/>
                </a:solidFill>
              </a:rPr>
              <a:t>Сейчас наши дети уже умеют самостоятельно одеваться в правильной последовательности под нашим наблюдением. </a:t>
            </a:r>
            <a:endParaRPr lang="ru-RU" sz="2000" b="1" dirty="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12069" y="1088740"/>
            <a:ext cx="4176466" cy="2952329"/>
          </a:xfrm>
          <a:prstGeom prst="rect">
            <a:avLst/>
          </a:prstGeom>
          <a:ln>
            <a:noFill/>
          </a:ln>
          <a:effectLst>
            <a:softEdge rad="112500"/>
          </a:effec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699791" y="1340772"/>
            <a:ext cx="2808313" cy="2376264"/>
          </a:xfrm>
          <a:prstGeom prst="rect">
            <a:avLst/>
          </a:prstGeom>
          <a:ln>
            <a:noFill/>
          </a:ln>
          <a:effectLst>
            <a:softEdge rad="112500"/>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01616" y="4027377"/>
            <a:ext cx="3356991" cy="2304256"/>
          </a:xfrm>
          <a:prstGeom prst="rect">
            <a:avLst/>
          </a:prstGeom>
          <a:ln>
            <a:noFill/>
          </a:ln>
          <a:effectLst>
            <a:softEdge rad="112500"/>
          </a:effectLst>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298939" y="3728954"/>
            <a:ext cx="3305763" cy="2952329"/>
          </a:xfrm>
          <a:prstGeom prst="rect">
            <a:avLst/>
          </a:prstGeom>
          <a:ln>
            <a:noFill/>
          </a:ln>
          <a:effectLst>
            <a:softEdge rad="112500"/>
          </a:effectLst>
        </p:spPr>
      </p:pic>
      <p:pic>
        <p:nvPicPr>
          <p:cNvPr id="10" name="Рисунок 9" descr="IMG_1671.JPG"/>
          <p:cNvPicPr>
            <a:picLocks noChangeAspect="1"/>
          </p:cNvPicPr>
          <p:nvPr/>
        </p:nvPicPr>
        <p:blipFill>
          <a:blip r:embed="rId7" cstate="print"/>
          <a:stretch>
            <a:fillRect/>
          </a:stretch>
        </p:blipFill>
        <p:spPr>
          <a:xfrm rot="5400000">
            <a:off x="6353944" y="1287016"/>
            <a:ext cx="2952328" cy="2627784"/>
          </a:xfrm>
          <a:prstGeom prst="rect">
            <a:avLst/>
          </a:prstGeom>
        </p:spPr>
      </p:pic>
      <p:pic>
        <p:nvPicPr>
          <p:cNvPr id="11" name="Рисунок 10" descr="IMG_1672.JPG"/>
          <p:cNvPicPr>
            <a:picLocks noChangeAspect="1"/>
          </p:cNvPicPr>
          <p:nvPr/>
        </p:nvPicPr>
        <p:blipFill>
          <a:blip r:embed="rId8" cstate="print"/>
          <a:stretch>
            <a:fillRect/>
          </a:stretch>
        </p:blipFill>
        <p:spPr>
          <a:xfrm rot="5400000">
            <a:off x="6439643" y="4153645"/>
            <a:ext cx="2996951" cy="2411759"/>
          </a:xfrm>
          <a:prstGeom prst="rect">
            <a:avLst/>
          </a:prstGeom>
        </p:spPr>
      </p:pic>
    </p:spTree>
    <p:extLst>
      <p:ext uri="{BB962C8B-B14F-4D97-AF65-F5344CB8AC3E}">
        <p14:creationId xmlns:p14="http://schemas.microsoft.com/office/powerpoint/2010/main" val="24753596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1115616" y="188640"/>
            <a:ext cx="6400800" cy="1008112"/>
          </a:xfrm>
        </p:spPr>
        <p:txBody>
          <a:bodyPr>
            <a:normAutofit/>
          </a:bodyPr>
          <a:lstStyle/>
          <a:p>
            <a:r>
              <a:rPr lang="ru-RU" sz="2400" b="1" dirty="0" smtClean="0">
                <a:solidFill>
                  <a:schemeClr val="tx1"/>
                </a:solidFill>
              </a:rPr>
              <a:t>Умеют самостоятельно и аккуратно складывать свою одежду .</a:t>
            </a:r>
            <a:endParaRPr lang="ru-RU" sz="2400" b="1" dirty="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8560" y="1844824"/>
            <a:ext cx="5040560" cy="3744416"/>
          </a:xfrm>
          <a:prstGeom prst="rect">
            <a:avLst/>
          </a:prstGeom>
          <a:ln>
            <a:noFill/>
          </a:ln>
          <a:effectLst>
            <a:softEdge rad="11250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4840" y="1988840"/>
            <a:ext cx="4320480" cy="3384376"/>
          </a:xfrm>
          <a:prstGeom prst="rect">
            <a:avLst/>
          </a:prstGeom>
          <a:ln>
            <a:noFill/>
          </a:ln>
          <a:effectLst>
            <a:softEdge rad="112500"/>
          </a:effectLst>
        </p:spPr>
      </p:pic>
    </p:spTree>
    <p:extLst>
      <p:ext uri="{BB962C8B-B14F-4D97-AF65-F5344CB8AC3E}">
        <p14:creationId xmlns:p14="http://schemas.microsoft.com/office/powerpoint/2010/main" val="5277832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467544" y="260648"/>
            <a:ext cx="8208912" cy="1296144"/>
          </a:xfrm>
        </p:spPr>
        <p:txBody>
          <a:bodyPr>
            <a:noAutofit/>
          </a:bodyPr>
          <a:lstStyle/>
          <a:p>
            <a:r>
              <a:rPr lang="ru-RU" sz="2000" b="1" dirty="0" smtClean="0">
                <a:solidFill>
                  <a:schemeClr val="tx1"/>
                </a:solidFill>
              </a:rPr>
              <a:t>Говоря о воспитании культурно-гигиенических навыков, как залога физического здоровья, мы обращаем внимание и на нравственное здоровье, воспитывая у детей дружеские отношения, доброту, сострадание, умение прийти на помощь.</a:t>
            </a:r>
            <a:r>
              <a:rPr lang="ru-RU" sz="2000" b="1" dirty="0" smtClean="0">
                <a:solidFill>
                  <a:schemeClr val="bg1"/>
                </a:solidFill>
              </a:rPr>
              <a:t>. </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6148" y="2273099"/>
            <a:ext cx="3580178" cy="2668860"/>
          </a:xfrm>
          <a:prstGeom prst="rect">
            <a:avLst/>
          </a:prstGeom>
          <a:ln>
            <a:noFill/>
          </a:ln>
          <a:effectLst>
            <a:glow rad="228600">
              <a:schemeClr val="accent2">
                <a:satMod val="175000"/>
                <a:alpha val="40000"/>
              </a:schemeClr>
            </a:glow>
            <a:softEdge rad="112500"/>
          </a:effectLst>
        </p:spPr>
      </p:pic>
      <p:pic>
        <p:nvPicPr>
          <p:cNvPr id="12" name="Рисунок 11" descr="IMG_1565.JPG"/>
          <p:cNvPicPr>
            <a:picLocks noChangeAspect="1"/>
          </p:cNvPicPr>
          <p:nvPr/>
        </p:nvPicPr>
        <p:blipFill>
          <a:blip r:embed="rId4" cstate="print"/>
          <a:stretch>
            <a:fillRect/>
          </a:stretch>
        </p:blipFill>
        <p:spPr>
          <a:xfrm rot="5400000">
            <a:off x="5993904" y="1575048"/>
            <a:ext cx="3240360" cy="2771800"/>
          </a:xfrm>
          <a:prstGeom prst="rect">
            <a:avLst/>
          </a:prstGeom>
          <a:ln>
            <a:noFill/>
          </a:ln>
          <a:effectLst>
            <a:glow rad="228600">
              <a:schemeClr val="accent2">
                <a:satMod val="175000"/>
                <a:alpha val="40000"/>
              </a:schemeClr>
            </a:glow>
            <a:softEdge rad="112500"/>
          </a:effectLst>
        </p:spPr>
      </p:pic>
      <p:pic>
        <p:nvPicPr>
          <p:cNvPr id="13" name="Рисунок 12" descr="IMG_1448.JPG"/>
          <p:cNvPicPr>
            <a:picLocks noChangeAspect="1"/>
          </p:cNvPicPr>
          <p:nvPr/>
        </p:nvPicPr>
        <p:blipFill>
          <a:blip r:embed="rId5" cstate="print"/>
          <a:stretch>
            <a:fillRect/>
          </a:stretch>
        </p:blipFill>
        <p:spPr>
          <a:xfrm rot="5400000">
            <a:off x="5823184" y="4223370"/>
            <a:ext cx="2996952" cy="2344316"/>
          </a:xfrm>
          <a:prstGeom prst="rect">
            <a:avLst/>
          </a:prstGeom>
          <a:ln>
            <a:noFill/>
          </a:ln>
          <a:effectLst>
            <a:glow rad="228600">
              <a:schemeClr val="accent2">
                <a:satMod val="175000"/>
                <a:alpha val="40000"/>
              </a:schemeClr>
            </a:glow>
            <a:softEdge rad="112500"/>
          </a:effectLst>
        </p:spPr>
      </p:pic>
      <p:pic>
        <p:nvPicPr>
          <p:cNvPr id="10" name="Рисунок 9" descr="IMG_1097.JPG"/>
          <p:cNvPicPr>
            <a:picLocks noChangeAspect="1"/>
          </p:cNvPicPr>
          <p:nvPr/>
        </p:nvPicPr>
        <p:blipFill>
          <a:blip r:embed="rId6" cstate="print"/>
          <a:stretch>
            <a:fillRect/>
          </a:stretch>
        </p:blipFill>
        <p:spPr>
          <a:xfrm rot="5400000">
            <a:off x="2449438" y="2535846"/>
            <a:ext cx="4245123" cy="2808312"/>
          </a:xfrm>
          <a:prstGeom prst="rect">
            <a:avLst/>
          </a:prstGeom>
          <a:ln>
            <a:noFill/>
          </a:ln>
          <a:effectLst>
            <a:glow rad="228600">
              <a:schemeClr val="accent2">
                <a:satMod val="175000"/>
                <a:alpha val="40000"/>
              </a:schemeClr>
            </a:glow>
            <a:softEdge rad="112500"/>
          </a:effectLst>
        </p:spPr>
      </p:pic>
    </p:spTree>
    <p:extLst>
      <p:ext uri="{BB962C8B-B14F-4D97-AF65-F5344CB8AC3E}">
        <p14:creationId xmlns:p14="http://schemas.microsoft.com/office/powerpoint/2010/main" val="14731373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620688"/>
            <a:ext cx="8229600" cy="1152128"/>
          </a:xfrm>
        </p:spPr>
        <p:txBody>
          <a:bodyPr>
            <a:normAutofit fontScale="90000"/>
          </a:bodyPr>
          <a:lstStyle/>
          <a:p>
            <a:r>
              <a:rPr lang="ru-RU" sz="2800" b="1" dirty="0" smtClean="0"/>
              <a:t>Работа с детьми не сможет дать положительных результатов, если её задачи не решаются совместно с семьёй.</a:t>
            </a:r>
            <a:br>
              <a:rPr lang="ru-RU" sz="2800" b="1" dirty="0" smtClean="0"/>
            </a:br>
            <a:endParaRPr lang="ru-RU" sz="2400" b="1" dirty="0"/>
          </a:p>
        </p:txBody>
      </p:sp>
      <p:sp>
        <p:nvSpPr>
          <p:cNvPr id="6" name="Содержимое 5"/>
          <p:cNvSpPr>
            <a:spLocks noGrp="1"/>
          </p:cNvSpPr>
          <p:nvPr>
            <p:ph idx="1"/>
          </p:nvPr>
        </p:nvSpPr>
        <p:spPr>
          <a:xfrm>
            <a:off x="457200" y="1556792"/>
            <a:ext cx="8229600" cy="4569371"/>
          </a:xfrm>
        </p:spPr>
        <p:txBody>
          <a:bodyPr>
            <a:normAutofit/>
          </a:bodyPr>
          <a:lstStyle/>
          <a:p>
            <a:pPr>
              <a:buNone/>
            </a:pPr>
            <a:r>
              <a:rPr lang="ru-RU" b="1" dirty="0" smtClean="0"/>
              <a:t>    </a:t>
            </a:r>
            <a:r>
              <a:rPr lang="ru-RU" sz="2400" b="1" dirty="0" smtClean="0"/>
              <a:t>Было проведено анкетирование родителей «Условия здорового образа жизни в семье».</a:t>
            </a:r>
            <a:br>
              <a:rPr lang="ru-RU" sz="2400" b="1" dirty="0" smtClean="0"/>
            </a:br>
            <a:r>
              <a:rPr lang="ru-RU" sz="2400" b="1" dirty="0" smtClean="0"/>
              <a:t> Создана папка - передвижка с рекомендациями для родителей.</a:t>
            </a:r>
            <a:br>
              <a:rPr lang="ru-RU" sz="2400" b="1" dirty="0" smtClean="0"/>
            </a:br>
            <a:r>
              <a:rPr lang="ru-RU" sz="2400" b="1" dirty="0" smtClean="0"/>
              <a:t>Составлен список рекомендуемых произведений </a:t>
            </a:r>
            <a:r>
              <a:rPr lang="ru-RU" sz="2400" b="1" smtClean="0"/>
              <a:t>для детей по </a:t>
            </a:r>
            <a:r>
              <a:rPr lang="ru-RU" sz="2400" b="1" dirty="0" smtClean="0"/>
              <a:t>темам: «Гигиена», «Опрятность», «О зубках», «Чтоб здоровье сохранить».</a:t>
            </a:r>
            <a:br>
              <a:rPr lang="ru-RU" sz="2400" b="1" dirty="0" smtClean="0"/>
            </a:br>
            <a:r>
              <a:rPr lang="ru-RU" sz="2400" b="1" dirty="0" smtClean="0"/>
              <a:t>Были разработаны рекомендации, касающиеся пользы прогулок  для получения   разнообразных впечатлений, вызывающих положительные эмоции и ощущения.</a:t>
            </a:r>
            <a:endParaRPr lang="ru-RU" sz="2400" dirty="0"/>
          </a:p>
        </p:txBody>
      </p:sp>
    </p:spTree>
    <p:extLst>
      <p:ext uri="{BB962C8B-B14F-4D97-AF65-F5344CB8AC3E}">
        <p14:creationId xmlns:p14="http://schemas.microsoft.com/office/powerpoint/2010/main" val="40428534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0416"/>
            <a:ext cx="9176955" cy="6988415"/>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179512" y="116632"/>
            <a:ext cx="8856984" cy="1152128"/>
          </a:xfrm>
        </p:spPr>
        <p:txBody>
          <a:bodyPr>
            <a:normAutofit/>
          </a:bodyPr>
          <a:lstStyle/>
          <a:p>
            <a:r>
              <a:rPr lang="ru-RU" b="1" dirty="0" smtClean="0">
                <a:solidFill>
                  <a:schemeClr val="bg1"/>
                </a:solidFill>
              </a:rPr>
              <a:t>        </a:t>
            </a:r>
            <a:r>
              <a:rPr lang="ru-RU" sz="2400" b="1" dirty="0" smtClean="0">
                <a:solidFill>
                  <a:srgbClr val="FFFF00"/>
                </a:solidFill>
              </a:rPr>
              <a:t>Родители сделали фотоколлаж</a:t>
            </a:r>
          </a:p>
          <a:p>
            <a:r>
              <a:rPr lang="ru-RU" sz="2400" b="1" dirty="0" smtClean="0">
                <a:solidFill>
                  <a:srgbClr val="FFFF00"/>
                </a:solidFill>
              </a:rPr>
              <a:t>          « Наши дети и природа».</a:t>
            </a:r>
            <a:endParaRPr lang="ru-RU" sz="2400" b="1" dirty="0">
              <a:solidFill>
                <a:srgbClr val="FFFF00"/>
              </a:solidFill>
            </a:endParaRPr>
          </a:p>
          <a:p>
            <a:pPr algn="l"/>
            <a:endParaRPr lang="ru-RU" dirty="0" smtClean="0">
              <a:solidFill>
                <a:schemeClr val="tx1"/>
              </a:solidFill>
            </a:endParaRPr>
          </a:p>
          <a:p>
            <a:pPr algn="l"/>
            <a:endParaRPr lang="ru-RU" dirty="0">
              <a:solidFill>
                <a:schemeClr val="tx1"/>
              </a:solidFill>
            </a:endParaRPr>
          </a:p>
        </p:txBody>
      </p:sp>
      <p:pic>
        <p:nvPicPr>
          <p:cNvPr id="16" name="Рисунок 15" descr="IMG_1804.JPG"/>
          <p:cNvPicPr>
            <a:picLocks noChangeAspect="1"/>
          </p:cNvPicPr>
          <p:nvPr/>
        </p:nvPicPr>
        <p:blipFill>
          <a:blip r:embed="rId3" cstate="print">
            <a:lum bright="-10000" contrast="30000"/>
          </a:blip>
          <a:stretch>
            <a:fillRect/>
          </a:stretch>
        </p:blipFill>
        <p:spPr>
          <a:xfrm>
            <a:off x="574029" y="1515808"/>
            <a:ext cx="7110792" cy="4433472"/>
          </a:xfrm>
          <a:prstGeom prst="rect">
            <a:avLst/>
          </a:prstGeom>
        </p:spPr>
      </p:pic>
    </p:spTree>
    <p:extLst>
      <p:ext uri="{BB962C8B-B14F-4D97-AF65-F5344CB8AC3E}">
        <p14:creationId xmlns:p14="http://schemas.microsoft.com/office/powerpoint/2010/main" val="18750097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effectLst>
            <a:glow rad="228600">
              <a:schemeClr val="accent5">
                <a:satMod val="175000"/>
                <a:alpha val="40000"/>
              </a:schemeClr>
            </a:glow>
          </a:effectLst>
        </p:spPr>
      </p:pic>
      <p:sp>
        <p:nvSpPr>
          <p:cNvPr id="2" name="Заголовок 1"/>
          <p:cNvSpPr>
            <a:spLocks noGrp="1"/>
          </p:cNvSpPr>
          <p:nvPr>
            <p:ph type="ctrTitle"/>
          </p:nvPr>
        </p:nvSpPr>
        <p:spPr>
          <a:xfrm>
            <a:off x="685800" y="332657"/>
            <a:ext cx="7772400" cy="936103"/>
          </a:xfrm>
        </p:spPr>
        <p:txBody>
          <a:bodyPr/>
          <a:lstStyle/>
          <a:p>
            <a:r>
              <a:rPr lang="ru-RU" b="1" dirty="0" smtClean="0"/>
              <a:t> </a:t>
            </a:r>
            <a:endParaRPr lang="ru-RU" b="1" dirty="0"/>
          </a:p>
        </p:txBody>
      </p:sp>
      <p:sp>
        <p:nvSpPr>
          <p:cNvPr id="3" name="Подзаголовок 2"/>
          <p:cNvSpPr>
            <a:spLocks noGrp="1"/>
          </p:cNvSpPr>
          <p:nvPr>
            <p:ph type="subTitle" idx="1"/>
          </p:nvPr>
        </p:nvSpPr>
        <p:spPr>
          <a:xfrm>
            <a:off x="467544" y="188640"/>
            <a:ext cx="8352928" cy="6120680"/>
          </a:xfrm>
        </p:spPr>
        <p:txBody>
          <a:bodyPr>
            <a:normAutofit lnSpcReduction="10000"/>
          </a:bodyPr>
          <a:lstStyle/>
          <a:p>
            <a:r>
              <a:rPr lang="ru-RU" sz="2400" b="1" dirty="0" smtClean="0">
                <a:solidFill>
                  <a:schemeClr val="tx1"/>
                </a:solidFill>
              </a:rPr>
              <a:t>Работа по воспитанию культурно- гигиенических навыков постепенно усложняется и ведется беспрерывно, но уже сейчас наши дети научились:</a:t>
            </a:r>
          </a:p>
          <a:p>
            <a:pPr algn="l">
              <a:buFontTx/>
              <a:buChar char="-"/>
            </a:pPr>
            <a:r>
              <a:rPr lang="ru-RU" sz="2000" b="1" dirty="0" smtClean="0">
                <a:solidFill>
                  <a:schemeClr val="tx1"/>
                </a:solidFill>
              </a:rPr>
              <a:t> самостоятельно, без предупреждения, моют руки после прогулки, соблюдая алгоритм и, повторяя при этом </a:t>
            </a:r>
            <a:r>
              <a:rPr lang="ru-RU" sz="2000" b="1" dirty="0" err="1" smtClean="0">
                <a:solidFill>
                  <a:schemeClr val="tx1"/>
                </a:solidFill>
              </a:rPr>
              <a:t>потешки</a:t>
            </a:r>
            <a:r>
              <a:rPr lang="ru-RU" sz="2000" b="1" dirty="0" smtClean="0">
                <a:solidFill>
                  <a:schemeClr val="tx1"/>
                </a:solidFill>
              </a:rPr>
              <a:t>; если есть какие-либо затруднения, умеют обратиться за помощью к взрослому;</a:t>
            </a:r>
          </a:p>
          <a:p>
            <a:pPr algn="l">
              <a:buFontTx/>
              <a:buChar char="-"/>
            </a:pPr>
            <a:r>
              <a:rPr lang="ru-RU" sz="2000" b="1" dirty="0" smtClean="0">
                <a:solidFill>
                  <a:schemeClr val="tx1"/>
                </a:solidFill>
              </a:rPr>
              <a:t>с напоминанием поласкают рот после приема пищи;</a:t>
            </a:r>
          </a:p>
          <a:p>
            <a:pPr algn="l">
              <a:buFontTx/>
              <a:buChar char="-"/>
            </a:pPr>
            <a:r>
              <a:rPr lang="ru-RU" sz="2000" b="1" dirty="0" smtClean="0">
                <a:solidFill>
                  <a:schemeClr val="tx1"/>
                </a:solidFill>
              </a:rPr>
              <a:t>умеют пользоваться носовым платком и знают о предметах личной гигиены;</a:t>
            </a:r>
          </a:p>
          <a:p>
            <a:pPr algn="l">
              <a:buFontTx/>
              <a:buChar char="-"/>
            </a:pPr>
            <a:r>
              <a:rPr lang="ru-RU" sz="2000" b="1" dirty="0" smtClean="0">
                <a:solidFill>
                  <a:schemeClr val="tx1"/>
                </a:solidFill>
              </a:rPr>
              <a:t> в основном, все дети умеют пользоваться столовыми приборами и салфетками, стараются не крошить во время еды и не разговаривать во время приема пищи;</a:t>
            </a:r>
          </a:p>
          <a:p>
            <a:pPr algn="l"/>
            <a:r>
              <a:rPr lang="ru-RU" sz="2000" b="1" dirty="0" smtClean="0">
                <a:solidFill>
                  <a:schemeClr val="tx1"/>
                </a:solidFill>
              </a:rPr>
              <a:t>- знают о пользе фруктов и овощей, умеют отличать их по внешнему виду;</a:t>
            </a:r>
          </a:p>
          <a:p>
            <a:pPr algn="l">
              <a:buFontTx/>
              <a:buChar char="-"/>
            </a:pPr>
            <a:r>
              <a:rPr lang="ru-RU" sz="2000" b="1" dirty="0" smtClean="0">
                <a:solidFill>
                  <a:schemeClr val="tx1"/>
                </a:solidFill>
              </a:rPr>
              <a:t>умеют одеваться и раздеваться в соответствии с алгоритмом, в случае затруднения умеют обратиться за помощью к сверстнику или взрослому;</a:t>
            </a:r>
          </a:p>
          <a:p>
            <a:pPr algn="l">
              <a:buFontTx/>
              <a:buChar char="-"/>
            </a:pPr>
            <a:r>
              <a:rPr lang="ru-RU" sz="2000" b="1" dirty="0" smtClean="0">
                <a:solidFill>
                  <a:schemeClr val="tx1"/>
                </a:solidFill>
              </a:rPr>
              <a:t>учатся играть дружно, договариваться, умеют успокаивать друг друга, сопереживать.</a:t>
            </a:r>
          </a:p>
          <a:p>
            <a:pPr algn="l"/>
            <a:endParaRPr lang="ru-RU" sz="2000" b="1" dirty="0" smtClean="0">
              <a:solidFill>
                <a:schemeClr val="tx1"/>
              </a:solidFill>
            </a:endParaRPr>
          </a:p>
          <a:p>
            <a:pPr>
              <a:buFontTx/>
              <a:buChar char="-"/>
            </a:pPr>
            <a:endParaRPr lang="ru-RU" sz="2000" b="1" dirty="0" smtClean="0">
              <a:solidFill>
                <a:schemeClr val="tx1"/>
              </a:solidFill>
            </a:endParaRPr>
          </a:p>
          <a:p>
            <a:pPr>
              <a:buFontTx/>
              <a:buChar char="-"/>
            </a:pPr>
            <a:endParaRPr lang="ru-RU" sz="2000" b="1" dirty="0" smtClean="0">
              <a:solidFill>
                <a:schemeClr val="tx1"/>
              </a:solidFill>
            </a:endParaRPr>
          </a:p>
        </p:txBody>
      </p:sp>
    </p:spTree>
    <p:extLst>
      <p:ext uri="{BB962C8B-B14F-4D97-AF65-F5344CB8AC3E}">
        <p14:creationId xmlns:p14="http://schemas.microsoft.com/office/powerpoint/2010/main" val="3946833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1750</TotalTime>
  <Words>1262</Words>
  <Application>Microsoft Office PowerPoint</Application>
  <PresentationFormat>Экран (4:3)</PresentationFormat>
  <Paragraphs>112</Paragraphs>
  <Slides>33</Slides>
  <Notes>1</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33</vt:i4>
      </vt:variant>
    </vt:vector>
  </HeadingPairs>
  <TitlesOfParts>
    <vt:vector size="36" baseType="lpstr">
      <vt:lpstr>Arial</vt:lpstr>
      <vt:lpstr>Calibri</vt:lpstr>
      <vt:lpstr>Тема Office</vt:lpstr>
      <vt:lpstr>«Воспитание культурно –             гигиенических навыков детей 3-4 лет через дидактические игры с куклой и использование потешек и прибауток».</vt:lpstr>
      <vt:lpstr>                                                                                                          </vt:lpstr>
      <vt:lpstr>Цель работы: Совершенствовать культурно – гигиенические навыки, формировать начальные представления о ценности здоровья. </vt:lpstr>
      <vt:lpstr> </vt:lpstr>
      <vt:lpstr> </vt:lpstr>
      <vt:lpstr> </vt:lpstr>
      <vt:lpstr>Не менее важно, особенно на первых парах, правильно усвоить нужный навык. Например, прежде чем начать мыть руки, надо закатать рукава, хорошо намылить их, сполоснуть тщательно водой, насухо вытереть своим полотенцем. Все действия  выполняются с рассказыванием пословицы и потешки. Если дети забывают последовательность действий, напоминаю им алгоритм умывания. </vt:lpstr>
      <vt:lpstr> </vt:lpstr>
      <vt:lpstr> </vt:lpstr>
      <vt:lpstr> </vt:lpstr>
      <vt:lpstr> </vt:lpstr>
      <vt:lpstr> </vt:lpstr>
      <vt:lpstr> </vt:lpstr>
      <vt:lpstr> </vt:lpstr>
      <vt:lpstr>В дидактической игре « Накормим куклу обедом» дети учились правильно вести себя за столом, пользоваться салфеткой, не разговаривать во время еды.</vt:lpstr>
      <vt:lpstr> </vt:lpstr>
      <vt:lpstr> </vt:lpstr>
      <vt:lpstr>Вместе с детьми провели театрализованную игру  «Витаминная семейка». Атрибуты к игре нам помогли сделать родители. </vt:lpstr>
      <vt:lpstr>В продуктивная деятельности закрепляли с детьми  название овощей и фруктов.</vt:lpstr>
      <vt:lpstr> </vt:lpstr>
      <vt:lpstr> </vt:lpstr>
      <vt:lpstr> </vt:lpstr>
      <vt:lpstr> </vt:lpstr>
      <vt:lpstr> </vt:lpstr>
      <vt:lpstr> </vt:lpstr>
      <vt:lpstr> </vt:lpstr>
      <vt:lpstr> </vt:lpstr>
      <vt:lpstr> </vt:lpstr>
      <vt:lpstr> </vt:lpstr>
      <vt:lpstr> </vt:lpstr>
      <vt:lpstr>Работа с детьми не сможет дать положительных результатов, если её задачи не решаются совместно с семьёй. </vt:lpstr>
      <vt:lpstr> </vt:lpstr>
      <vt:lpstr> </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Лариса</dc:creator>
  <cp:lastModifiedBy>Лариса</cp:lastModifiedBy>
  <cp:revision>253</cp:revision>
  <dcterms:created xsi:type="dcterms:W3CDTF">2016-10-28T19:16:04Z</dcterms:created>
  <dcterms:modified xsi:type="dcterms:W3CDTF">2018-12-14T15:43:36Z</dcterms:modified>
</cp:coreProperties>
</file>