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72" r:id="rId5"/>
    <p:sldId id="259" r:id="rId6"/>
    <p:sldId id="260" r:id="rId7"/>
    <p:sldId id="261" r:id="rId8"/>
    <p:sldId id="265" r:id="rId9"/>
    <p:sldId id="262" r:id="rId10"/>
    <p:sldId id="266" r:id="rId11"/>
    <p:sldId id="273" r:id="rId12"/>
    <p:sldId id="263" r:id="rId13"/>
    <p:sldId id="267" r:id="rId14"/>
    <p:sldId id="264" r:id="rId15"/>
    <p:sldId id="268" r:id="rId16"/>
    <p:sldId id="270" r:id="rId17"/>
    <p:sldId id="269" r:id="rId18"/>
    <p:sldId id="271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3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12.09.2019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12.09.2019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12.09.2019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12.09.2019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12.09.2019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12.09.2019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12.09.2019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12.09.2019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12.09.2019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12.09.2019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12.09.2019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12.09.2019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3528" y="1768000"/>
            <a:ext cx="3996444" cy="3317184"/>
          </a:xfrm>
        </p:spPr>
        <p:txBody>
          <a:bodyPr>
            <a:normAutofit fontScale="92500"/>
          </a:bodyPr>
          <a:lstStyle/>
          <a:p>
            <a:pPr algn="ctr"/>
            <a:r>
              <a:rPr lang="ru-RU" sz="4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Организация </a:t>
            </a:r>
          </a:p>
          <a:p>
            <a:pPr algn="ctr"/>
            <a:r>
              <a:rPr lang="ru-RU" sz="4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и проведение </a:t>
            </a:r>
          </a:p>
          <a:p>
            <a:pPr algn="ctr"/>
            <a:r>
              <a:rPr lang="ru-RU" sz="4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утренней гимнастики</a:t>
            </a:r>
            <a:endParaRPr lang="ru-RU" sz="48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332656"/>
            <a:ext cx="7772400" cy="1470025"/>
          </a:xfrm>
        </p:spPr>
        <p:txBody>
          <a:bodyPr>
            <a:normAutofit/>
          </a:bodyPr>
          <a:lstStyle/>
          <a:p>
            <a:pPr marL="182880" indent="0" algn="ctr">
              <a:buNone/>
            </a:pPr>
            <a:r>
              <a:rPr lang="ru-RU" sz="2000" b="1" dirty="0"/>
              <a:t>м</a:t>
            </a:r>
            <a:r>
              <a:rPr lang="ru-RU" sz="2000" b="1" dirty="0" smtClean="0"/>
              <a:t>униципальное казенное дошкольное образовательное учреждение города Новосибирска «Детский сад  № 44 </a:t>
            </a:r>
            <a:r>
              <a:rPr lang="ru-RU" sz="2000" b="1" dirty="0"/>
              <a:t>комбинированного вида «</a:t>
            </a:r>
            <a:r>
              <a:rPr lang="ru-RU" sz="2000" b="1" dirty="0" smtClean="0"/>
              <a:t>Мозаика» </a:t>
            </a:r>
            <a:br>
              <a:rPr lang="ru-RU" sz="2000" b="1" dirty="0" smtClean="0"/>
            </a:br>
            <a:endParaRPr lang="ru-RU" sz="2000" b="1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1878321"/>
            <a:ext cx="4268153" cy="3019718"/>
          </a:xfrm>
          <a:prstGeom prst="rect">
            <a:avLst/>
          </a:prstGeom>
          <a:noFill/>
          <a:ln w="76200">
            <a:solidFill>
              <a:srgbClr val="FF0000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2255634" y="5514439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>
            <a:lvl1pPr marL="640080" indent="-457200" algn="l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54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indent="0" algn="r">
              <a:buFont typeface="Georgia" pitchFamily="18" charset="0"/>
              <a:buNone/>
            </a:pPr>
            <a:r>
              <a:rPr lang="ru-RU" sz="2000" dirty="0" smtClean="0">
                <a:cs typeface="Times New Roman" panose="02020603050405020304" pitchFamily="18" charset="0"/>
              </a:rPr>
              <a:t>Подготовила: </a:t>
            </a:r>
            <a:r>
              <a:rPr lang="ru-RU" sz="2000" dirty="0" err="1" smtClean="0">
                <a:cs typeface="Times New Roman" panose="02020603050405020304" pitchFamily="18" charset="0"/>
              </a:rPr>
              <a:t>Котелкина</a:t>
            </a:r>
            <a:r>
              <a:rPr lang="ru-RU" sz="2000" dirty="0" smtClean="0">
                <a:cs typeface="Times New Roman" panose="02020603050405020304" pitchFamily="18" charset="0"/>
              </a:rPr>
              <a:t> Ольга Николаевна, инструктор по физической культуре</a:t>
            </a:r>
            <a:endParaRPr lang="ru-RU" sz="2000" dirty="0"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4863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539552" y="620688"/>
            <a:ext cx="8229600" cy="2692896"/>
          </a:xfrm>
        </p:spPr>
        <p:txBody>
          <a:bodyPr/>
          <a:lstStyle/>
          <a:p>
            <a:pPr marL="0" indent="0">
              <a:buNone/>
            </a:pPr>
            <a:r>
              <a:rPr lang="ru-RU" b="1" dirty="0" smtClean="0"/>
              <a:t>Главная  </a:t>
            </a:r>
            <a:r>
              <a:rPr lang="ru-RU" b="1" dirty="0"/>
              <a:t>задача </a:t>
            </a:r>
            <a:r>
              <a:rPr lang="ru-RU" dirty="0"/>
              <a:t>- дать детям мощный эмоциональный заряд на предстоящий день, сбросить возможные негативные эмоции, связанные с плохим </a:t>
            </a:r>
            <a:r>
              <a:rPr lang="ru-RU" dirty="0" smtClean="0"/>
              <a:t>пробуждением</a:t>
            </a:r>
            <a:r>
              <a:rPr lang="ru-RU" dirty="0"/>
              <a:t>.</a:t>
            </a:r>
            <a:endParaRPr lang="ru-RU" b="1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0016" y="2564904"/>
            <a:ext cx="6868954" cy="4293096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76981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pPr marL="0" indent="0" algn="ctr">
              <a:buNone/>
            </a:pPr>
            <a:r>
              <a:rPr lang="ru-RU" b="1" dirty="0" smtClean="0"/>
              <a:t>Правила организации УГ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539552" y="1396614"/>
            <a:ext cx="8229600" cy="5433467"/>
          </a:xfrm>
        </p:spPr>
        <p:txBody>
          <a:bodyPr>
            <a:normAutofit fontScale="77500" lnSpcReduction="20000"/>
          </a:bodyPr>
          <a:lstStyle/>
          <a:p>
            <a:pPr algn="just"/>
            <a:r>
              <a:rPr lang="ru-RU" sz="2600" dirty="0"/>
              <a:t>Комплекс утренней гимнастики должен быть очень хорошо отработан детьми</a:t>
            </a:r>
            <a:r>
              <a:rPr lang="ru-RU" sz="2600" dirty="0" smtClean="0"/>
              <a:t>.</a:t>
            </a:r>
          </a:p>
          <a:p>
            <a:pPr algn="just"/>
            <a:r>
              <a:rPr lang="ru-RU" sz="2600" dirty="0"/>
              <a:t>Воспитатель должен быть «старшим ребенком» в этой дружной, веселой семейке: все делать вместе с детьми, быть источником шуток и безобидных шалостей. </a:t>
            </a:r>
            <a:endParaRPr lang="ru-RU" sz="2600" dirty="0" smtClean="0"/>
          </a:p>
          <a:p>
            <a:pPr algn="just"/>
            <a:r>
              <a:rPr lang="ru-RU" sz="2600" dirty="0" smtClean="0"/>
              <a:t>Утренняя </a:t>
            </a:r>
            <a:r>
              <a:rPr lang="ru-RU" sz="2600" dirty="0"/>
              <a:t>гимнастика должна длиться согласно возрасту. Для детей 2-3 лет 4-5 минут, 3-4 года 5-6 минут, 4-5 лет 6-8 минут, </a:t>
            </a:r>
            <a:endParaRPr lang="ru-RU" sz="2600" dirty="0" smtClean="0"/>
          </a:p>
          <a:p>
            <a:pPr marL="0" indent="0" algn="just">
              <a:buNone/>
            </a:pPr>
            <a:r>
              <a:rPr lang="ru-RU" sz="2600" dirty="0"/>
              <a:t> </a:t>
            </a:r>
            <a:r>
              <a:rPr lang="ru-RU" sz="2600" dirty="0" smtClean="0"/>
              <a:t>   5-6 </a:t>
            </a:r>
            <a:r>
              <a:rPr lang="ru-RU" sz="2600" dirty="0"/>
              <a:t>лет 8-10 минут, 6-7 лет 10-12 минут</a:t>
            </a:r>
            <a:r>
              <a:rPr lang="ru-RU" sz="2600" dirty="0" smtClean="0"/>
              <a:t>.</a:t>
            </a:r>
          </a:p>
          <a:p>
            <a:pPr algn="just"/>
            <a:r>
              <a:rPr lang="ru-RU" sz="2600" dirty="0"/>
              <a:t>В оздоровительных целях утренняя гимнастика должна проводиться на свежем воздухе. </a:t>
            </a:r>
            <a:r>
              <a:rPr lang="ru-RU" sz="2600" dirty="0" smtClean="0"/>
              <a:t>В помещении </a:t>
            </a:r>
            <a:r>
              <a:rPr lang="ru-RU" sz="2600" u="sng" dirty="0" smtClean="0"/>
              <a:t>где проходит гимнастика </a:t>
            </a:r>
            <a:r>
              <a:rPr lang="ru-RU" sz="2600" dirty="0" smtClean="0"/>
              <a:t>должна быть проведена влажная уборка и проветривание.</a:t>
            </a:r>
          </a:p>
          <a:p>
            <a:pPr algn="just"/>
            <a:r>
              <a:rPr lang="ru-RU" sz="2600" dirty="0"/>
              <a:t>Одежда детей на утренней гимнастике должна быть максимально облегченной, обувь - удобной. </a:t>
            </a:r>
            <a:endParaRPr lang="ru-RU" sz="2600" dirty="0" smtClean="0"/>
          </a:p>
          <a:p>
            <a:pPr algn="just"/>
            <a:r>
              <a:rPr lang="ru-RU" sz="2600" dirty="0"/>
              <a:t>Пока дети занимаются гимнастикой, </a:t>
            </a:r>
            <a:r>
              <a:rPr lang="ru-RU" sz="2600" u="sng" dirty="0"/>
              <a:t>групповое помещение </a:t>
            </a:r>
            <a:r>
              <a:rPr lang="ru-RU" sz="2600" dirty="0"/>
              <a:t>должно быть тщательно проветрено, в нем должна быть проведена влажная уборка и, если возможно, включены бактерицидные лампы и увлажнители воздуха. </a:t>
            </a:r>
          </a:p>
          <a:p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830512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115616" y="548680"/>
            <a:ext cx="6512511" cy="1143000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Ценности утренней гимнастики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4294967295"/>
          </p:nvPr>
        </p:nvSpPr>
        <p:spPr>
          <a:xfrm>
            <a:off x="179512" y="2564904"/>
            <a:ext cx="8748464" cy="3528392"/>
          </a:xfrm>
        </p:spPr>
        <p:txBody>
          <a:bodyPr>
            <a:normAutofit/>
          </a:bodyPr>
          <a:lstStyle/>
          <a:p>
            <a:pPr algn="just"/>
            <a:r>
              <a:rPr lang="ru-RU" sz="2800" dirty="0" smtClean="0"/>
              <a:t>У </a:t>
            </a:r>
            <a:r>
              <a:rPr lang="ru-RU" sz="2800" dirty="0"/>
              <a:t>детей вырабатывается привычка, и потребность каждый день по утрам проделывать физические упражнения. </a:t>
            </a:r>
            <a:endParaRPr lang="ru-RU" sz="2800" dirty="0" smtClean="0"/>
          </a:p>
          <a:p>
            <a:pPr algn="just"/>
            <a:r>
              <a:rPr lang="ru-RU" sz="2800" dirty="0" smtClean="0"/>
              <a:t>Кроме </a:t>
            </a:r>
            <a:r>
              <a:rPr lang="ru-RU" sz="2800" dirty="0"/>
              <a:t>того, она обеспечивает организованное начало дня в детском саду, дает возможность переключить внимание воспитанников на совместные формы деятельности</a:t>
            </a:r>
            <a:r>
              <a:rPr lang="ru-RU" sz="2800" dirty="0" smtClean="0"/>
              <a:t>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705853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1143000"/>
          </a:xfrm>
        </p:spPr>
        <p:txBody>
          <a:bodyPr>
            <a:normAutofit fontScale="90000"/>
          </a:bodyPr>
          <a:lstStyle/>
          <a:p>
            <a:pPr marL="0" indent="0">
              <a:buNone/>
            </a:pPr>
            <a:r>
              <a:rPr lang="ru-RU" sz="3600" b="1" dirty="0"/>
              <a:t>Утренняя гимнастика для детей 2-3 лет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251520" y="1212652"/>
            <a:ext cx="8229600" cy="5472608"/>
          </a:xfrm>
        </p:spPr>
        <p:txBody>
          <a:bodyPr>
            <a:normAutofit/>
          </a:bodyPr>
          <a:lstStyle/>
          <a:p>
            <a:pPr algn="just"/>
            <a:r>
              <a:rPr lang="ru-RU" sz="2600" dirty="0" smtClean="0"/>
              <a:t>Проводится </a:t>
            </a:r>
            <a:r>
              <a:rPr lang="ru-RU" sz="2600" dirty="0"/>
              <a:t>в игровой </a:t>
            </a:r>
            <a:r>
              <a:rPr lang="ru-RU" sz="2600" dirty="0" smtClean="0"/>
              <a:t>форме.</a:t>
            </a:r>
          </a:p>
          <a:p>
            <a:pPr algn="just"/>
            <a:r>
              <a:rPr lang="ru-RU" sz="2600" dirty="0"/>
              <a:t>Длительность утренней гимнастики - 4-5 минут. </a:t>
            </a:r>
            <a:endParaRPr lang="ru-RU" sz="2600" dirty="0" smtClean="0"/>
          </a:p>
          <a:p>
            <a:pPr algn="just"/>
            <a:r>
              <a:rPr lang="ru-RU" sz="2600" dirty="0" smtClean="0"/>
              <a:t>Комплексы </a:t>
            </a:r>
            <a:r>
              <a:rPr lang="ru-RU" sz="2600" dirty="0"/>
              <a:t>состоят из 2-3 игровых, подражательных упражнений. </a:t>
            </a:r>
            <a:endParaRPr lang="ru-RU" sz="2600" dirty="0" smtClean="0"/>
          </a:p>
          <a:p>
            <a:pPr algn="just"/>
            <a:r>
              <a:rPr lang="ru-RU" sz="2600" dirty="0"/>
              <a:t>Упражнения повторяются 4-5 раз. </a:t>
            </a:r>
          </a:p>
          <a:p>
            <a:pPr algn="just"/>
            <a:r>
              <a:rPr lang="ru-RU" sz="2600" dirty="0"/>
              <a:t>П</a:t>
            </a:r>
            <a:r>
              <a:rPr lang="ru-RU" sz="2600" dirty="0" smtClean="0"/>
              <a:t>родолжительность </a:t>
            </a:r>
            <a:r>
              <a:rPr lang="ru-RU" sz="2600" dirty="0"/>
              <a:t>бега 7-10 секунд. </a:t>
            </a:r>
            <a:endParaRPr lang="ru-RU" sz="2600" dirty="0" smtClean="0"/>
          </a:p>
          <a:p>
            <a:pPr algn="just"/>
            <a:r>
              <a:rPr lang="ru-RU" sz="2600" dirty="0"/>
              <a:t>О</a:t>
            </a:r>
            <a:r>
              <a:rPr lang="ru-RU" sz="2600" dirty="0" smtClean="0"/>
              <a:t>бщеразвивающие упражнения </a:t>
            </a:r>
            <a:r>
              <a:rPr lang="ru-RU" sz="2600" dirty="0"/>
              <a:t>даются в такой последовательности: </a:t>
            </a:r>
            <a:endParaRPr lang="ru-RU" sz="2600" dirty="0" smtClean="0"/>
          </a:p>
          <a:p>
            <a:pPr marL="0" indent="0" algn="just">
              <a:buNone/>
            </a:pPr>
            <a:r>
              <a:rPr lang="ru-RU" sz="2600" dirty="0" smtClean="0"/>
              <a:t>                    1</a:t>
            </a:r>
            <a:r>
              <a:rPr lang="ru-RU" sz="2600" dirty="0"/>
              <a:t>) для мышц плечевого пояса и рук; </a:t>
            </a:r>
          </a:p>
          <a:p>
            <a:pPr marL="0" indent="0" algn="just">
              <a:buNone/>
            </a:pPr>
            <a:r>
              <a:rPr lang="ru-RU" sz="2600" dirty="0" smtClean="0"/>
              <a:t>                    2</a:t>
            </a:r>
            <a:r>
              <a:rPr lang="ru-RU" sz="2600" dirty="0"/>
              <a:t>) для туловища; </a:t>
            </a:r>
          </a:p>
          <a:p>
            <a:pPr marL="0" indent="0" algn="just">
              <a:buNone/>
            </a:pPr>
            <a:r>
              <a:rPr lang="ru-RU" sz="2600" dirty="0" smtClean="0"/>
              <a:t>                    3</a:t>
            </a:r>
            <a:r>
              <a:rPr lang="ru-RU" sz="2600" dirty="0"/>
              <a:t>) для ног. </a:t>
            </a:r>
          </a:p>
          <a:p>
            <a:endParaRPr lang="ru-RU" dirty="0"/>
          </a:p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5120384"/>
            <a:ext cx="1368153" cy="150932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2440837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620688"/>
            <a:ext cx="7653536" cy="634082"/>
          </a:xfrm>
        </p:spPr>
        <p:txBody>
          <a:bodyPr>
            <a:normAutofit fontScale="90000"/>
          </a:bodyPr>
          <a:lstStyle/>
          <a:p>
            <a:pPr marL="0" indent="0">
              <a:buNone/>
            </a:pPr>
            <a:r>
              <a:rPr lang="ru-RU" sz="4000" b="1" dirty="0"/>
              <a:t>РУКОВОДСТВО ДЛЯ ВЗРОСЛЫХ 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83568" y="1700808"/>
            <a:ext cx="7704856" cy="4266808"/>
          </a:xfrm>
        </p:spPr>
        <p:txBody>
          <a:bodyPr>
            <a:normAutofit/>
          </a:bodyPr>
          <a:lstStyle/>
          <a:p>
            <a:pPr algn="just"/>
            <a:r>
              <a:rPr lang="ru-RU" sz="3200" dirty="0"/>
              <a:t>Взрослый показывает упражнения в медленном темпе, с показом сочетается словесное объяснение. По мере усвоения детьми упражнений темп и амплитуда нарастают. </a:t>
            </a:r>
          </a:p>
          <a:p>
            <a:pPr algn="just"/>
            <a:r>
              <a:rPr lang="ru-RU" sz="3200" dirty="0" smtClean="0"/>
              <a:t>Взрослый </a:t>
            </a:r>
            <a:r>
              <a:rPr lang="ru-RU" sz="3200" dirty="0"/>
              <a:t>выполняет с детьми все упражнения с начала до конца. </a:t>
            </a:r>
          </a:p>
        </p:txBody>
      </p:sp>
    </p:spTree>
    <p:extLst>
      <p:ext uri="{BB962C8B-B14F-4D97-AF65-F5344CB8AC3E}">
        <p14:creationId xmlns:p14="http://schemas.microsoft.com/office/powerpoint/2010/main" val="3338141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883599"/>
          </a:xfrm>
        </p:spPr>
        <p:txBody>
          <a:bodyPr>
            <a:normAutofit fontScale="90000"/>
          </a:bodyPr>
          <a:lstStyle/>
          <a:p>
            <a:pPr marL="0" indent="0">
              <a:buNone/>
            </a:pPr>
            <a:r>
              <a:rPr lang="ru-RU" sz="3600" b="1" dirty="0"/>
              <a:t>Утренняя гимнастика для детей </a:t>
            </a:r>
            <a:r>
              <a:rPr lang="ru-RU" sz="3600" b="1" dirty="0" smtClean="0"/>
              <a:t>3-4 </a:t>
            </a:r>
            <a:r>
              <a:rPr lang="ru-RU" sz="3600" b="1" dirty="0"/>
              <a:t>лет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57200" y="1196752"/>
            <a:ext cx="8229600" cy="5400600"/>
          </a:xfrm>
        </p:spPr>
        <p:txBody>
          <a:bodyPr>
            <a:normAutofit fontScale="77500" lnSpcReduction="20000"/>
          </a:bodyPr>
          <a:lstStyle/>
          <a:p>
            <a:r>
              <a:rPr lang="ru-RU" sz="2400" dirty="0"/>
              <a:t>Длительность утренней гимнастики - 5-6 минут. </a:t>
            </a:r>
          </a:p>
          <a:p>
            <a:r>
              <a:rPr lang="ru-RU" sz="2400" dirty="0"/>
              <a:t>Комплексы состоят из 3-4 упражнений. </a:t>
            </a:r>
          </a:p>
          <a:p>
            <a:r>
              <a:rPr lang="ru-RU" sz="2400" dirty="0"/>
              <a:t>Упражнения повторяются 4-6 раз. </a:t>
            </a:r>
          </a:p>
          <a:p>
            <a:r>
              <a:rPr lang="ru-RU" sz="2400" dirty="0" smtClean="0"/>
              <a:t>Варианты общеразвивающих упражнений </a:t>
            </a:r>
            <a:r>
              <a:rPr lang="ru-RU" sz="2400" dirty="0"/>
              <a:t>даются в такой последовательности: </a:t>
            </a:r>
          </a:p>
          <a:p>
            <a:pPr marL="0" indent="0">
              <a:buNone/>
            </a:pPr>
            <a:r>
              <a:rPr lang="ru-RU" sz="2400" b="1" dirty="0" smtClean="0"/>
              <a:t>		1 </a:t>
            </a:r>
            <a:r>
              <a:rPr lang="ru-RU" sz="2400" b="1" dirty="0"/>
              <a:t>вариант </a:t>
            </a:r>
            <a:endParaRPr lang="ru-RU" sz="2400" dirty="0"/>
          </a:p>
          <a:p>
            <a:pPr marL="0" indent="0">
              <a:buNone/>
            </a:pPr>
            <a:r>
              <a:rPr lang="ru-RU" sz="2400" dirty="0" smtClean="0"/>
              <a:t>		1</a:t>
            </a:r>
            <a:r>
              <a:rPr lang="ru-RU" sz="2400" dirty="0"/>
              <a:t>) для мышц плечевого пояса и рук; </a:t>
            </a:r>
          </a:p>
          <a:p>
            <a:pPr marL="0" indent="0">
              <a:buNone/>
            </a:pPr>
            <a:r>
              <a:rPr lang="ru-RU" sz="2400" dirty="0" smtClean="0"/>
              <a:t>		2</a:t>
            </a:r>
            <a:r>
              <a:rPr lang="ru-RU" sz="2400" dirty="0"/>
              <a:t>) для туловища; </a:t>
            </a:r>
          </a:p>
          <a:p>
            <a:pPr marL="0" indent="0">
              <a:buNone/>
            </a:pPr>
            <a:r>
              <a:rPr lang="ru-RU" sz="2400" dirty="0" smtClean="0"/>
              <a:t>		3</a:t>
            </a:r>
            <a:r>
              <a:rPr lang="ru-RU" sz="2400" dirty="0"/>
              <a:t>) для плечевого пояса; </a:t>
            </a:r>
          </a:p>
          <a:p>
            <a:pPr marL="0" indent="0">
              <a:buNone/>
            </a:pPr>
            <a:r>
              <a:rPr lang="ru-RU" sz="2400" dirty="0" smtClean="0"/>
              <a:t>		4</a:t>
            </a:r>
            <a:r>
              <a:rPr lang="ru-RU" sz="2400" dirty="0"/>
              <a:t>) для ног - прыжки. </a:t>
            </a:r>
          </a:p>
          <a:p>
            <a:pPr marL="0" indent="0">
              <a:buNone/>
            </a:pPr>
            <a:endParaRPr lang="ru-RU" sz="2400" b="1" dirty="0" smtClean="0"/>
          </a:p>
          <a:p>
            <a:pPr marL="0" indent="0">
              <a:buNone/>
            </a:pPr>
            <a:r>
              <a:rPr lang="ru-RU" sz="2400" b="1" dirty="0" smtClean="0"/>
              <a:t>  2 </a:t>
            </a:r>
            <a:r>
              <a:rPr lang="ru-RU" sz="2400" b="1" dirty="0"/>
              <a:t>вариант </a:t>
            </a:r>
            <a:endParaRPr lang="ru-RU" sz="2400" dirty="0"/>
          </a:p>
          <a:p>
            <a:pPr marL="0" indent="0">
              <a:buNone/>
            </a:pPr>
            <a:r>
              <a:rPr lang="ru-RU" sz="2400" dirty="0" smtClean="0"/>
              <a:t>  1</a:t>
            </a:r>
            <a:r>
              <a:rPr lang="ru-RU" sz="2400" dirty="0"/>
              <a:t>) для мышц плечевого пояса и рук; </a:t>
            </a:r>
          </a:p>
          <a:p>
            <a:pPr marL="0" indent="0">
              <a:buNone/>
            </a:pPr>
            <a:r>
              <a:rPr lang="ru-RU" sz="2400" dirty="0" smtClean="0"/>
              <a:t>  2</a:t>
            </a:r>
            <a:r>
              <a:rPr lang="ru-RU" sz="2400" dirty="0"/>
              <a:t>) для туловища; </a:t>
            </a:r>
          </a:p>
          <a:p>
            <a:pPr marL="0" indent="0">
              <a:buNone/>
            </a:pPr>
            <a:r>
              <a:rPr lang="ru-RU" sz="2400" dirty="0" smtClean="0"/>
              <a:t>  3</a:t>
            </a:r>
            <a:r>
              <a:rPr lang="ru-RU" sz="2400" dirty="0"/>
              <a:t>) для ног (кроме прыжков); </a:t>
            </a:r>
          </a:p>
          <a:p>
            <a:pPr marL="0" indent="0">
              <a:buNone/>
            </a:pPr>
            <a:r>
              <a:rPr lang="ru-RU" sz="2400" dirty="0" smtClean="0"/>
              <a:t>  4</a:t>
            </a:r>
            <a:r>
              <a:rPr lang="ru-RU" sz="2400" dirty="0"/>
              <a:t>) для плечевого пояса. </a:t>
            </a:r>
          </a:p>
          <a:p>
            <a:endParaRPr lang="ru-RU" sz="24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780928"/>
            <a:ext cx="1487487" cy="18161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1239618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620688"/>
            <a:ext cx="7293496" cy="79208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3600" b="1" dirty="0"/>
              <a:t>РУКОВОДСТВО ДЛЯ ВЗРОСЛЫХ </a:t>
            </a:r>
            <a:r>
              <a:rPr lang="ru-RU" sz="3600" dirty="0"/>
              <a:t/>
            </a:r>
            <a:br>
              <a:rPr lang="ru-RU" sz="3600" dirty="0"/>
            </a:b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539552" y="1556792"/>
            <a:ext cx="8136904" cy="5112568"/>
          </a:xfrm>
        </p:spPr>
        <p:txBody>
          <a:bodyPr>
            <a:normAutofit/>
          </a:bodyPr>
          <a:lstStyle/>
          <a:p>
            <a:pPr algn="just"/>
            <a:r>
              <a:rPr lang="ru-RU" sz="2400" dirty="0"/>
              <a:t>Взрослый следит, чтобы упражнения выполнялись в соответствии с образцом (особенно после 3,5 лет), с </a:t>
            </a:r>
            <a:r>
              <a:rPr lang="ru-RU" sz="2400" dirty="0" smtClean="0"/>
              <a:t>сохранением </a:t>
            </a:r>
            <a:r>
              <a:rPr lang="ru-RU" sz="2400" dirty="0"/>
              <a:t>правильного положения тела. </a:t>
            </a:r>
            <a:endParaRPr lang="ru-RU" sz="2400" dirty="0" smtClean="0"/>
          </a:p>
          <a:p>
            <a:pPr algn="just"/>
            <a:r>
              <a:rPr lang="ru-RU" sz="2400" dirty="0"/>
              <a:t>Для поддержания интереса детей к зарядке можно использовать бубен, музыкальное сопровождение, различные зрительные ориентиры - забавные коврики, обручи, а также раздаточный материал - погремушки, кубики. </a:t>
            </a:r>
            <a:endParaRPr lang="ru-RU" sz="2400" dirty="0" smtClean="0"/>
          </a:p>
          <a:p>
            <a:pPr algn="just"/>
            <a:r>
              <a:rPr lang="ru-RU" sz="2400" dirty="0"/>
              <a:t>Не рекомендуется вводить упражнения с палками, обручами, так как малышам тяжело удерживать эти предметы. </a:t>
            </a:r>
          </a:p>
          <a:p>
            <a:pPr algn="just"/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811815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764704"/>
            <a:ext cx="8280920" cy="1143000"/>
          </a:xfrm>
        </p:spPr>
        <p:txBody>
          <a:bodyPr>
            <a:normAutofit fontScale="90000"/>
          </a:bodyPr>
          <a:lstStyle/>
          <a:p>
            <a:pPr marL="0" indent="0">
              <a:buNone/>
            </a:pPr>
            <a:r>
              <a:rPr lang="ru-RU" sz="3600" b="1" dirty="0"/>
              <a:t>Утренняя гимнастика для детей </a:t>
            </a:r>
            <a:r>
              <a:rPr lang="ru-RU" sz="3600" b="1" dirty="0" smtClean="0"/>
              <a:t>4 -5 лет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11560" y="1916832"/>
            <a:ext cx="7992888" cy="3816424"/>
          </a:xfrm>
        </p:spPr>
        <p:txBody>
          <a:bodyPr/>
          <a:lstStyle/>
          <a:p>
            <a:pPr marL="0" indent="0">
              <a:buNone/>
            </a:pPr>
            <a:r>
              <a:rPr lang="ru-RU" sz="2800" b="1" dirty="0" smtClean="0"/>
              <a:t>введение </a:t>
            </a:r>
            <a:r>
              <a:rPr lang="ru-RU" sz="2800" b="1" dirty="0"/>
              <a:t>новых форм обучения:</a:t>
            </a:r>
            <a:r>
              <a:rPr lang="ru-RU" sz="2800" dirty="0"/>
              <a:t> </a:t>
            </a:r>
          </a:p>
          <a:p>
            <a:pPr marL="0" indent="0" algn="just">
              <a:buNone/>
            </a:pPr>
            <a:r>
              <a:rPr lang="ru-RU" sz="2800" dirty="0"/>
              <a:t>• дети способны посмотреть упражнения, выслушать объяснение, запомнить, а затем выполнить задание; </a:t>
            </a:r>
          </a:p>
          <a:p>
            <a:pPr marL="0" indent="0" algn="just">
              <a:buNone/>
            </a:pPr>
            <a:r>
              <a:rPr lang="ru-RU" sz="2800" dirty="0"/>
              <a:t>• простые движения ребята могут воспроизвести по указанию взрослого без показа.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6376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67544" y="620688"/>
            <a:ext cx="8229600" cy="6048672"/>
          </a:xfrm>
        </p:spPr>
        <p:txBody>
          <a:bodyPr>
            <a:normAutofit fontScale="85000" lnSpcReduction="20000"/>
          </a:bodyPr>
          <a:lstStyle/>
          <a:p>
            <a:pPr algn="just"/>
            <a:r>
              <a:rPr lang="ru-RU" sz="2400" dirty="0"/>
              <a:t>Продолжительность бега - 20 секунд с замедлением темпа. </a:t>
            </a:r>
          </a:p>
          <a:p>
            <a:pPr algn="just"/>
            <a:r>
              <a:rPr lang="ru-RU" sz="2400" dirty="0" smtClean="0"/>
              <a:t>Длительность </a:t>
            </a:r>
            <a:r>
              <a:rPr lang="ru-RU" sz="2400" dirty="0"/>
              <a:t>утренней гимнастики - 6-8 </a:t>
            </a:r>
            <a:r>
              <a:rPr lang="ru-RU" sz="2400" dirty="0" smtClean="0"/>
              <a:t>минут.</a:t>
            </a:r>
          </a:p>
          <a:p>
            <a:pPr algn="just"/>
            <a:r>
              <a:rPr lang="ru-RU" sz="2400" dirty="0" smtClean="0"/>
              <a:t>Комплексы </a:t>
            </a:r>
            <a:r>
              <a:rPr lang="ru-RU" sz="2400" dirty="0"/>
              <a:t>состоят из 4-5 упражнений. </a:t>
            </a:r>
          </a:p>
          <a:p>
            <a:pPr algn="just"/>
            <a:r>
              <a:rPr lang="ru-RU" sz="2400" dirty="0"/>
              <a:t>Упражнения повторяются 5-6 раз. </a:t>
            </a:r>
          </a:p>
          <a:p>
            <a:pPr algn="just"/>
            <a:r>
              <a:rPr lang="ru-RU" sz="2400" dirty="0"/>
              <a:t>Варианты общеразвивающих упражнений даются в такой последовательности: </a:t>
            </a:r>
            <a:endParaRPr lang="ru-RU" sz="2400" dirty="0" smtClean="0"/>
          </a:p>
          <a:p>
            <a:pPr marL="0" indent="0" algn="just">
              <a:buNone/>
            </a:pPr>
            <a:r>
              <a:rPr lang="ru-RU" sz="2400" b="1" dirty="0" smtClean="0"/>
              <a:t>			1 вариант:</a:t>
            </a:r>
            <a:endParaRPr lang="ru-RU" sz="2400" b="1" dirty="0"/>
          </a:p>
          <a:p>
            <a:pPr marL="0" indent="0" algn="just">
              <a:buNone/>
            </a:pPr>
            <a:r>
              <a:rPr lang="ru-RU" sz="2400" dirty="0" smtClean="0"/>
              <a:t>			1</a:t>
            </a:r>
            <a:r>
              <a:rPr lang="ru-RU" sz="2400" dirty="0"/>
              <a:t>) для мышц плечевого пояса и рук; </a:t>
            </a:r>
          </a:p>
          <a:p>
            <a:pPr marL="0" indent="0" algn="just">
              <a:buNone/>
            </a:pPr>
            <a:r>
              <a:rPr lang="ru-RU" sz="2400" dirty="0" smtClean="0"/>
              <a:t>			2</a:t>
            </a:r>
            <a:r>
              <a:rPr lang="ru-RU" sz="2400" dirty="0"/>
              <a:t>) для туловища; </a:t>
            </a:r>
          </a:p>
          <a:p>
            <a:pPr marL="0" indent="0" algn="just">
              <a:buNone/>
            </a:pPr>
            <a:r>
              <a:rPr lang="ru-RU" sz="2400" dirty="0" smtClean="0"/>
              <a:t>			3</a:t>
            </a:r>
            <a:r>
              <a:rPr lang="ru-RU" sz="2400" dirty="0"/>
              <a:t>) для ног; </a:t>
            </a:r>
          </a:p>
          <a:p>
            <a:pPr marL="0" indent="0" algn="just">
              <a:buNone/>
            </a:pPr>
            <a:r>
              <a:rPr lang="ru-RU" sz="2400" dirty="0" smtClean="0"/>
              <a:t>			4</a:t>
            </a:r>
            <a:r>
              <a:rPr lang="ru-RU" sz="2400" dirty="0"/>
              <a:t>) для мышц плечевого пояса и рук. </a:t>
            </a:r>
            <a:endParaRPr lang="ru-RU" sz="2400" dirty="0" smtClean="0"/>
          </a:p>
          <a:p>
            <a:pPr marL="0" indent="0" algn="just">
              <a:buNone/>
            </a:pPr>
            <a:r>
              <a:rPr lang="ru-RU" sz="2400" b="1" dirty="0" smtClean="0"/>
              <a:t>			2 вариант:</a:t>
            </a:r>
          </a:p>
          <a:p>
            <a:pPr marL="0" indent="0">
              <a:buNone/>
            </a:pPr>
            <a:r>
              <a:rPr lang="ru-RU" sz="2400" dirty="0" smtClean="0"/>
              <a:t>			1</a:t>
            </a:r>
            <a:r>
              <a:rPr lang="ru-RU" sz="2400" dirty="0"/>
              <a:t>) для мышц плечевого пояса и рук; </a:t>
            </a:r>
          </a:p>
          <a:p>
            <a:pPr marL="0" indent="0">
              <a:buNone/>
            </a:pPr>
            <a:r>
              <a:rPr lang="ru-RU" sz="2400" dirty="0" smtClean="0"/>
              <a:t>			2</a:t>
            </a:r>
            <a:r>
              <a:rPr lang="ru-RU" sz="2400" dirty="0"/>
              <a:t>) для туловища - наклоны; </a:t>
            </a:r>
          </a:p>
          <a:p>
            <a:pPr marL="0" indent="0">
              <a:buNone/>
            </a:pPr>
            <a:r>
              <a:rPr lang="ru-RU" sz="2400" dirty="0" smtClean="0"/>
              <a:t>			3</a:t>
            </a:r>
            <a:r>
              <a:rPr lang="ru-RU" sz="2400" dirty="0"/>
              <a:t>) для туловища - повороты; </a:t>
            </a:r>
          </a:p>
          <a:p>
            <a:pPr marL="0" indent="0">
              <a:buNone/>
            </a:pPr>
            <a:r>
              <a:rPr lang="ru-RU" sz="2400" dirty="0" smtClean="0"/>
              <a:t>			4</a:t>
            </a:r>
            <a:r>
              <a:rPr lang="ru-RU" sz="2400" dirty="0"/>
              <a:t>) для ног; </a:t>
            </a:r>
          </a:p>
          <a:p>
            <a:pPr marL="0" indent="0">
              <a:buNone/>
            </a:pPr>
            <a:r>
              <a:rPr lang="ru-RU" sz="2400" dirty="0" smtClean="0"/>
              <a:t>			5</a:t>
            </a:r>
            <a:r>
              <a:rPr lang="ru-RU" sz="2400" dirty="0"/>
              <a:t>) для мышц плечевого пояса и рук. </a:t>
            </a:r>
          </a:p>
          <a:p>
            <a:pPr marL="0" indent="0" algn="just">
              <a:buNone/>
            </a:pPr>
            <a:endParaRPr lang="ru-RU" sz="2400" dirty="0"/>
          </a:p>
          <a:p>
            <a:endParaRPr lang="ru-RU" sz="2400" dirty="0"/>
          </a:p>
          <a:p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3068960"/>
            <a:ext cx="2352675" cy="2401887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06677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683568" y="404664"/>
            <a:ext cx="7766248" cy="720080"/>
          </a:xfrm>
        </p:spPr>
        <p:txBody>
          <a:bodyPr/>
          <a:lstStyle/>
          <a:p>
            <a:pPr marL="0" indent="0" algn="ctr">
              <a:buNone/>
            </a:pPr>
            <a:r>
              <a:rPr lang="ru-RU" sz="3600" dirty="0"/>
              <a:t>РУКОВОДСТВО ДЛЯ ВЗРОСЛЫХ 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sz="quarter" idx="13"/>
          </p:nvPr>
        </p:nvSpPr>
        <p:spPr>
          <a:xfrm>
            <a:off x="395536" y="1340768"/>
            <a:ext cx="8424936" cy="5328592"/>
          </a:xfrm>
        </p:spPr>
        <p:txBody>
          <a:bodyPr>
            <a:normAutofit fontScale="47500" lnSpcReduction="20000"/>
          </a:bodyPr>
          <a:lstStyle/>
          <a:p>
            <a:pPr algn="just"/>
            <a:r>
              <a:rPr lang="ru-RU" sz="4200" dirty="0"/>
              <a:t>Увеличивается число упражнений без показа, выполняемых по словесному описанию. Объяснения краткие и четкие. </a:t>
            </a:r>
          </a:p>
          <a:p>
            <a:pPr algn="just"/>
            <a:r>
              <a:rPr lang="ru-RU" sz="4200" dirty="0"/>
              <a:t>Взрослый напоминает детям схему упражнения, последовательность его элементов. </a:t>
            </a:r>
          </a:p>
          <a:p>
            <a:pPr algn="just"/>
            <a:r>
              <a:rPr lang="ru-RU" sz="4200" dirty="0"/>
              <a:t>Взрослый не ограничивается общим рисунком движения, он объясняет и показывает четкие исходные положения и фиксированные промежуточные. </a:t>
            </a:r>
          </a:p>
          <a:p>
            <a:pPr algn="just"/>
            <a:r>
              <a:rPr lang="ru-RU" sz="4200" dirty="0"/>
              <a:t>Разучивается техника движений. </a:t>
            </a:r>
          </a:p>
          <a:p>
            <a:pPr algn="just"/>
            <a:r>
              <a:rPr lang="ru-RU" sz="4200" dirty="0"/>
              <a:t>Ребенка приучают различать, запоминать и применять разные способы движений, становится возможным самоконтроль, внимательное прослеживание движения. </a:t>
            </a:r>
          </a:p>
          <a:p>
            <a:pPr algn="just"/>
            <a:r>
              <a:rPr lang="ru-RU" sz="4200" dirty="0"/>
              <a:t>Взрослый </a:t>
            </a:r>
            <a:r>
              <a:rPr lang="ru-RU" sz="4200" dirty="0" smtClean="0"/>
              <a:t>показывает </a:t>
            </a:r>
            <a:r>
              <a:rPr lang="ru-RU" sz="4200" dirty="0"/>
              <a:t>детям правильное положение корпуса во время выполнения упражнений для формирования осанки; </a:t>
            </a:r>
            <a:r>
              <a:rPr lang="ru-RU" sz="4200" dirty="0" smtClean="0"/>
              <a:t>напоминает</a:t>
            </a:r>
            <a:r>
              <a:rPr lang="ru-RU" sz="4200" dirty="0"/>
              <a:t>, когда удобнее совершать вдох и выдох; </a:t>
            </a:r>
            <a:r>
              <a:rPr lang="ru-RU" sz="4200" dirty="0" smtClean="0"/>
              <a:t>следит</a:t>
            </a:r>
            <a:r>
              <a:rPr lang="ru-RU" sz="4200" dirty="0"/>
              <a:t>, чтобы дети не задерживали дыхание во время бега и подскоков. </a:t>
            </a:r>
          </a:p>
          <a:p>
            <a:pPr algn="just"/>
            <a:endParaRPr lang="ru-RU" sz="2900" dirty="0"/>
          </a:p>
          <a:p>
            <a:pPr marL="45720" indent="0">
              <a:buNone/>
            </a:pPr>
            <a:r>
              <a:rPr lang="ru-RU" dirty="0" smtClean="0"/>
              <a:t> </a:t>
            </a:r>
            <a:endParaRPr lang="ru-RU" dirty="0"/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7262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 fontScale="90000"/>
          </a:bodyPr>
          <a:lstStyle/>
          <a:p>
            <a:pPr marL="0" indent="0">
              <a:buNone/>
            </a:pPr>
            <a:r>
              <a:rPr lang="ru-RU" sz="3600" b="1" dirty="0"/>
              <a:t>Утренняя гимнастика для детей </a:t>
            </a:r>
            <a:r>
              <a:rPr lang="ru-RU" sz="3600" b="1" dirty="0" smtClean="0"/>
              <a:t>5-6 </a:t>
            </a:r>
            <a:r>
              <a:rPr lang="ru-RU" sz="3600" b="1" dirty="0"/>
              <a:t>лет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67544" y="1052736"/>
            <a:ext cx="8229600" cy="5616624"/>
          </a:xfrm>
        </p:spPr>
        <p:txBody>
          <a:bodyPr>
            <a:normAutofit fontScale="92500" lnSpcReduction="20000"/>
          </a:bodyPr>
          <a:lstStyle/>
          <a:p>
            <a:pPr algn="just">
              <a:lnSpc>
                <a:spcPct val="110000"/>
              </a:lnSpc>
            </a:pPr>
            <a:r>
              <a:rPr lang="ru-RU" sz="2200" dirty="0"/>
              <a:t>В утреннюю гимнастику включаются сложные виды бега - широкий, размашистый, с ускорением и замедлением темпа, со сменой направления. </a:t>
            </a:r>
            <a:endParaRPr lang="ru-RU" sz="2200" dirty="0" smtClean="0"/>
          </a:p>
          <a:p>
            <a:pPr>
              <a:lnSpc>
                <a:spcPct val="110000"/>
              </a:lnSpc>
            </a:pPr>
            <a:r>
              <a:rPr lang="ru-RU" sz="2200" dirty="0"/>
              <a:t>Длительность утренней гимнастики - 8-10 минут. </a:t>
            </a:r>
          </a:p>
          <a:p>
            <a:pPr>
              <a:lnSpc>
                <a:spcPct val="110000"/>
              </a:lnSpc>
            </a:pPr>
            <a:r>
              <a:rPr lang="ru-RU" sz="2200" dirty="0"/>
              <a:t>Комплексы состоят из 5-6 упражнений. </a:t>
            </a:r>
          </a:p>
          <a:p>
            <a:pPr>
              <a:lnSpc>
                <a:spcPct val="110000"/>
              </a:lnSpc>
            </a:pPr>
            <a:r>
              <a:rPr lang="ru-RU" sz="2200" dirty="0"/>
              <a:t>Упражнения повторяются 6-8 раз. </a:t>
            </a:r>
          </a:p>
          <a:p>
            <a:pPr algn="just">
              <a:lnSpc>
                <a:spcPct val="110000"/>
              </a:lnSpc>
            </a:pPr>
            <a:r>
              <a:rPr lang="ru-RU" sz="2200" dirty="0" smtClean="0"/>
              <a:t>Вариант </a:t>
            </a:r>
            <a:r>
              <a:rPr lang="ru-RU" sz="2200" dirty="0"/>
              <a:t>общеразвивающих упражнений </a:t>
            </a:r>
            <a:r>
              <a:rPr lang="ru-RU" sz="2200" dirty="0" smtClean="0"/>
              <a:t>дается </a:t>
            </a:r>
            <a:r>
              <a:rPr lang="ru-RU" sz="2200" dirty="0"/>
              <a:t>в такой последовательности: </a:t>
            </a:r>
          </a:p>
          <a:p>
            <a:pPr marL="0" indent="0" algn="just">
              <a:lnSpc>
                <a:spcPct val="110000"/>
              </a:lnSpc>
              <a:buNone/>
            </a:pPr>
            <a:r>
              <a:rPr lang="ru-RU" sz="2200" b="1" dirty="0"/>
              <a:t>1 </a:t>
            </a:r>
            <a:r>
              <a:rPr lang="ru-RU" sz="2200" b="1" dirty="0" smtClean="0"/>
              <a:t>вариант:</a:t>
            </a:r>
            <a:endParaRPr lang="ru-RU" sz="2200" b="1" dirty="0"/>
          </a:p>
          <a:p>
            <a:pPr marL="0" indent="0">
              <a:lnSpc>
                <a:spcPct val="110000"/>
              </a:lnSpc>
              <a:buNone/>
            </a:pPr>
            <a:r>
              <a:rPr lang="ru-RU" sz="2200" dirty="0"/>
              <a:t>1) для мышц плечевого пояса и рук; 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ru-RU" sz="2200" dirty="0"/>
              <a:t>2) для туловища; 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ru-RU" sz="2200" dirty="0"/>
              <a:t>3) для ног; 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ru-RU" sz="2200" dirty="0"/>
              <a:t>4) для мышц плечевого пояса и рук; 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ru-RU" sz="2200" dirty="0"/>
              <a:t>5) для туловища; 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ru-RU" sz="2200" dirty="0"/>
              <a:t>6) для ног. </a:t>
            </a:r>
          </a:p>
          <a:p>
            <a:pPr algn="just"/>
            <a:endParaRPr lang="ru-RU" sz="24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2524" y="3861048"/>
            <a:ext cx="1586743" cy="235120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4045800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980728"/>
            <a:ext cx="8229600" cy="634082"/>
          </a:xfrm>
        </p:spPr>
        <p:txBody>
          <a:bodyPr>
            <a:normAutofit fontScale="90000"/>
          </a:bodyPr>
          <a:lstStyle/>
          <a:p>
            <a:pPr marL="0" indent="0">
              <a:buNone/>
            </a:pPr>
            <a:r>
              <a:rPr lang="ru-RU" sz="4000" b="1" dirty="0"/>
              <a:t>РУКОВОДСТВО ДЛЯ ВЗРОСЛЫХ 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67544" y="2060849"/>
            <a:ext cx="8229600" cy="3312368"/>
          </a:xfrm>
        </p:spPr>
        <p:txBody>
          <a:bodyPr>
            <a:normAutofit/>
          </a:bodyPr>
          <a:lstStyle/>
          <a:p>
            <a:r>
              <a:rPr lang="ru-RU" sz="3200" dirty="0"/>
              <a:t>Взрослый показывает движение или его </a:t>
            </a:r>
            <a:r>
              <a:rPr lang="ru-RU" sz="3200" dirty="0" smtClean="0"/>
              <a:t> части</a:t>
            </a:r>
            <a:r>
              <a:rPr lang="ru-RU" sz="3200" dirty="0"/>
              <a:t>, если упражнение сложное. </a:t>
            </a:r>
            <a:endParaRPr lang="ru-RU" sz="3200" dirty="0" smtClean="0"/>
          </a:p>
          <a:p>
            <a:r>
              <a:rPr lang="ru-RU" sz="3200" dirty="0" smtClean="0"/>
              <a:t>В </a:t>
            </a:r>
            <a:r>
              <a:rPr lang="ru-RU" sz="3200" dirty="0"/>
              <a:t>большинстве случаев взрослый только напоминает, объясняет, указывает, как выполнять </a:t>
            </a:r>
            <a:r>
              <a:rPr lang="ru-RU" sz="3200" dirty="0" smtClean="0"/>
              <a:t>упражнение. </a:t>
            </a:r>
            <a:endParaRPr lang="ru-RU" sz="3200" dirty="0"/>
          </a:p>
          <a:p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3255669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08912" cy="864096"/>
          </a:xfrm>
        </p:spPr>
        <p:txBody>
          <a:bodyPr>
            <a:normAutofit fontScale="90000"/>
          </a:bodyPr>
          <a:lstStyle/>
          <a:p>
            <a:pPr marL="0" indent="0">
              <a:buNone/>
            </a:pPr>
            <a:r>
              <a:rPr lang="ru-RU" sz="3600" b="1" dirty="0"/>
              <a:t>Утренняя гимнастика для детей </a:t>
            </a:r>
            <a:r>
              <a:rPr lang="ru-RU" sz="3600" b="1" dirty="0" smtClean="0"/>
              <a:t>6-7 </a:t>
            </a:r>
            <a:r>
              <a:rPr lang="ru-RU" sz="3600" b="1" dirty="0"/>
              <a:t>лет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23528" y="1268760"/>
            <a:ext cx="8445624" cy="5328592"/>
          </a:xfrm>
        </p:spPr>
        <p:txBody>
          <a:bodyPr>
            <a:normAutofit fontScale="62500" lnSpcReduction="20000"/>
          </a:bodyPr>
          <a:lstStyle/>
          <a:p>
            <a:pPr algn="just"/>
            <a:r>
              <a:rPr lang="ru-RU" sz="2900" dirty="0"/>
              <a:t>Длительность бега - 35-40 секунд. Дети чередуют </a:t>
            </a:r>
            <a:r>
              <a:rPr lang="ru-RU" sz="2900" dirty="0" smtClean="0"/>
              <a:t>8 </a:t>
            </a:r>
            <a:r>
              <a:rPr lang="ru-RU" sz="2900" dirty="0"/>
              <a:t>прыжков и ходьбу на месте. Чередование повторяется </a:t>
            </a:r>
            <a:r>
              <a:rPr lang="ru-RU" sz="2900" dirty="0" smtClean="0"/>
              <a:t>4 р</a:t>
            </a:r>
          </a:p>
          <a:p>
            <a:r>
              <a:rPr lang="ru-RU" sz="2900" dirty="0"/>
              <a:t>Длительность утренней гимнастики - 10-12 минут. </a:t>
            </a:r>
          </a:p>
          <a:p>
            <a:r>
              <a:rPr lang="ru-RU" sz="2900" dirty="0"/>
              <a:t>Комплексы состоят из 5-6 упражнений.</a:t>
            </a:r>
          </a:p>
          <a:p>
            <a:r>
              <a:rPr lang="ru-RU" sz="2900" dirty="0"/>
              <a:t>Упражнения повторяются 8-10 </a:t>
            </a:r>
            <a:r>
              <a:rPr lang="ru-RU" sz="2900" dirty="0" smtClean="0"/>
              <a:t>раз.</a:t>
            </a:r>
          </a:p>
          <a:p>
            <a:r>
              <a:rPr lang="ru-RU" sz="2900" dirty="0"/>
              <a:t>При выполнении упражнений выдох сопровождается произнесением коротких звуков и слов</a:t>
            </a:r>
            <a:r>
              <a:rPr lang="ru-RU" sz="2900" dirty="0" smtClean="0"/>
              <a:t>.</a:t>
            </a:r>
          </a:p>
          <a:p>
            <a:pPr algn="just">
              <a:lnSpc>
                <a:spcPct val="110000"/>
              </a:lnSpc>
            </a:pPr>
            <a:r>
              <a:rPr lang="ru-RU" sz="2900" dirty="0"/>
              <a:t>Вариант общеразвивающих упражнений дается в такой последовательности: </a:t>
            </a:r>
          </a:p>
          <a:p>
            <a:pPr marL="0" indent="0" algn="just">
              <a:lnSpc>
                <a:spcPct val="110000"/>
              </a:lnSpc>
              <a:buNone/>
            </a:pPr>
            <a:r>
              <a:rPr lang="ru-RU" sz="2900" b="1" dirty="0"/>
              <a:t>1 вариант: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ru-RU" sz="2900" dirty="0"/>
              <a:t>1) для мышц плечевого пояса и рук; 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ru-RU" sz="2900" dirty="0"/>
              <a:t>2) для туловища; 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ru-RU" sz="2900" dirty="0"/>
              <a:t>3) для ног; 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ru-RU" sz="2900" dirty="0"/>
              <a:t>4) для мышц плечевого пояса и рук; 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ru-RU" sz="2900" dirty="0"/>
              <a:t>5) для туловища; 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ru-RU" sz="2900" dirty="0"/>
              <a:t>6) для ног. </a:t>
            </a:r>
          </a:p>
          <a:p>
            <a:endParaRPr lang="ru-RU" sz="2400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2936" y="4005064"/>
            <a:ext cx="2749585" cy="216024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3711822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332656"/>
            <a:ext cx="8229600" cy="648072"/>
          </a:xfrm>
        </p:spPr>
        <p:txBody>
          <a:bodyPr>
            <a:normAutofit fontScale="90000"/>
          </a:bodyPr>
          <a:lstStyle/>
          <a:p>
            <a:pPr marL="0" indent="0">
              <a:buNone/>
            </a:pPr>
            <a:r>
              <a:rPr lang="ru-RU" sz="4000" b="1" dirty="0"/>
              <a:t>РУКОВОДСТВО ДЛЯ ВЗРОСЛЫХ 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67544" y="1340768"/>
            <a:ext cx="8136904" cy="4122792"/>
          </a:xfrm>
        </p:spPr>
        <p:txBody>
          <a:bodyPr>
            <a:normAutofit/>
          </a:bodyPr>
          <a:lstStyle/>
          <a:p>
            <a:pPr algn="just"/>
            <a:r>
              <a:rPr lang="ru-RU" sz="2800" dirty="0"/>
              <a:t>Взрослый использует, в основном словесные </a:t>
            </a:r>
            <a:r>
              <a:rPr lang="ru-RU" sz="2800" dirty="0" smtClean="0"/>
              <a:t>указания, </a:t>
            </a:r>
            <a:r>
              <a:rPr lang="ru-RU" sz="2800" dirty="0"/>
              <a:t>но с некоторыми усложнениями. </a:t>
            </a:r>
          </a:p>
          <a:p>
            <a:pPr algn="just"/>
            <a:r>
              <a:rPr lang="ru-RU" sz="2800" dirty="0"/>
              <a:t>Взрослый может обратить внимание детей на дыхание: «Раз, два, три - выдох».  </a:t>
            </a:r>
          </a:p>
          <a:p>
            <a:pPr algn="just"/>
            <a:r>
              <a:rPr lang="ru-RU" sz="2800" dirty="0" smtClean="0"/>
              <a:t>При </a:t>
            </a:r>
            <a:r>
              <a:rPr lang="ru-RU" sz="2800" dirty="0"/>
              <a:t>разучивании наиболее сложных упражнений взрослый сочетает объяснение с демонстрацией упражнения (самостоятельно или с помощью одного из детей).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16495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268760"/>
            <a:ext cx="3960440" cy="50527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93976" y="1342029"/>
            <a:ext cx="4017085" cy="5038746"/>
          </a:xfrm>
        </p:spPr>
        <p:txBody>
          <a:bodyPr>
            <a:normAutofit fontScale="70000" lnSpcReduction="20000"/>
          </a:bodyPr>
          <a:lstStyle/>
          <a:p>
            <a:pPr marL="0" indent="0" algn="just">
              <a:buNone/>
            </a:pPr>
            <a:r>
              <a:rPr lang="ru-RU" sz="2800" i="1" dirty="0"/>
              <a:t>П</a:t>
            </a:r>
            <a:r>
              <a:rPr lang="ru-RU" sz="2800" i="1" dirty="0" smtClean="0"/>
              <a:t>едагог </a:t>
            </a:r>
            <a:r>
              <a:rPr lang="ru-RU" sz="2800" i="1" dirty="0"/>
              <a:t>Ветлугина Н.А отмечает</a:t>
            </a:r>
            <a:r>
              <a:rPr lang="ru-RU" sz="2800" i="1" dirty="0" smtClean="0"/>
              <a:t>:</a:t>
            </a:r>
          </a:p>
          <a:p>
            <a:pPr marL="0" indent="0" algn="just">
              <a:buNone/>
            </a:pPr>
            <a:r>
              <a:rPr lang="ru-RU" sz="2800" dirty="0" smtClean="0"/>
              <a:t> </a:t>
            </a:r>
            <a:r>
              <a:rPr lang="ru-RU" sz="2800" dirty="0"/>
              <a:t>«…между музыкой и </a:t>
            </a:r>
            <a:r>
              <a:rPr lang="ru-RU" sz="2800" dirty="0" smtClean="0"/>
              <a:t>движением </a:t>
            </a:r>
            <a:r>
              <a:rPr lang="ru-RU" sz="2800" dirty="0"/>
              <a:t>при одновременном их исполнении устанавливаются и очень тесные взаимосвязи. Их объединяет одно и тоже содержание. Определяющую роль при этом играет музыка, развитие её образов. Движение, сопутствуя музыке, выражает её образное содержание. Возникает важный вопрос о единстве восприятия ребёнком музыки, когда он движется, и движений, которыми он стремится выразить её содержание».</a:t>
            </a:r>
          </a:p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49319"/>
            <a:ext cx="8229600" cy="1116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31454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67544" y="731520"/>
            <a:ext cx="8208912" cy="5577800"/>
          </a:xfrm>
        </p:spPr>
        <p:txBody>
          <a:bodyPr>
            <a:normAutofit/>
          </a:bodyPr>
          <a:lstStyle/>
          <a:p>
            <a:pPr algn="just"/>
            <a:r>
              <a:rPr lang="ru-RU" sz="2400" dirty="0"/>
              <a:t>Выполнение физических упражнений под музыку является наиболее эффективной формой создания у детей правильного понимания характера движений.</a:t>
            </a:r>
          </a:p>
          <a:p>
            <a:pPr algn="just"/>
            <a:r>
              <a:rPr lang="ru-RU" sz="2400" dirty="0" smtClean="0"/>
              <a:t>На </a:t>
            </a:r>
            <a:r>
              <a:rPr lang="ru-RU" sz="2400" dirty="0"/>
              <a:t>утренней </a:t>
            </a:r>
            <a:r>
              <a:rPr lang="ru-RU" sz="2400" dirty="0" smtClean="0"/>
              <a:t>гимнастике решаются </a:t>
            </a:r>
            <a:r>
              <a:rPr lang="ru-RU" sz="2400" dirty="0"/>
              <a:t>задачи и музыкального и физического воспитания детей.</a:t>
            </a:r>
          </a:p>
          <a:p>
            <a:pPr algn="just"/>
            <a:r>
              <a:rPr lang="ru-RU" sz="2400" dirty="0"/>
              <a:t>Движения, выполняемые под музыку, способствуют развитию основных видов движений: ходьбы, бега, разнообразных прыжков и подпрыгиваний. Они используются и в целях развития мышц плечевого пояса, боковых мышц, мышц спины и живота, укрепляют крупные мышцы, вырабатывают хорошую правильную осанку, учат детей пространственным ориентировкам.</a:t>
            </a:r>
          </a:p>
          <a:p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562599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21136552">
            <a:off x="638186" y="700141"/>
            <a:ext cx="8229600" cy="1143000"/>
          </a:xfrm>
        </p:spPr>
        <p:txBody>
          <a:bodyPr>
            <a:normAutofit fontScale="90000"/>
          </a:bodyPr>
          <a:lstStyle/>
          <a:p>
            <a:pPr marL="0" indent="0">
              <a:buNone/>
            </a:pPr>
            <a:r>
              <a:rPr lang="ru-RU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Здоровье в порядке - спасибо зарядке!</a:t>
            </a:r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71600" y="1412776"/>
            <a:ext cx="7061520" cy="5117044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78157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422</TotalTime>
  <Words>1070</Words>
  <Application>Microsoft Office PowerPoint</Application>
  <PresentationFormat>Экран (4:3)</PresentationFormat>
  <Paragraphs>120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Воздушный поток</vt:lpstr>
      <vt:lpstr>муниципальное казенное дошкольное образовательное учреждение города Новосибирска «Детский сад  № 44 комбинированного вида «Мозаика»  </vt:lpstr>
      <vt:lpstr>Презентация PowerPoint</vt:lpstr>
      <vt:lpstr>Правила организации УГ</vt:lpstr>
      <vt:lpstr>Ценности утренней гимнастики</vt:lpstr>
      <vt:lpstr>Утренняя гимнастика для детей 2-3 лет </vt:lpstr>
      <vt:lpstr>РУКОВОДСТВО ДЛЯ ВЗРОСЛЫХ  </vt:lpstr>
      <vt:lpstr>Утренняя гимнастика для детей 3-4 лет</vt:lpstr>
      <vt:lpstr>РУКОВОДСТВО ДЛЯ ВЗРОСЛЫХ  </vt:lpstr>
      <vt:lpstr>Утренняя гимнастика для детей 4 -5 лет</vt:lpstr>
      <vt:lpstr>Презентация PowerPoint</vt:lpstr>
      <vt:lpstr>РУКОВОДСТВО ДЛЯ ВЗРОСЛЫХ   </vt:lpstr>
      <vt:lpstr>Утренняя гимнастика для детей 5-6 лет</vt:lpstr>
      <vt:lpstr>РУКОВОДСТВО ДЛЯ ВЗРОСЛЫХ  </vt:lpstr>
      <vt:lpstr>Утренняя гимнастика для детей 6-7 лет</vt:lpstr>
      <vt:lpstr>РУКОВОДСТВО ДЛЯ ВЗРОСЛЫХ  </vt:lpstr>
      <vt:lpstr>Презентация PowerPoint</vt:lpstr>
      <vt:lpstr>Презентация PowerPoint</vt:lpstr>
      <vt:lpstr>Здоровье в порядке - спасибо зарядке!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Муниципальное казенное дошкольное образовательное учреждение д/с № 44 «Мозаика»  комбинированного вида</dc:title>
  <dc:creator>Пользователь</dc:creator>
  <cp:lastModifiedBy>Пользователь</cp:lastModifiedBy>
  <cp:revision>35</cp:revision>
  <dcterms:created xsi:type="dcterms:W3CDTF">2013-12-03T08:42:51Z</dcterms:created>
  <dcterms:modified xsi:type="dcterms:W3CDTF">2019-09-12T06:59:33Z</dcterms:modified>
</cp:coreProperties>
</file>