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63" r:id="rId2"/>
    <p:sldId id="271" r:id="rId3"/>
    <p:sldId id="278" r:id="rId4"/>
    <p:sldId id="261" r:id="rId5"/>
    <p:sldId id="273" r:id="rId6"/>
    <p:sldId id="264" r:id="rId7"/>
    <p:sldId id="282" r:id="rId8"/>
    <p:sldId id="279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93" r:id="rId20"/>
    <p:sldId id="294" r:id="rId21"/>
    <p:sldId id="295" r:id="rId22"/>
    <p:sldId id="275" r:id="rId23"/>
    <p:sldId id="262" r:id="rId24"/>
    <p:sldId id="276" r:id="rId25"/>
    <p:sldId id="280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FECB4D8-DB02-4DC6-A0A2-4F2EBAE1DC90}" styleName="Средний стиль 1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8182" autoAdjust="0"/>
  </p:normalViewPr>
  <p:slideViewPr>
    <p:cSldViewPr>
      <p:cViewPr>
        <p:scale>
          <a:sx n="80" d="100"/>
          <a:sy n="80" d="100"/>
        </p:scale>
        <p:origin x="-166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E0A89A-6130-44DF-8C15-8231F8B02EB3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F7A808-C891-4DAA-80A1-12FA81D3267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376359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64A5DB-2E7B-4192-B1AC-5A8EF85CE432}" type="datetimeFigureOut">
              <a:rPr lang="ru-RU" smtClean="0"/>
              <a:pPr/>
              <a:t>28.11.2017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9F39CC-4C2F-4DF0-9092-5234FD2FE0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166726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5D9BC4-9FA3-496D-B895-EA386AADF46D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937295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9F39CC-4C2F-4DF0-9092-5234FD2FE0ED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9F39CC-4C2F-4DF0-9092-5234FD2FE0ED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5D9BC4-9FA3-496D-B895-EA386AADF46D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937295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5D9BC4-9FA3-496D-B895-EA386AADF46D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399102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36A4D-23C9-4918-A6E7-A135404AA0FD}" type="datetime1">
              <a:rPr lang="ru-RU" smtClean="0"/>
              <a:pPr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90809-577A-4F38-A141-622EC81C1C4A}" type="datetime1">
              <a:rPr lang="ru-RU" smtClean="0"/>
              <a:pPr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0ABA4-6D1B-49DE-950C-9D29FEE0CFB4}" type="datetime1">
              <a:rPr lang="ru-RU" smtClean="0"/>
              <a:pPr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775DD-C002-4F6C-8247-EDB5CF84DCA1}" type="datetime1">
              <a:rPr lang="ru-RU" smtClean="0"/>
              <a:pPr/>
              <a:t>28.11.2017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132CE-DD34-497A-9944-CB22EC5DE329}" type="datetime1">
              <a:rPr lang="ru-RU" smtClean="0"/>
              <a:pPr/>
              <a:t>28.11.2017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E507B-4782-4A5B-9D40-DB48D7618FBC}" type="datetime1">
              <a:rPr lang="ru-RU" smtClean="0"/>
              <a:pPr/>
              <a:t>28.11.2017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1A511-F313-43BF-8EC9-54A919097D84}" type="datetime1">
              <a:rPr lang="ru-RU" smtClean="0"/>
              <a:pPr/>
              <a:t>28.11.2017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E69DE-0F3B-424F-A5F6-B263D3CBECE9}" type="datetime1">
              <a:rPr lang="ru-RU" smtClean="0"/>
              <a:pPr/>
              <a:t>28.11.2017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D7EB1-735A-4C31-8CB7-A052053F1E73}" type="datetime1">
              <a:rPr lang="ru-RU" smtClean="0"/>
              <a:pPr/>
              <a:t>28.11.2017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495A7-D92F-4F0A-8FC8-DEDE495D2AB8}" type="datetime1">
              <a:rPr lang="ru-RU" smtClean="0"/>
              <a:pPr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CD28C-CD02-4DDF-B0E0-B6912FD84E1F}" type="datetime1">
              <a:rPr lang="ru-RU" smtClean="0"/>
              <a:pPr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284EA2-6B89-4964-8DD6-1777E2A810A9}" type="datetime1">
              <a:rPr lang="ru-RU" smtClean="0"/>
              <a:pPr/>
              <a:t>28.11.2017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www.longfordwomenslink.org/photos/Education_and_Training/drawing_of_chilrent_in_a_pyrami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2564904"/>
            <a:ext cx="2880320" cy="3297683"/>
          </a:xfrm>
          <a:prstGeom prst="rect">
            <a:avLst/>
          </a:prstGeom>
          <a:noFill/>
        </p:spPr>
      </p:pic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539552" y="548680"/>
            <a:ext cx="7916416" cy="1470025"/>
          </a:xfrm>
        </p:spPr>
        <p:txBody>
          <a:bodyPr>
            <a:noAutofit/>
          </a:bodyPr>
          <a:lstStyle/>
          <a:p>
            <a:r>
              <a:rPr lang="ru-RU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Система  формирования  </a:t>
            </a:r>
            <a:r>
              <a:rPr lang="ru-RU" b="1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здоровьесберегающей</a:t>
            </a:r>
            <a:r>
              <a:rPr lang="ru-RU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 среды  в ДОУ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57158" y="5949280"/>
            <a:ext cx="84633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dirty="0" smtClean="0">
                <a:solidFill>
                  <a:srgbClr val="002060"/>
                </a:solidFill>
                <a:latin typeface="Cambria" pitchFamily="18" charset="0"/>
              </a:rPr>
              <a:t>Авторы проекта: </a:t>
            </a:r>
            <a:r>
              <a:rPr lang="ru-RU" dirty="0" err="1" smtClean="0">
                <a:solidFill>
                  <a:srgbClr val="002060"/>
                </a:solidFill>
                <a:latin typeface="Cambria" pitchFamily="18" charset="0"/>
              </a:rPr>
              <a:t>Марьенкова</a:t>
            </a:r>
            <a:r>
              <a:rPr lang="ru-RU" dirty="0" smtClean="0">
                <a:solidFill>
                  <a:srgbClr val="002060"/>
                </a:solidFill>
                <a:latin typeface="Cambria" pitchFamily="18" charset="0"/>
              </a:rPr>
              <a:t> </a:t>
            </a:r>
            <a:r>
              <a:rPr lang="ru-RU" smtClean="0">
                <a:solidFill>
                  <a:srgbClr val="002060"/>
                </a:solidFill>
                <a:latin typeface="Cambria" pitchFamily="18" charset="0"/>
              </a:rPr>
              <a:t>Т.Н., </a:t>
            </a:r>
            <a:r>
              <a:rPr lang="ru-RU" dirty="0" err="1" smtClean="0">
                <a:solidFill>
                  <a:srgbClr val="002060"/>
                </a:solidFill>
                <a:latin typeface="Cambria" pitchFamily="18" charset="0"/>
              </a:rPr>
              <a:t>Павлюк</a:t>
            </a:r>
            <a:r>
              <a:rPr lang="ru-RU" dirty="0" smtClean="0">
                <a:solidFill>
                  <a:srgbClr val="002060"/>
                </a:solidFill>
                <a:latin typeface="Cambria" pitchFamily="18" charset="0"/>
              </a:rPr>
              <a:t> Е.И., </a:t>
            </a:r>
            <a:r>
              <a:rPr lang="ru-RU" dirty="0" err="1" smtClean="0">
                <a:solidFill>
                  <a:srgbClr val="002060"/>
                </a:solidFill>
                <a:latin typeface="Cambria" pitchFamily="18" charset="0"/>
              </a:rPr>
              <a:t>Астанина</a:t>
            </a:r>
            <a:r>
              <a:rPr lang="ru-RU" dirty="0" smtClean="0">
                <a:solidFill>
                  <a:srgbClr val="002060"/>
                </a:solidFill>
                <a:latin typeface="Cambria" pitchFamily="18" charset="0"/>
              </a:rPr>
              <a:t> Е.Н., </a:t>
            </a:r>
            <a:r>
              <a:rPr lang="ru-RU" dirty="0" err="1" smtClean="0">
                <a:solidFill>
                  <a:srgbClr val="002060"/>
                </a:solidFill>
                <a:latin typeface="Cambria" pitchFamily="18" charset="0"/>
              </a:rPr>
              <a:t>Вискова</a:t>
            </a:r>
            <a:r>
              <a:rPr lang="ru-RU" dirty="0" smtClean="0">
                <a:solidFill>
                  <a:srgbClr val="002060"/>
                </a:solidFill>
                <a:latin typeface="Cambria" pitchFamily="18" charset="0"/>
              </a:rPr>
              <a:t> Н.В.  </a:t>
            </a:r>
            <a:endParaRPr lang="en-US" dirty="0" smtClean="0">
              <a:solidFill>
                <a:srgbClr val="002060"/>
              </a:solidFill>
              <a:latin typeface="Cambria" pitchFamily="18" charset="0"/>
            </a:endParaRPr>
          </a:p>
        </p:txBody>
      </p:sp>
      <p:sp>
        <p:nvSpPr>
          <p:cNvPr id="13316" name="AutoShape 4" descr="https://mail-attachment.googleusercontent.com/attachment/u/0/?ui=2&amp;ik=488d483f3d&amp;view=att&amp;th=1414fb1861cea3df&amp;attid=0.3&amp;disp=inline&amp;realattid=f_hlz16brc2&amp;safe=1&amp;zw&amp;saduie=AG9B_P9H29ypLHhRJlaiuS2sffjT&amp;sadet=1380021572752&amp;sads=q8_DC_I7kIvJWd19Pq1M7w-UWa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85728"/>
            <a:ext cx="8319298" cy="5519536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sz="3800" b="1" i="1" dirty="0" smtClean="0">
                <a:solidFill>
                  <a:srgbClr val="002060"/>
                </a:solidFill>
              </a:rPr>
              <a:t>     </a:t>
            </a:r>
            <a:r>
              <a:rPr lang="ru-RU" sz="2800" b="1" i="1" dirty="0" smtClean="0">
                <a:solidFill>
                  <a:srgbClr val="002060"/>
                </a:solidFill>
              </a:rPr>
              <a:t>Цель проекта: </a:t>
            </a:r>
            <a:r>
              <a:rPr lang="ru-RU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Сохранение и укрепление здоровья детей, формирование у родителей и педагогов ответственности за здоровье воспитанников, а у воспитанников – ответственность в деле сохранения собственного здоровья.</a:t>
            </a:r>
          </a:p>
          <a:p>
            <a:pPr>
              <a:buNone/>
            </a:pPr>
            <a:r>
              <a:rPr lang="ru-RU" sz="2800" b="1" i="1" dirty="0" smtClean="0">
                <a:solidFill>
                  <a:srgbClr val="002060"/>
                </a:solidFill>
              </a:rPr>
              <a:t>       Задачи проекта: </a:t>
            </a:r>
          </a:p>
          <a:p>
            <a:pPr>
              <a:buNone/>
            </a:pPr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-    определение  и  разработка  профилактических,  коррекционных  и  оздоровительных  мероприятий;</a:t>
            </a:r>
          </a:p>
          <a:p>
            <a:pPr>
              <a:buNone/>
            </a:pPr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-    создание  среды,  способствующей  усвоению  воспитанниками  основ  здорового  образа  жизни;</a:t>
            </a:r>
          </a:p>
          <a:p>
            <a:pPr>
              <a:buNone/>
            </a:pPr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-    комплексное  решение  </a:t>
            </a:r>
            <a:r>
              <a:rPr lang="ru-RU" sz="28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физкультурнo-оздоровительных</a:t>
            </a:r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мероприятий  педагогическим  коллективом  ДОУ;</a:t>
            </a:r>
          </a:p>
          <a:p>
            <a:pPr>
              <a:buNone/>
            </a:pPr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-    использование  в  работе  с  дошкольниками  современных  </a:t>
            </a:r>
            <a:r>
              <a:rPr lang="ru-RU" sz="28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здоровьесберегающих</a:t>
            </a:r>
            <a:r>
              <a:rPr lang="ru-RU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 технологий.</a:t>
            </a:r>
          </a:p>
          <a:p>
            <a:pPr>
              <a:buNone/>
            </a:pPr>
            <a:endParaRPr lang="ru-RU" sz="2800" b="1" i="1" dirty="0" smtClean="0"/>
          </a:p>
          <a:p>
            <a:pPr>
              <a:buNone/>
            </a:pPr>
            <a:r>
              <a:rPr lang="en-US" sz="2800" b="1" i="1" dirty="0" smtClean="0">
                <a:solidFill>
                  <a:srgbClr val="002060"/>
                </a:solidFill>
              </a:rPr>
              <a:t> </a:t>
            </a:r>
            <a:endParaRPr lang="ru-RU" sz="2800" b="1" i="1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58204" cy="45719"/>
          </a:xfrm>
        </p:spPr>
        <p:txBody>
          <a:bodyPr>
            <a:noAutofit/>
          </a:bodyPr>
          <a:lstStyle/>
          <a:p>
            <a:endParaRPr lang="ru-RU" sz="28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1" y="6093297"/>
            <a:ext cx="9143999" cy="764703"/>
            <a:chOff x="1" y="6093297"/>
            <a:chExt cx="9143999" cy="764703"/>
          </a:xfrm>
        </p:grpSpPr>
        <p:pic>
          <p:nvPicPr>
            <p:cNvPr id="7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" y="6107520"/>
              <a:ext cx="4572000" cy="750479"/>
            </a:xfrm>
            <a:prstGeom prst="rect">
              <a:avLst/>
            </a:prstGeom>
          </p:spPr>
        </p:pic>
        <p:pic>
          <p:nvPicPr>
            <p:cNvPr id="8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85347" y="6093297"/>
              <a:ext cx="4658653" cy="764703"/>
            </a:xfrm>
            <a:prstGeom prst="rect">
              <a:avLst/>
            </a:prstGeom>
          </p:spPr>
        </p:pic>
      </p:grp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Ожидаемый результат</a:t>
            </a:r>
            <a:br>
              <a:rPr lang="ru-RU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</a:br>
            <a:endParaRPr lang="ru-RU" altLang="ru-RU" sz="4000" dirty="0" smtClean="0">
              <a:solidFill>
                <a:srgbClr val="96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656" name="Объект 5"/>
          <p:cNvSpPr txBox="1">
            <a:spLocks/>
          </p:cNvSpPr>
          <p:nvPr/>
        </p:nvSpPr>
        <p:spPr bwMode="auto">
          <a:xfrm>
            <a:off x="1979712" y="1196752"/>
            <a:ext cx="5810811" cy="4383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ru-RU" altLang="ru-RU" sz="2000" b="1" dirty="0" smtClean="0">
                <a:solidFill>
                  <a:srgbClr val="002060"/>
                </a:solidFill>
                <a:latin typeface="Cambria" pitchFamily="18" charset="0"/>
                <a:cs typeface="Times New Roman" pitchFamily="18" charset="0"/>
              </a:rPr>
              <a:t> </a:t>
            </a:r>
            <a:endParaRPr lang="ru-RU" altLang="ru-RU" sz="2800" b="1" dirty="0">
              <a:solidFill>
                <a:srgbClr val="002060"/>
              </a:solidFill>
              <a:latin typeface="Cambria" pitchFamily="18" charset="0"/>
              <a:cs typeface="Times New Roman" pitchFamily="18" charset="0"/>
            </a:endParaRPr>
          </a:p>
          <a:p>
            <a:pPr marL="342900" indent="-342900">
              <a:spcBef>
                <a:spcPct val="20000"/>
              </a:spcBef>
              <a:buFont typeface="Wingdings" pitchFamily="2" charset="2"/>
              <a:buChar char="q"/>
            </a:pPr>
            <a:r>
              <a:rPr lang="ru-RU" altLang="ru-RU" sz="2000" dirty="0" smtClean="0">
                <a:solidFill>
                  <a:schemeClr val="tx2"/>
                </a:solidFill>
                <a:latin typeface="Cambria" pitchFamily="18" charset="0"/>
                <a:cs typeface="Gisha" pitchFamily="34" charset="-79"/>
              </a:rPr>
              <a:t>Снижение уровня заболеваемости</a:t>
            </a:r>
            <a:endParaRPr lang="ru-RU" altLang="ru-RU" sz="2000" dirty="0">
              <a:solidFill>
                <a:schemeClr val="tx2"/>
              </a:solidFill>
              <a:latin typeface="Cambria" pitchFamily="18" charset="0"/>
              <a:cs typeface="Gisha" pitchFamily="34" charset="-79"/>
            </a:endParaRPr>
          </a:p>
          <a:p>
            <a:pPr marL="342900" indent="-342900">
              <a:spcBef>
                <a:spcPct val="20000"/>
              </a:spcBef>
              <a:buFont typeface="Wingdings" pitchFamily="2" charset="2"/>
              <a:buChar char="q"/>
            </a:pPr>
            <a:r>
              <a:rPr lang="ru-RU" altLang="ru-RU" sz="2000" dirty="0" smtClean="0">
                <a:solidFill>
                  <a:schemeClr val="tx2"/>
                </a:solidFill>
                <a:latin typeface="Cambria" pitchFamily="18" charset="0"/>
                <a:cs typeface="Gisha" pitchFamily="34" charset="-79"/>
              </a:rPr>
              <a:t>Повышение уровня физической подготовленности</a:t>
            </a:r>
            <a:endParaRPr lang="ru-RU" altLang="ru-RU" sz="2000" dirty="0">
              <a:solidFill>
                <a:schemeClr val="tx2"/>
              </a:solidFill>
              <a:latin typeface="Cambria" pitchFamily="18" charset="0"/>
              <a:cs typeface="Gisha" pitchFamily="34" charset="-79"/>
            </a:endParaRPr>
          </a:p>
          <a:p>
            <a:pPr marL="342900" indent="-342900">
              <a:spcBef>
                <a:spcPct val="20000"/>
              </a:spcBef>
              <a:buFont typeface="Wingdings" pitchFamily="2" charset="2"/>
              <a:buChar char="q"/>
            </a:pPr>
            <a:r>
              <a:rPr lang="ru-RU" altLang="ru-RU" sz="2000" dirty="0" err="1" smtClean="0">
                <a:solidFill>
                  <a:schemeClr val="tx2"/>
                </a:solidFill>
                <a:latin typeface="Cambria" pitchFamily="18" charset="0"/>
                <a:cs typeface="Gisha" pitchFamily="34" charset="-79"/>
              </a:rPr>
              <a:t>Сформированность</a:t>
            </a:r>
            <a:r>
              <a:rPr lang="ru-RU" altLang="ru-RU" sz="2000" dirty="0" smtClean="0">
                <a:solidFill>
                  <a:schemeClr val="tx2"/>
                </a:solidFill>
                <a:latin typeface="Cambria" pitchFamily="18" charset="0"/>
                <a:cs typeface="Gisha" pitchFamily="34" charset="-79"/>
              </a:rPr>
              <a:t> осознанной потребности в ведении здорового образа жизни </a:t>
            </a:r>
            <a:endParaRPr lang="ru-RU" altLang="ru-RU" sz="2000" dirty="0">
              <a:solidFill>
                <a:schemeClr val="tx2"/>
              </a:solidFill>
              <a:latin typeface="Cambria" pitchFamily="18" charset="0"/>
              <a:cs typeface="Gisha" pitchFamily="34" charset="-79"/>
            </a:endParaRPr>
          </a:p>
          <a:p>
            <a:pPr marL="342900" indent="-342900">
              <a:spcBef>
                <a:spcPct val="20000"/>
              </a:spcBef>
              <a:buFont typeface="Wingdings" pitchFamily="2" charset="2"/>
              <a:buChar char="q"/>
            </a:pPr>
            <a:r>
              <a:rPr lang="ru-RU" altLang="ru-RU" sz="2000" dirty="0" smtClean="0">
                <a:solidFill>
                  <a:schemeClr val="tx2"/>
                </a:solidFill>
                <a:latin typeface="Cambria" pitchFamily="18" charset="0"/>
                <a:cs typeface="Gisha" pitchFamily="34" charset="-79"/>
              </a:rPr>
              <a:t>Сохранение и укрепление здоровья</a:t>
            </a:r>
          </a:p>
          <a:p>
            <a:pPr marL="342900" indent="-342900">
              <a:spcBef>
                <a:spcPct val="20000"/>
              </a:spcBef>
              <a:buFont typeface="Wingdings" pitchFamily="2" charset="2"/>
              <a:buChar char="q"/>
            </a:pPr>
            <a:r>
              <a:rPr lang="ru-RU" sz="2000" dirty="0" smtClean="0">
                <a:solidFill>
                  <a:schemeClr val="tx2"/>
                </a:solidFill>
                <a:cs typeface="Gisha" pitchFamily="34" charset="-79"/>
              </a:rPr>
              <a:t>Приобщение родителей к сотрудничеству с коллективом ДОУ в эффективной организации оздоровительной работы.</a:t>
            </a:r>
            <a:endParaRPr lang="ru-RU" altLang="ru-RU" sz="2000" dirty="0">
              <a:solidFill>
                <a:schemeClr val="tx2"/>
              </a:solidFill>
              <a:latin typeface="Cambria" pitchFamily="18" charset="0"/>
              <a:cs typeface="Gisha" pitchFamily="34" charset="-79"/>
            </a:endParaRPr>
          </a:p>
        </p:txBody>
      </p:sp>
      <p:pic>
        <p:nvPicPr>
          <p:cNvPr id="9" name="Рисунок 8" descr="306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3500438"/>
            <a:ext cx="2051721" cy="1224136"/>
          </a:xfrm>
          <a:prstGeom prst="rect">
            <a:avLst/>
          </a:prstGeom>
        </p:spPr>
      </p:pic>
      <p:grpSp>
        <p:nvGrpSpPr>
          <p:cNvPr id="12" name="Группа 11"/>
          <p:cNvGrpSpPr/>
          <p:nvPr/>
        </p:nvGrpSpPr>
        <p:grpSpPr>
          <a:xfrm>
            <a:off x="285720" y="5572140"/>
            <a:ext cx="8678768" cy="1141844"/>
            <a:chOff x="1" y="6093297"/>
            <a:chExt cx="9143999" cy="764703"/>
          </a:xfrm>
        </p:grpSpPr>
        <p:pic>
          <p:nvPicPr>
            <p:cNvPr id="13" name="Изображение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" y="6107520"/>
              <a:ext cx="4572000" cy="750479"/>
            </a:xfrm>
            <a:prstGeom prst="rect">
              <a:avLst/>
            </a:prstGeom>
          </p:spPr>
        </p:pic>
        <p:pic>
          <p:nvPicPr>
            <p:cNvPr id="14" name="Изображение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485347" y="6093297"/>
              <a:ext cx="4658653" cy="764703"/>
            </a:xfrm>
            <a:prstGeom prst="rect">
              <a:avLst/>
            </a:prstGeom>
          </p:spPr>
        </p:pic>
      </p:grpSp>
      <p:pic>
        <p:nvPicPr>
          <p:cNvPr id="20484" name="Picture 4" descr="http://www.millan.net/anims/gifs/sample_babytalk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40352" y="4293096"/>
            <a:ext cx="1215008" cy="1215009"/>
          </a:xfrm>
          <a:prstGeom prst="rect">
            <a:avLst/>
          </a:prstGeom>
          <a:noFill/>
        </p:spPr>
      </p:pic>
      <p:pic>
        <p:nvPicPr>
          <p:cNvPr id="20486" name="Picture 6" descr="http://www.millan.net/anims/gifs/hoppbaby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5143504" y="4714884"/>
            <a:ext cx="484237" cy="619126"/>
          </a:xfrm>
          <a:prstGeom prst="rect">
            <a:avLst/>
          </a:prstGeom>
          <a:noFill/>
        </p:spPr>
      </p:pic>
      <p:sp>
        <p:nvSpPr>
          <p:cNvPr id="15" name="Нижний колонтитул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571472" y="142852"/>
            <a:ext cx="8229600" cy="1143000"/>
          </a:xfrm>
        </p:spPr>
        <p:txBody>
          <a:bodyPr>
            <a:normAutofit/>
          </a:bodyPr>
          <a:lstStyle/>
          <a:p>
            <a:r>
              <a:rPr lang="ru-RU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1 этап - теоретический</a:t>
            </a:r>
          </a:p>
        </p:txBody>
      </p:sp>
      <p:sp>
        <p:nvSpPr>
          <p:cNvPr id="12" name="Содержимое 11"/>
          <p:cNvSpPr>
            <a:spLocks noGrp="1"/>
          </p:cNvSpPr>
          <p:nvPr>
            <p:ph idx="1"/>
          </p:nvPr>
        </p:nvSpPr>
        <p:spPr>
          <a:xfrm>
            <a:off x="428596" y="2332037"/>
            <a:ext cx="8229600" cy="4525963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Медико-профилактические технологии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Физкультурно-оздоровительные технологии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Технологии обеспечения социально-психологического благополучия ребенка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Технологии просвещения родителей</a:t>
            </a:r>
            <a:endParaRPr lang="ru-RU" dirty="0">
              <a:solidFill>
                <a:srgbClr val="002060"/>
              </a:solidFill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0" y="5643578"/>
            <a:ext cx="9143999" cy="1070405"/>
            <a:chOff x="1" y="6093297"/>
            <a:chExt cx="9143999" cy="764703"/>
          </a:xfrm>
        </p:grpSpPr>
        <p:pic>
          <p:nvPicPr>
            <p:cNvPr id="9" name="Изображение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" y="6107520"/>
              <a:ext cx="4572000" cy="750479"/>
            </a:xfrm>
            <a:prstGeom prst="rect">
              <a:avLst/>
            </a:prstGeom>
          </p:spPr>
        </p:pic>
        <p:pic>
          <p:nvPicPr>
            <p:cNvPr id="10" name="Изображение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485347" y="6093297"/>
              <a:ext cx="4658653" cy="764703"/>
            </a:xfrm>
            <a:prstGeom prst="rect">
              <a:avLst/>
            </a:prstGeom>
          </p:spPr>
        </p:pic>
      </p:grpSp>
      <p:sp>
        <p:nvSpPr>
          <p:cNvPr id="13" name="Нижний колонтитул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</a:t>
            </a:fld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714348" y="1285860"/>
            <a:ext cx="80010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Виды </a:t>
            </a:r>
            <a:r>
              <a:rPr lang="ru-RU" sz="2800" b="1" i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28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технологий в нашем               ДОУ:</a:t>
            </a:r>
            <a:endParaRPr lang="ru-RU" sz="2800" b="1" i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568952" cy="1143000"/>
          </a:xfrm>
        </p:spPr>
        <p:txBody>
          <a:bodyPr>
            <a:noAutofit/>
          </a:bodyPr>
          <a:lstStyle/>
          <a:p>
            <a:r>
              <a:rPr lang="ru-RU" sz="2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2 этап - практический</a:t>
            </a:r>
            <a:br>
              <a:rPr lang="ru-RU" sz="2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</a:br>
            <a:endParaRPr lang="ru-RU" sz="20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0" y="5214950"/>
            <a:ext cx="9143999" cy="1499033"/>
            <a:chOff x="1" y="6093297"/>
            <a:chExt cx="9143999" cy="764703"/>
          </a:xfrm>
        </p:grpSpPr>
        <p:pic>
          <p:nvPicPr>
            <p:cNvPr id="5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" y="6107520"/>
              <a:ext cx="4572000" cy="750479"/>
            </a:xfrm>
            <a:prstGeom prst="rect">
              <a:avLst/>
            </a:prstGeom>
          </p:spPr>
        </p:pic>
        <p:pic>
          <p:nvPicPr>
            <p:cNvPr id="6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85347" y="6093297"/>
              <a:ext cx="4658653" cy="764703"/>
            </a:xfrm>
            <a:prstGeom prst="rect">
              <a:avLst/>
            </a:prstGeom>
          </p:spPr>
        </p:pic>
      </p:grpSp>
      <p:sp>
        <p:nvSpPr>
          <p:cNvPr id="9" name="Нижний колонтитул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500034" y="2357430"/>
            <a:ext cx="335758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Организация жизни детей в адаптационный период, создание комфортного режима</a:t>
            </a:r>
            <a:endParaRPr lang="ru-RU" sz="24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3" name="Picture 1" descr="C:\Users\Татьяна\Desktop\здоровье\DSC_24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1772816"/>
            <a:ext cx="4286280" cy="32147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Прямоугольник 13"/>
          <p:cNvSpPr/>
          <p:nvPr/>
        </p:nvSpPr>
        <p:spPr>
          <a:xfrm>
            <a:off x="251520" y="1052736"/>
            <a:ext cx="87129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Модель внедрения </a:t>
            </a:r>
            <a:r>
              <a:rPr lang="ru-RU" sz="3200" b="1" i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технологий: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23528" y="260648"/>
            <a:ext cx="8640960" cy="504056"/>
          </a:xfrm>
        </p:spPr>
        <p:txBody>
          <a:bodyPr>
            <a:noAutofit/>
          </a:bodyPr>
          <a:lstStyle/>
          <a:p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Модель внедрения </a:t>
            </a:r>
            <a:r>
              <a:rPr lang="ru-RU" sz="3200" b="1" i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технологий:</a:t>
            </a:r>
            <a:endParaRPr lang="ru-RU" sz="3200" dirty="0"/>
          </a:p>
        </p:txBody>
      </p:sp>
      <p:grpSp>
        <p:nvGrpSpPr>
          <p:cNvPr id="7" name="Группа 6"/>
          <p:cNvGrpSpPr/>
          <p:nvPr/>
        </p:nvGrpSpPr>
        <p:grpSpPr>
          <a:xfrm>
            <a:off x="1" y="5357827"/>
            <a:ext cx="9143999" cy="1500174"/>
            <a:chOff x="1" y="6093297"/>
            <a:chExt cx="9143999" cy="764703"/>
          </a:xfrm>
        </p:grpSpPr>
        <p:pic>
          <p:nvPicPr>
            <p:cNvPr id="8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" y="6107520"/>
              <a:ext cx="4572000" cy="750479"/>
            </a:xfrm>
            <a:prstGeom prst="rect">
              <a:avLst/>
            </a:prstGeom>
          </p:spPr>
        </p:pic>
        <p:pic>
          <p:nvPicPr>
            <p:cNvPr id="9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85347" y="6093297"/>
              <a:ext cx="4658653" cy="764703"/>
            </a:xfrm>
            <a:prstGeom prst="rect">
              <a:avLst/>
            </a:prstGeom>
          </p:spPr>
        </p:pic>
      </p:grp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</a:t>
            </a:fld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357158" y="1500174"/>
            <a:ext cx="328614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Определение оптимальной нагрузки на ребенка, с учетом возрастных и индивидуальных особенностей</a:t>
            </a:r>
            <a:endParaRPr lang="ru-RU" sz="24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09" name="Picture 1" descr="C:\Users\Татьяна\Desktop\здоровье\DSC_283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1214422"/>
            <a:ext cx="4286279" cy="37862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51520" y="332656"/>
            <a:ext cx="8640960" cy="864096"/>
          </a:xfrm>
        </p:spPr>
        <p:txBody>
          <a:bodyPr>
            <a:noAutofit/>
          </a:bodyPr>
          <a:lstStyle/>
          <a:p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Модель внедрения </a:t>
            </a:r>
            <a:r>
              <a:rPr lang="ru-RU" sz="3200" b="1" i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технологий:</a:t>
            </a:r>
            <a:endParaRPr lang="ru-RU" sz="3200" dirty="0"/>
          </a:p>
        </p:txBody>
      </p:sp>
      <p:grpSp>
        <p:nvGrpSpPr>
          <p:cNvPr id="2" name="Группа 6"/>
          <p:cNvGrpSpPr/>
          <p:nvPr/>
        </p:nvGrpSpPr>
        <p:grpSpPr>
          <a:xfrm>
            <a:off x="1" y="5857891"/>
            <a:ext cx="9143999" cy="1000109"/>
            <a:chOff x="1" y="6093297"/>
            <a:chExt cx="9143999" cy="764703"/>
          </a:xfrm>
        </p:grpSpPr>
        <p:pic>
          <p:nvPicPr>
            <p:cNvPr id="8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" y="6107520"/>
              <a:ext cx="4572000" cy="750479"/>
            </a:xfrm>
            <a:prstGeom prst="rect">
              <a:avLst/>
            </a:prstGeom>
          </p:spPr>
        </p:pic>
        <p:pic>
          <p:nvPicPr>
            <p:cNvPr id="9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85347" y="6093297"/>
              <a:ext cx="4658653" cy="764703"/>
            </a:xfrm>
            <a:prstGeom prst="rect">
              <a:avLst/>
            </a:prstGeom>
          </p:spPr>
        </p:pic>
      </p:grp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7</a:t>
            </a:fld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214282" y="2357430"/>
            <a:ext cx="34290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Физкультурные занятия</a:t>
            </a:r>
            <a:endParaRPr lang="ru-RU" sz="28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5" name="Picture 1" descr="C:\Users\Татьяна\Desktop\здоровье\DSC_292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1214423"/>
            <a:ext cx="5321306" cy="47149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500034" y="357166"/>
            <a:ext cx="8003232" cy="576064"/>
          </a:xfrm>
        </p:spPr>
        <p:txBody>
          <a:bodyPr>
            <a:noAutofit/>
          </a:bodyPr>
          <a:lstStyle/>
          <a:p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Модель внедрения </a:t>
            </a:r>
            <a:r>
              <a:rPr lang="ru-RU" sz="3200" b="1" i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технологий:</a:t>
            </a:r>
            <a:endParaRPr lang="ru-RU" sz="3200" dirty="0"/>
          </a:p>
        </p:txBody>
      </p:sp>
      <p:grpSp>
        <p:nvGrpSpPr>
          <p:cNvPr id="2" name="Группа 6"/>
          <p:cNvGrpSpPr/>
          <p:nvPr/>
        </p:nvGrpSpPr>
        <p:grpSpPr>
          <a:xfrm>
            <a:off x="1" y="5572141"/>
            <a:ext cx="9143999" cy="1285860"/>
            <a:chOff x="1" y="6093297"/>
            <a:chExt cx="9143999" cy="764703"/>
          </a:xfrm>
        </p:grpSpPr>
        <p:pic>
          <p:nvPicPr>
            <p:cNvPr id="8" name="Изображение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" y="6107520"/>
              <a:ext cx="4572000" cy="750479"/>
            </a:xfrm>
            <a:prstGeom prst="rect">
              <a:avLst/>
            </a:prstGeom>
          </p:spPr>
        </p:pic>
        <p:pic>
          <p:nvPicPr>
            <p:cNvPr id="9" name="Изображение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485347" y="6093297"/>
              <a:ext cx="4658653" cy="764703"/>
            </a:xfrm>
            <a:prstGeom prst="rect">
              <a:avLst/>
            </a:prstGeom>
          </p:spPr>
        </p:pic>
      </p:grp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8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571472" y="2000240"/>
            <a:ext cx="2857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Гимнастика после дневного сна</a:t>
            </a:r>
            <a:endParaRPr lang="ru-RU" sz="24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1" name="Picture 1" descr="C:\Users\Татьяна\Desktop\здоровье\DSC_2712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1285860"/>
            <a:ext cx="5678497" cy="4429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Модель внедрения </a:t>
            </a:r>
            <a:r>
              <a:rPr lang="ru-RU" sz="3200" b="1" i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технологий:</a:t>
            </a:r>
            <a:endParaRPr lang="ru-RU" sz="32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9</a:t>
            </a:fld>
            <a:endParaRPr lang="ru-RU"/>
          </a:p>
        </p:txBody>
      </p:sp>
      <p:grpSp>
        <p:nvGrpSpPr>
          <p:cNvPr id="6" name="Группа 6"/>
          <p:cNvGrpSpPr>
            <a:grpSpLocks noGrp="1"/>
          </p:cNvGrpSpPr>
          <p:nvPr/>
        </p:nvGrpSpPr>
        <p:grpSpPr>
          <a:xfrm>
            <a:off x="142844" y="5286388"/>
            <a:ext cx="8786874" cy="1435087"/>
            <a:chOff x="1" y="6093297"/>
            <a:chExt cx="9143999" cy="764703"/>
          </a:xfrm>
        </p:grpSpPr>
        <p:pic>
          <p:nvPicPr>
            <p:cNvPr id="7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" y="6107520"/>
              <a:ext cx="4572000" cy="750479"/>
            </a:xfrm>
            <a:prstGeom prst="rect">
              <a:avLst/>
            </a:prstGeom>
          </p:spPr>
        </p:pic>
        <p:pic>
          <p:nvPicPr>
            <p:cNvPr id="8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85347" y="6093297"/>
              <a:ext cx="4658653" cy="764703"/>
            </a:xfrm>
            <a:prstGeom prst="rect">
              <a:avLst/>
            </a:prstGeom>
          </p:spPr>
        </p:pic>
      </p:grpSp>
      <p:sp>
        <p:nvSpPr>
          <p:cNvPr id="9" name="TextBox 8"/>
          <p:cNvSpPr txBox="1"/>
          <p:nvPr/>
        </p:nvSpPr>
        <p:spPr>
          <a:xfrm>
            <a:off x="357158" y="1928802"/>
            <a:ext cx="34290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Прогулки с включением подвижных игровых упражнений</a:t>
            </a:r>
            <a:endParaRPr lang="ru-RU" sz="24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914" name="Picture 2" descr="C:\Users\Татьяна\Desktop\здоровье\DSC_307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1357298"/>
            <a:ext cx="4900623" cy="38576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Модель внедрения </a:t>
            </a:r>
            <a:r>
              <a:rPr lang="ru-RU" sz="3200" b="1" i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технологий:</a:t>
            </a:r>
            <a:endParaRPr lang="ru-RU" sz="32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10</a:t>
            </a:fld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500034" y="1857364"/>
            <a:ext cx="34290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Пальчиковая гимнастика</a:t>
            </a:r>
            <a:endParaRPr lang="ru-RU" sz="28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7" name="Нижний колонтитул 6"/>
          <p:cNvGrpSpPr>
            <a:grpSpLocks noGrp="1"/>
          </p:cNvGrpSpPr>
          <p:nvPr/>
        </p:nvGrpSpPr>
        <p:grpSpPr>
          <a:xfrm>
            <a:off x="214282" y="5572140"/>
            <a:ext cx="8786874" cy="1149335"/>
            <a:chOff x="1" y="6093297"/>
            <a:chExt cx="9143999" cy="764703"/>
          </a:xfrm>
        </p:grpSpPr>
        <p:pic>
          <p:nvPicPr>
            <p:cNvPr id="8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" y="6107520"/>
              <a:ext cx="4572000" cy="750479"/>
            </a:xfrm>
            <a:prstGeom prst="rect">
              <a:avLst/>
            </a:prstGeom>
          </p:spPr>
        </p:pic>
        <p:pic>
          <p:nvPicPr>
            <p:cNvPr id="9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85347" y="6093297"/>
              <a:ext cx="4658653" cy="764703"/>
            </a:xfrm>
            <a:prstGeom prst="rect">
              <a:avLst/>
            </a:prstGeom>
          </p:spPr>
        </p:pic>
      </p:grpSp>
      <p:pic>
        <p:nvPicPr>
          <p:cNvPr id="39938" name="Picture 2" descr="C:\Users\Татьяна\Desktop\здоровье\DSC_2628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1285860"/>
            <a:ext cx="5186370" cy="4143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Модель внедрения </a:t>
            </a:r>
            <a:r>
              <a:rPr lang="ru-RU" sz="3200" b="1" i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технологий:</a:t>
            </a:r>
            <a:endParaRPr lang="ru-RU" sz="32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11</a:t>
            </a:fld>
            <a:endParaRPr lang="ru-RU"/>
          </a:p>
        </p:txBody>
      </p:sp>
      <p:grpSp>
        <p:nvGrpSpPr>
          <p:cNvPr id="6" name="Группа 7"/>
          <p:cNvGrpSpPr>
            <a:grpSpLocks noGrp="1"/>
          </p:cNvGrpSpPr>
          <p:nvPr/>
        </p:nvGrpSpPr>
        <p:grpSpPr>
          <a:xfrm>
            <a:off x="0" y="5500702"/>
            <a:ext cx="9144000" cy="1220773"/>
            <a:chOff x="1" y="6093297"/>
            <a:chExt cx="9143999" cy="764703"/>
          </a:xfrm>
        </p:grpSpPr>
        <p:pic>
          <p:nvPicPr>
            <p:cNvPr id="7" name="Изображение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" y="6107520"/>
              <a:ext cx="4572000" cy="750479"/>
            </a:xfrm>
            <a:prstGeom prst="rect">
              <a:avLst/>
            </a:prstGeom>
          </p:spPr>
        </p:pic>
        <p:pic>
          <p:nvPicPr>
            <p:cNvPr id="8" name="Изображение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485347" y="6093297"/>
              <a:ext cx="4658653" cy="764703"/>
            </a:xfrm>
            <a:prstGeom prst="rect">
              <a:avLst/>
            </a:prstGeom>
          </p:spPr>
        </p:pic>
      </p:grpSp>
      <p:sp>
        <p:nvSpPr>
          <p:cNvPr id="10" name="TextBox 9"/>
          <p:cNvSpPr txBox="1"/>
          <p:nvPr/>
        </p:nvSpPr>
        <p:spPr>
          <a:xfrm>
            <a:off x="428596" y="2285992"/>
            <a:ext cx="40719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Оздоровительный бег</a:t>
            </a:r>
            <a:endParaRPr lang="ru-RU" sz="28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62" name="Picture 2" descr="C:\Users\Татьяна\Desktop\здоровье\DSC_2511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357298"/>
            <a:ext cx="4429156" cy="42148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Модель внедрения </a:t>
            </a:r>
            <a:r>
              <a:rPr lang="ru-RU" sz="3200" b="1" i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технологий:</a:t>
            </a:r>
            <a:endParaRPr lang="ru-RU" sz="32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12</a:t>
            </a:fld>
            <a:endParaRPr lang="ru-RU"/>
          </a:p>
        </p:txBody>
      </p:sp>
      <p:grpSp>
        <p:nvGrpSpPr>
          <p:cNvPr id="6" name="Группа 7"/>
          <p:cNvGrpSpPr>
            <a:grpSpLocks noGrp="1"/>
          </p:cNvGrpSpPr>
          <p:nvPr/>
        </p:nvGrpSpPr>
        <p:grpSpPr>
          <a:xfrm>
            <a:off x="0" y="5429264"/>
            <a:ext cx="9144000" cy="1292211"/>
            <a:chOff x="1" y="6093297"/>
            <a:chExt cx="9143999" cy="764703"/>
          </a:xfrm>
        </p:grpSpPr>
        <p:pic>
          <p:nvPicPr>
            <p:cNvPr id="7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" y="6107520"/>
              <a:ext cx="4572000" cy="750479"/>
            </a:xfrm>
            <a:prstGeom prst="rect">
              <a:avLst/>
            </a:prstGeom>
          </p:spPr>
        </p:pic>
        <p:pic>
          <p:nvPicPr>
            <p:cNvPr id="8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85347" y="6093297"/>
              <a:ext cx="4658653" cy="764703"/>
            </a:xfrm>
            <a:prstGeom prst="rect">
              <a:avLst/>
            </a:prstGeom>
          </p:spPr>
        </p:pic>
      </p:grpSp>
      <p:sp>
        <p:nvSpPr>
          <p:cNvPr id="9" name="TextBox 8"/>
          <p:cNvSpPr txBox="1"/>
          <p:nvPr/>
        </p:nvSpPr>
        <p:spPr>
          <a:xfrm>
            <a:off x="357158" y="1785926"/>
            <a:ext cx="335758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Использование приемов релаксации: минуты тишины, музыкальные паузы, сухой бассейн с шариками </a:t>
            </a:r>
            <a:endParaRPr lang="ru-RU" sz="24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986" name="Picture 2" descr="C:\Users\Татьяна\Desktop\здоровье\DSC_303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1357298"/>
            <a:ext cx="4929222" cy="41434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Модель внедрения </a:t>
            </a:r>
            <a:r>
              <a:rPr lang="ru-RU" sz="3200" b="1" i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технологий:</a:t>
            </a:r>
            <a:endParaRPr lang="ru-RU" sz="32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13</a:t>
            </a:fld>
            <a:endParaRPr lang="ru-RU"/>
          </a:p>
        </p:txBody>
      </p:sp>
      <p:grpSp>
        <p:nvGrpSpPr>
          <p:cNvPr id="6" name="Группа 7"/>
          <p:cNvGrpSpPr>
            <a:grpSpLocks noGrp="1"/>
          </p:cNvGrpSpPr>
          <p:nvPr/>
        </p:nvGrpSpPr>
        <p:grpSpPr>
          <a:xfrm>
            <a:off x="214282" y="5500702"/>
            <a:ext cx="8643998" cy="1220773"/>
            <a:chOff x="1" y="6093297"/>
            <a:chExt cx="9143999" cy="764703"/>
          </a:xfrm>
        </p:grpSpPr>
        <p:pic>
          <p:nvPicPr>
            <p:cNvPr id="7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" y="6107520"/>
              <a:ext cx="4572000" cy="750479"/>
            </a:xfrm>
            <a:prstGeom prst="rect">
              <a:avLst/>
            </a:prstGeom>
          </p:spPr>
        </p:pic>
        <p:pic>
          <p:nvPicPr>
            <p:cNvPr id="8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85347" y="6093297"/>
              <a:ext cx="4658653" cy="764703"/>
            </a:xfrm>
            <a:prstGeom prst="rect">
              <a:avLst/>
            </a:prstGeom>
          </p:spPr>
        </p:pic>
      </p:grpSp>
      <p:sp>
        <p:nvSpPr>
          <p:cNvPr id="9" name="TextBox 8"/>
          <p:cNvSpPr txBox="1"/>
          <p:nvPr/>
        </p:nvSpPr>
        <p:spPr>
          <a:xfrm>
            <a:off x="714348" y="1643050"/>
            <a:ext cx="32861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Дыхательная гимнастика в игровой форме</a:t>
            </a:r>
            <a:endParaRPr lang="ru-RU" sz="28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3010" name="Picture 2" descr="C:\Users\Татьяна\Desktop\здоровье\DSC_300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1428736"/>
            <a:ext cx="5072098" cy="38576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Модель внедрения </a:t>
            </a:r>
            <a:r>
              <a:rPr lang="ru-RU" sz="3200" b="1" i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технологий:</a:t>
            </a:r>
            <a:endParaRPr lang="ru-RU" sz="32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14</a:t>
            </a:fld>
            <a:endParaRPr lang="ru-RU"/>
          </a:p>
        </p:txBody>
      </p:sp>
      <p:grpSp>
        <p:nvGrpSpPr>
          <p:cNvPr id="6" name="Группа 7"/>
          <p:cNvGrpSpPr>
            <a:grpSpLocks noGrp="1"/>
          </p:cNvGrpSpPr>
          <p:nvPr/>
        </p:nvGrpSpPr>
        <p:grpSpPr>
          <a:xfrm>
            <a:off x="285720" y="5429264"/>
            <a:ext cx="8572560" cy="1292211"/>
            <a:chOff x="1" y="6093297"/>
            <a:chExt cx="9143999" cy="764703"/>
          </a:xfrm>
        </p:grpSpPr>
        <p:pic>
          <p:nvPicPr>
            <p:cNvPr id="7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" y="6107520"/>
              <a:ext cx="4572000" cy="750479"/>
            </a:xfrm>
            <a:prstGeom prst="rect">
              <a:avLst/>
            </a:prstGeom>
          </p:spPr>
        </p:pic>
        <p:pic>
          <p:nvPicPr>
            <p:cNvPr id="8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85347" y="6093297"/>
              <a:ext cx="4658653" cy="764703"/>
            </a:xfrm>
            <a:prstGeom prst="rect">
              <a:avLst/>
            </a:prstGeom>
          </p:spPr>
        </p:pic>
      </p:grpSp>
      <p:sp>
        <p:nvSpPr>
          <p:cNvPr id="9" name="TextBox 8"/>
          <p:cNvSpPr txBox="1"/>
          <p:nvPr/>
        </p:nvSpPr>
        <p:spPr>
          <a:xfrm>
            <a:off x="214282" y="1785926"/>
            <a:ext cx="31432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Оксалиновая</a:t>
            </a:r>
            <a:r>
              <a:rPr lang="ru-RU" sz="28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мазь</a:t>
            </a:r>
            <a:endParaRPr lang="ru-RU" sz="28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4034" name="Picture 2" descr="C:\Users\Татьяна\Desktop\здоровье\DSC_248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1428736"/>
            <a:ext cx="5400684" cy="378621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Модель внедрения </a:t>
            </a:r>
            <a:r>
              <a:rPr lang="ru-RU" sz="3200" b="1" i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технологий: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29124" y="1600201"/>
            <a:ext cx="4257676" cy="347187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b="1" i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Чесночно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– луковые закуски</a:t>
            </a:r>
            <a:endParaRPr lang="ru-RU" sz="24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15</a:t>
            </a:fld>
            <a:endParaRPr lang="ru-RU"/>
          </a:p>
        </p:txBody>
      </p:sp>
      <p:grpSp>
        <p:nvGrpSpPr>
          <p:cNvPr id="6" name="Группа 7"/>
          <p:cNvGrpSpPr>
            <a:grpSpLocks noGrp="1"/>
          </p:cNvGrpSpPr>
          <p:nvPr/>
        </p:nvGrpSpPr>
        <p:grpSpPr>
          <a:xfrm>
            <a:off x="0" y="5429264"/>
            <a:ext cx="9144000" cy="1292211"/>
            <a:chOff x="1" y="6093297"/>
            <a:chExt cx="9143999" cy="764703"/>
          </a:xfrm>
        </p:grpSpPr>
        <p:pic>
          <p:nvPicPr>
            <p:cNvPr id="7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" y="6107520"/>
              <a:ext cx="4572000" cy="750479"/>
            </a:xfrm>
            <a:prstGeom prst="rect">
              <a:avLst/>
            </a:prstGeom>
          </p:spPr>
        </p:pic>
        <p:pic>
          <p:nvPicPr>
            <p:cNvPr id="8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85347" y="6093297"/>
              <a:ext cx="4658653" cy="764703"/>
            </a:xfrm>
            <a:prstGeom prst="rect">
              <a:avLst/>
            </a:prstGeom>
          </p:spPr>
        </p:pic>
      </p:grpSp>
      <p:sp>
        <p:nvSpPr>
          <p:cNvPr id="9" name="TextBox 8"/>
          <p:cNvSpPr txBox="1"/>
          <p:nvPr/>
        </p:nvSpPr>
        <p:spPr>
          <a:xfrm>
            <a:off x="714348" y="1500174"/>
            <a:ext cx="32861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- Ароматизация помещений (чесночные букетики)</a:t>
            </a:r>
            <a:endParaRPr lang="ru-RU" sz="24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85786" y="3929066"/>
            <a:ext cx="78581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- Воздушные ванны (облегченная одежда, одежда соответствует сезону года)</a:t>
            </a:r>
            <a:endParaRPr lang="ru-RU" sz="24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Модель внедрения </a:t>
            </a:r>
            <a:r>
              <a:rPr lang="ru-RU" sz="3200" b="1" i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технологий:</a:t>
            </a:r>
            <a:endParaRPr lang="ru-RU" sz="32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16</a:t>
            </a:fld>
            <a:endParaRPr lang="ru-RU"/>
          </a:p>
        </p:txBody>
      </p:sp>
      <p:grpSp>
        <p:nvGrpSpPr>
          <p:cNvPr id="6" name="Группа 7"/>
          <p:cNvGrpSpPr>
            <a:grpSpLocks noGrp="1"/>
          </p:cNvGrpSpPr>
          <p:nvPr/>
        </p:nvGrpSpPr>
        <p:grpSpPr>
          <a:xfrm>
            <a:off x="285720" y="5429264"/>
            <a:ext cx="8858280" cy="1292211"/>
            <a:chOff x="1" y="6093297"/>
            <a:chExt cx="9143999" cy="764703"/>
          </a:xfrm>
        </p:grpSpPr>
        <p:pic>
          <p:nvPicPr>
            <p:cNvPr id="7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" y="6107520"/>
              <a:ext cx="4572000" cy="750479"/>
            </a:xfrm>
            <a:prstGeom prst="rect">
              <a:avLst/>
            </a:prstGeom>
          </p:spPr>
        </p:pic>
        <p:pic>
          <p:nvPicPr>
            <p:cNvPr id="8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85347" y="6093297"/>
              <a:ext cx="4658653" cy="764703"/>
            </a:xfrm>
            <a:prstGeom prst="rect">
              <a:avLst/>
            </a:prstGeom>
          </p:spPr>
        </p:pic>
      </p:grpSp>
      <p:sp>
        <p:nvSpPr>
          <p:cNvPr id="9" name="TextBox 8"/>
          <p:cNvSpPr txBox="1"/>
          <p:nvPr/>
        </p:nvSpPr>
        <p:spPr>
          <a:xfrm>
            <a:off x="357158" y="1643050"/>
            <a:ext cx="335758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Прогулки на воздухе</a:t>
            </a:r>
            <a:endParaRPr lang="ru-RU" sz="28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5058" name="Picture 2" descr="C:\Users\Татьяна\Desktop\здоровье\01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1357298"/>
            <a:ext cx="5715041" cy="38576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Модель внедрения </a:t>
            </a:r>
            <a:r>
              <a:rPr lang="ru-RU" sz="3200" b="1" i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технологий:</a:t>
            </a:r>
            <a:endParaRPr lang="ru-RU" sz="32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17</a:t>
            </a:fld>
            <a:endParaRPr lang="ru-RU"/>
          </a:p>
        </p:txBody>
      </p:sp>
      <p:grpSp>
        <p:nvGrpSpPr>
          <p:cNvPr id="6" name="Группа 7"/>
          <p:cNvGrpSpPr>
            <a:grpSpLocks noGrp="1"/>
          </p:cNvGrpSpPr>
          <p:nvPr/>
        </p:nvGrpSpPr>
        <p:grpSpPr>
          <a:xfrm>
            <a:off x="142844" y="5429264"/>
            <a:ext cx="9001156" cy="1292211"/>
            <a:chOff x="1" y="6093297"/>
            <a:chExt cx="9143999" cy="764703"/>
          </a:xfrm>
        </p:grpSpPr>
        <p:pic>
          <p:nvPicPr>
            <p:cNvPr id="7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" y="6107520"/>
              <a:ext cx="4572000" cy="750479"/>
            </a:xfrm>
            <a:prstGeom prst="rect">
              <a:avLst/>
            </a:prstGeom>
          </p:spPr>
        </p:pic>
        <p:pic>
          <p:nvPicPr>
            <p:cNvPr id="8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85347" y="6093297"/>
              <a:ext cx="4658653" cy="764703"/>
            </a:xfrm>
            <a:prstGeom prst="rect">
              <a:avLst/>
            </a:prstGeom>
          </p:spPr>
        </p:pic>
      </p:grpSp>
      <p:sp>
        <p:nvSpPr>
          <p:cNvPr id="9" name="TextBox 8"/>
          <p:cNvSpPr txBox="1"/>
          <p:nvPr/>
        </p:nvSpPr>
        <p:spPr>
          <a:xfrm>
            <a:off x="571472" y="1928802"/>
            <a:ext cx="257176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Хождение босиком по «дорожке здоровья» перед сном</a:t>
            </a:r>
            <a:endParaRPr lang="ru-RU" sz="28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6082" name="Picture 2" descr="C:\Users\Татьяна\Desktop\здоровье\DSC_249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3" y="1357298"/>
            <a:ext cx="4900618" cy="38576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Модель внедрения </a:t>
            </a:r>
            <a:r>
              <a:rPr lang="ru-RU" sz="3200" b="1" i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технологий: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43438" y="1600201"/>
            <a:ext cx="4043362" cy="3400436"/>
          </a:xfrm>
        </p:spPr>
        <p:txBody>
          <a:bodyPr/>
          <a:lstStyle/>
          <a:p>
            <a:pPr>
              <a:buFontTx/>
              <a:buChar char="-"/>
            </a:pP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Хождение босиком по траве</a:t>
            </a:r>
          </a:p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18</a:t>
            </a:fld>
            <a:endParaRPr lang="ru-RU"/>
          </a:p>
        </p:txBody>
      </p:sp>
      <p:grpSp>
        <p:nvGrpSpPr>
          <p:cNvPr id="6" name="Группа 7"/>
          <p:cNvGrpSpPr>
            <a:grpSpLocks noGrp="1"/>
          </p:cNvGrpSpPr>
          <p:nvPr/>
        </p:nvGrpSpPr>
        <p:grpSpPr>
          <a:xfrm>
            <a:off x="0" y="5500702"/>
            <a:ext cx="8929718" cy="1220773"/>
            <a:chOff x="1" y="6093297"/>
            <a:chExt cx="9143999" cy="764703"/>
          </a:xfrm>
        </p:grpSpPr>
        <p:pic>
          <p:nvPicPr>
            <p:cNvPr id="7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" y="6107520"/>
              <a:ext cx="4572000" cy="750479"/>
            </a:xfrm>
            <a:prstGeom prst="rect">
              <a:avLst/>
            </a:prstGeom>
          </p:spPr>
        </p:pic>
        <p:pic>
          <p:nvPicPr>
            <p:cNvPr id="8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85347" y="6093297"/>
              <a:ext cx="4658653" cy="764703"/>
            </a:xfrm>
            <a:prstGeom prst="rect">
              <a:avLst/>
            </a:prstGeom>
          </p:spPr>
        </p:pic>
      </p:grpSp>
      <p:sp>
        <p:nvSpPr>
          <p:cNvPr id="9" name="TextBox 8"/>
          <p:cNvSpPr txBox="1"/>
          <p:nvPr/>
        </p:nvSpPr>
        <p:spPr>
          <a:xfrm>
            <a:off x="642910" y="3071810"/>
            <a:ext cx="3429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Игры с водой </a:t>
            </a:r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57686" y="3714752"/>
            <a:ext cx="4286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- «Оздоровительный сон» ароматизация спален травами</a:t>
            </a:r>
            <a:endParaRPr lang="ru-RU" sz="24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Модель внедрения </a:t>
            </a:r>
            <a:r>
              <a:rPr lang="ru-RU" sz="3200" b="1" i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технологий:</a:t>
            </a:r>
            <a:endParaRPr lang="ru-RU" sz="32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19</a:t>
            </a:fld>
            <a:endParaRPr lang="ru-RU"/>
          </a:p>
        </p:txBody>
      </p:sp>
      <p:grpSp>
        <p:nvGrpSpPr>
          <p:cNvPr id="6" name="Группа 7"/>
          <p:cNvGrpSpPr>
            <a:grpSpLocks noGrp="1"/>
          </p:cNvGrpSpPr>
          <p:nvPr/>
        </p:nvGrpSpPr>
        <p:grpSpPr>
          <a:xfrm>
            <a:off x="0" y="5572140"/>
            <a:ext cx="9144000" cy="1079505"/>
            <a:chOff x="1" y="6093297"/>
            <a:chExt cx="9143999" cy="764703"/>
          </a:xfrm>
        </p:grpSpPr>
        <p:pic>
          <p:nvPicPr>
            <p:cNvPr id="7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" y="6107520"/>
              <a:ext cx="4572000" cy="750479"/>
            </a:xfrm>
            <a:prstGeom prst="rect">
              <a:avLst/>
            </a:prstGeom>
          </p:spPr>
        </p:pic>
        <p:pic>
          <p:nvPicPr>
            <p:cNvPr id="8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85347" y="6093297"/>
              <a:ext cx="4658653" cy="764703"/>
            </a:xfrm>
            <a:prstGeom prst="rect">
              <a:avLst/>
            </a:prstGeom>
          </p:spPr>
        </p:pic>
      </p:grpSp>
      <p:sp>
        <p:nvSpPr>
          <p:cNvPr id="9" name="TextBox 8"/>
          <p:cNvSpPr txBox="1"/>
          <p:nvPr/>
        </p:nvSpPr>
        <p:spPr>
          <a:xfrm>
            <a:off x="1428728" y="1357298"/>
            <a:ext cx="67865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u="sng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Лечебное полоскание горла:</a:t>
            </a:r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 соленой и чесночной водой, противовоспалительными травами (шалфей, эвкалипт, ромашка)</a:t>
            </a:r>
            <a:endParaRPr lang="ru-RU" sz="24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7106" name="Picture 2" descr="C:\Users\Татьяна\Desktop\здоровье\DSC_2450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61071" y="3028950"/>
            <a:ext cx="3707607" cy="247173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Модель внедрения </a:t>
            </a:r>
            <a:r>
              <a:rPr lang="ru-RU" sz="3200" b="1" i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технологий:</a:t>
            </a:r>
            <a:endParaRPr lang="ru-RU" sz="32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20</a:t>
            </a:fld>
            <a:endParaRPr lang="ru-RU"/>
          </a:p>
        </p:txBody>
      </p:sp>
      <p:grpSp>
        <p:nvGrpSpPr>
          <p:cNvPr id="7" name="Группа 7"/>
          <p:cNvGrpSpPr>
            <a:grpSpLocks noGrp="1"/>
          </p:cNvGrpSpPr>
          <p:nvPr/>
        </p:nvGrpSpPr>
        <p:grpSpPr>
          <a:xfrm>
            <a:off x="142844" y="5572140"/>
            <a:ext cx="9001156" cy="1149335"/>
            <a:chOff x="1" y="6093297"/>
            <a:chExt cx="9143999" cy="764703"/>
          </a:xfrm>
        </p:grpSpPr>
        <p:pic>
          <p:nvPicPr>
            <p:cNvPr id="8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" y="6107520"/>
              <a:ext cx="4572000" cy="750479"/>
            </a:xfrm>
            <a:prstGeom prst="rect">
              <a:avLst/>
            </a:prstGeom>
          </p:spPr>
        </p:pic>
        <p:pic>
          <p:nvPicPr>
            <p:cNvPr id="9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85347" y="6093297"/>
              <a:ext cx="4658653" cy="764703"/>
            </a:xfrm>
            <a:prstGeom prst="rect">
              <a:avLst/>
            </a:prstGeom>
          </p:spPr>
        </p:pic>
      </p:grpSp>
      <p:sp>
        <p:nvSpPr>
          <p:cNvPr id="10" name="TextBox 9"/>
          <p:cNvSpPr txBox="1"/>
          <p:nvPr/>
        </p:nvSpPr>
        <p:spPr>
          <a:xfrm>
            <a:off x="357158" y="2143116"/>
            <a:ext cx="37147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Замороженная клюква</a:t>
            </a:r>
            <a:endParaRPr lang="ru-RU" sz="32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8131" name="Picture 3" descr="C:\Users\Татьяна\Desktop\здоровье\DSC_304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4" y="1357298"/>
            <a:ext cx="4929222" cy="40005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Модель внедрения </a:t>
            </a:r>
            <a:r>
              <a:rPr lang="ru-RU" sz="3200" b="1" i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32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технологий:</a:t>
            </a:r>
            <a:endParaRPr lang="ru-RU" sz="320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21</a:t>
            </a:fld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85720" y="1714488"/>
            <a:ext cx="37147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Настойка шиповника</a:t>
            </a:r>
            <a:endParaRPr lang="ru-RU" sz="24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9" name="Группа 7"/>
          <p:cNvGrpSpPr>
            <a:grpSpLocks noGrp="1"/>
          </p:cNvGrpSpPr>
          <p:nvPr/>
        </p:nvGrpSpPr>
        <p:grpSpPr>
          <a:xfrm>
            <a:off x="0" y="5572140"/>
            <a:ext cx="9144000" cy="1149335"/>
            <a:chOff x="1" y="6093297"/>
            <a:chExt cx="9143999" cy="764703"/>
          </a:xfrm>
        </p:grpSpPr>
        <p:pic>
          <p:nvPicPr>
            <p:cNvPr id="10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" y="6107520"/>
              <a:ext cx="4572000" cy="750479"/>
            </a:xfrm>
            <a:prstGeom prst="rect">
              <a:avLst/>
            </a:prstGeom>
          </p:spPr>
        </p:pic>
        <p:pic>
          <p:nvPicPr>
            <p:cNvPr id="11" name="Изображение 3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485347" y="6093297"/>
              <a:ext cx="4658653" cy="764703"/>
            </a:xfrm>
            <a:prstGeom prst="rect">
              <a:avLst/>
            </a:prstGeom>
          </p:spPr>
        </p:pic>
      </p:grpSp>
      <p:sp>
        <p:nvSpPr>
          <p:cNvPr id="12" name="TextBox 11"/>
          <p:cNvSpPr txBox="1"/>
          <p:nvPr/>
        </p:nvSpPr>
        <p:spPr>
          <a:xfrm>
            <a:off x="571472" y="3643314"/>
            <a:ext cx="35004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Витаминизация третьего блюда</a:t>
            </a:r>
            <a:endParaRPr lang="ru-RU" sz="2400" b="1" i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9153" name="Picture 1" descr="C:\Users\Татьяна\Desktop\здоровье\DSC_2609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83" y="1500174"/>
            <a:ext cx="4900618" cy="40005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>
          <a:xfrm>
            <a:off x="571472" y="0"/>
            <a:ext cx="8075240" cy="1143000"/>
          </a:xfrm>
        </p:spPr>
        <p:txBody>
          <a:bodyPr>
            <a:normAutofit/>
          </a:bodyPr>
          <a:lstStyle/>
          <a:p>
            <a:r>
              <a:rPr lang="ru-RU" sz="2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3 этап - заключительный</a:t>
            </a:r>
          </a:p>
        </p:txBody>
      </p:sp>
      <p:graphicFrame>
        <p:nvGraphicFramePr>
          <p:cNvPr id="14" name="Содержимое 13"/>
          <p:cNvGraphicFramePr>
            <a:graphicFrameLocks noGrp="1"/>
          </p:cNvGraphicFramePr>
          <p:nvPr>
            <p:ph idx="4294967295"/>
          </p:nvPr>
        </p:nvGraphicFramePr>
        <p:xfrm>
          <a:off x="142844" y="928670"/>
          <a:ext cx="6391273" cy="56436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9060"/>
                <a:gridCol w="2143140"/>
                <a:gridCol w="785818"/>
                <a:gridCol w="785818"/>
                <a:gridCol w="785818"/>
                <a:gridCol w="785818"/>
                <a:gridCol w="785801"/>
              </a:tblGrid>
              <a:tr h="428628">
                <a:tc>
                  <a:txBody>
                    <a:bodyPr/>
                    <a:lstStyle/>
                    <a:p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Показатели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</a:t>
                      </a:r>
                      <a:r>
                        <a:rPr lang="ru-RU" sz="11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01.01.13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</a:t>
                      </a:r>
                      <a:r>
                        <a:rPr lang="ru-RU" sz="11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01.01.14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</a:t>
                      </a:r>
                      <a:r>
                        <a:rPr lang="ru-RU" sz="11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01.01.15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</a:t>
                      </a:r>
                      <a:r>
                        <a:rPr lang="ru-RU" sz="11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01.01.16</a:t>
                      </a:r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 </a:t>
                      </a:r>
                      <a:r>
                        <a:rPr lang="ru-RU" sz="1100" b="1" kern="1200" dirty="0" smtClean="0">
                          <a:solidFill>
                            <a:schemeClr val="lt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01.0117</a:t>
                      </a:r>
                      <a:endParaRPr lang="ru-RU" sz="1100" b="1" kern="1200" dirty="0" smtClean="0">
                        <a:solidFill>
                          <a:schemeClr val="lt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Calibri"/>
                          <a:cs typeface="Times New Roman"/>
                        </a:rPr>
                        <a:t>Среднесписочный состав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62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Число пропусков </a:t>
                      </a:r>
                      <a:r>
                        <a:rPr lang="ru-RU" sz="12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детодней</a:t>
                      </a:r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по болезни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589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551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435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409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396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Число пропусков на одного ребенка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5,3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4,8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4,6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4,3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Количество случаев заболеваний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150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112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86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Количество случаев на одного ребенка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2,7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2,07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1,5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1,3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Количество ЧДБ %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24,45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18,8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18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Индекс здоровья %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25,67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26,1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26,2</a:t>
                      </a:r>
                      <a:endParaRPr lang="ru-RU" dirty="0"/>
                    </a:p>
                  </a:txBody>
                  <a:tcPr/>
                </a:tc>
              </a:tr>
              <a:tr h="656306">
                <a:tc>
                  <a:txBody>
                    <a:bodyPr/>
                    <a:lstStyle/>
                    <a:p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Группы здоровья:</a:t>
                      </a:r>
                    </a:p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</a:t>
                      </a:r>
                    </a:p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</a:p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100" dirty="0" smtClean="0"/>
                    </a:p>
                    <a:p>
                      <a:r>
                        <a:rPr lang="ru-RU" sz="1100" dirty="0" smtClean="0"/>
                        <a:t>0</a:t>
                      </a:r>
                    </a:p>
                    <a:p>
                      <a:r>
                        <a:rPr lang="ru-RU" sz="1100" dirty="0" smtClean="0"/>
                        <a:t>47</a:t>
                      </a:r>
                    </a:p>
                    <a:p>
                      <a:r>
                        <a:rPr lang="ru-RU" sz="1100" dirty="0" smtClean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100" dirty="0" smtClean="0"/>
                    </a:p>
                    <a:p>
                      <a:r>
                        <a:rPr lang="ru-RU" sz="1100" dirty="0" smtClean="0"/>
                        <a:t>0</a:t>
                      </a:r>
                    </a:p>
                    <a:p>
                      <a:r>
                        <a:rPr lang="ru-RU" sz="1100" dirty="0" smtClean="0"/>
                        <a:t>46</a:t>
                      </a:r>
                    </a:p>
                    <a:p>
                      <a:r>
                        <a:rPr lang="ru-RU" sz="1100" dirty="0" smtClean="0"/>
                        <a:t>8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 smtClean="0"/>
                    </a:p>
                    <a:p>
                      <a:r>
                        <a:rPr lang="ru-RU" sz="1200" dirty="0" smtClean="0"/>
                        <a:t>0</a:t>
                      </a:r>
                    </a:p>
                    <a:p>
                      <a:r>
                        <a:rPr lang="ru-RU" sz="1200" dirty="0" smtClean="0"/>
                        <a:t>52</a:t>
                      </a:r>
                    </a:p>
                    <a:p>
                      <a:r>
                        <a:rPr lang="ru-RU" sz="1200" dirty="0" smtClean="0"/>
                        <a:t>1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100" dirty="0" smtClean="0"/>
                    </a:p>
                    <a:p>
                      <a:r>
                        <a:rPr lang="ru-RU" sz="1200" dirty="0" smtClean="0"/>
                        <a:t>0</a:t>
                      </a:r>
                    </a:p>
                    <a:p>
                      <a:r>
                        <a:rPr lang="ru-RU" sz="1200" dirty="0" smtClean="0"/>
                        <a:t>55</a:t>
                      </a:r>
                    </a:p>
                    <a:p>
                      <a:r>
                        <a:rPr lang="ru-RU" sz="1200" dirty="0" smtClean="0"/>
                        <a:t>1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 smtClean="0"/>
                    </a:p>
                    <a:p>
                      <a:r>
                        <a:rPr lang="ru-RU" sz="1200" dirty="0" smtClean="0"/>
                        <a:t>0</a:t>
                      </a:r>
                    </a:p>
                    <a:p>
                      <a:r>
                        <a:rPr lang="ru-RU" sz="1200" dirty="0" smtClean="0"/>
                        <a:t>60</a:t>
                      </a:r>
                    </a:p>
                    <a:p>
                      <a:r>
                        <a:rPr lang="ru-RU" sz="1200" dirty="0" smtClean="0"/>
                        <a:t>2</a:t>
                      </a:r>
                      <a:endParaRPr lang="ru-RU" sz="1200" dirty="0"/>
                    </a:p>
                  </a:txBody>
                  <a:tcPr/>
                </a:tc>
              </a:tr>
              <a:tr h="1284962">
                <a:tc>
                  <a:txBody>
                    <a:bodyPr/>
                    <a:lstStyle/>
                    <a:p>
                      <a:r>
                        <a:rPr lang="ru-RU" dirty="0" smtClean="0"/>
                        <a:t>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Физическое развитие:</a:t>
                      </a:r>
                    </a:p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высокое</a:t>
                      </a:r>
                    </a:p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выше среднего</a:t>
                      </a:r>
                    </a:p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среднее</a:t>
                      </a:r>
                    </a:p>
                    <a:p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ниже среднего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 smtClean="0"/>
                    </a:p>
                    <a:p>
                      <a:r>
                        <a:rPr lang="ru-RU" sz="1200" dirty="0" smtClean="0"/>
                        <a:t>0</a:t>
                      </a:r>
                    </a:p>
                    <a:p>
                      <a:r>
                        <a:rPr lang="ru-RU" sz="1200" dirty="0" smtClean="0"/>
                        <a:t>2</a:t>
                      </a:r>
                    </a:p>
                    <a:p>
                      <a:r>
                        <a:rPr lang="ru-RU" sz="1200" dirty="0" smtClean="0"/>
                        <a:t>49</a:t>
                      </a:r>
                    </a:p>
                    <a:p>
                      <a:r>
                        <a:rPr lang="ru-RU" sz="1200" dirty="0" smtClean="0"/>
                        <a:t>4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 smtClean="0"/>
                    </a:p>
                    <a:p>
                      <a:r>
                        <a:rPr lang="ru-RU" sz="1200" dirty="0" smtClean="0"/>
                        <a:t>0</a:t>
                      </a:r>
                    </a:p>
                    <a:p>
                      <a:r>
                        <a:rPr lang="ru-RU" sz="1200" dirty="0" smtClean="0"/>
                        <a:t>2</a:t>
                      </a:r>
                    </a:p>
                    <a:p>
                      <a:r>
                        <a:rPr lang="ru-RU" sz="1200" dirty="0" smtClean="0"/>
                        <a:t>49</a:t>
                      </a:r>
                    </a:p>
                    <a:p>
                      <a:r>
                        <a:rPr lang="ru-RU" sz="1200" dirty="0" smtClean="0"/>
                        <a:t>3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 smtClean="0"/>
                    </a:p>
                    <a:p>
                      <a:r>
                        <a:rPr lang="ru-RU" sz="1200" dirty="0" smtClean="0"/>
                        <a:t>0</a:t>
                      </a:r>
                    </a:p>
                    <a:p>
                      <a:r>
                        <a:rPr lang="ru-RU" sz="1200" dirty="0" smtClean="0"/>
                        <a:t>0</a:t>
                      </a:r>
                    </a:p>
                    <a:p>
                      <a:r>
                        <a:rPr lang="ru-RU" sz="1200" dirty="0" smtClean="0"/>
                        <a:t>49</a:t>
                      </a:r>
                    </a:p>
                    <a:p>
                      <a:r>
                        <a:rPr lang="ru-RU" sz="1200" dirty="0" smtClean="0"/>
                        <a:t>4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 smtClean="0"/>
                    </a:p>
                    <a:p>
                      <a:r>
                        <a:rPr lang="ru-RU" sz="1200" dirty="0" smtClean="0"/>
                        <a:t>0</a:t>
                      </a:r>
                    </a:p>
                    <a:p>
                      <a:r>
                        <a:rPr lang="ru-RU" sz="1200" dirty="0" smtClean="0"/>
                        <a:t>1</a:t>
                      </a:r>
                    </a:p>
                    <a:p>
                      <a:r>
                        <a:rPr lang="ru-RU" sz="1200" dirty="0" smtClean="0"/>
                        <a:t>50</a:t>
                      </a:r>
                    </a:p>
                    <a:p>
                      <a:r>
                        <a:rPr lang="ru-RU" sz="1200" dirty="0" smtClean="0"/>
                        <a:t>5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 smtClean="0"/>
                    </a:p>
                    <a:p>
                      <a:r>
                        <a:rPr lang="ru-RU" sz="1200" dirty="0" smtClean="0"/>
                        <a:t>0</a:t>
                      </a:r>
                    </a:p>
                    <a:p>
                      <a:r>
                        <a:rPr lang="ru-RU" sz="1200" dirty="0" smtClean="0"/>
                        <a:t>2</a:t>
                      </a:r>
                    </a:p>
                    <a:p>
                      <a:r>
                        <a:rPr lang="ru-RU" sz="1200" dirty="0" smtClean="0"/>
                        <a:t>57</a:t>
                      </a:r>
                    </a:p>
                    <a:p>
                      <a:r>
                        <a:rPr lang="ru-RU" sz="1200" dirty="0" smtClean="0"/>
                        <a:t>3</a:t>
                      </a:r>
                      <a:endParaRPr lang="ru-RU" sz="12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3794" name="Picture 2" descr="http://www.millan.net/anims/gifs/gardenplay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5676827"/>
            <a:ext cx="1979712" cy="1181173"/>
          </a:xfrm>
          <a:prstGeom prst="rect">
            <a:avLst/>
          </a:prstGeom>
          <a:noFill/>
        </p:spPr>
      </p:pic>
      <p:sp>
        <p:nvSpPr>
          <p:cNvPr id="12" name="Нижний колонтитул 11"/>
          <p:cNvSpPr>
            <a:spLocks noGrp="1"/>
          </p:cNvSpPr>
          <p:nvPr>
            <p:ph type="ftr" sz="quarter" idx="11"/>
          </p:nvPr>
        </p:nvSpPr>
        <p:spPr>
          <a:xfrm flipV="1">
            <a:off x="3124200" y="6721475"/>
            <a:ext cx="2895600" cy="1365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22</a:t>
            </a:fld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9250" y="908720"/>
            <a:ext cx="2444750" cy="169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Основные выводы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idx="4294967295"/>
          </p:nvPr>
        </p:nvSpPr>
        <p:spPr>
          <a:xfrm>
            <a:off x="179512" y="1628800"/>
            <a:ext cx="8784976" cy="3528392"/>
          </a:xfrm>
        </p:spPr>
        <p:txBody>
          <a:bodyPr>
            <a:noAutofit/>
          </a:bodyPr>
          <a:lstStyle/>
          <a:p>
            <a:pPr marL="0" indent="0" algn="ctr">
              <a:spcBef>
                <a:spcPts val="1200"/>
              </a:spcBef>
              <a:spcAft>
                <a:spcPts val="600"/>
              </a:spcAft>
              <a:buNone/>
            </a:pPr>
            <a:r>
              <a:rPr lang="ru-RU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мы можем констатировать, что используемая в комплексе </a:t>
            </a:r>
            <a:r>
              <a:rPr lang="ru-RU" sz="2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здоровьесберегающая</a:t>
            </a:r>
            <a:r>
              <a:rPr lang="ru-RU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деятельность в итоге сформировала у детей полноценное развитие, стойкую мотивацию на здоровый образ жизни. Применение в работе ДОУ разработанной </a:t>
            </a: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нами модели внедрения </a:t>
            </a:r>
            <a:r>
              <a:rPr lang="ru-RU" sz="2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здоовьесберегающих</a:t>
            </a:r>
            <a:r>
              <a:rPr lang="ru-RU" sz="2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технологий повысило </a:t>
            </a:r>
            <a:r>
              <a:rPr lang="ru-RU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результативность воспитательно-образовательного процесса, сформировало у родителей ценностные ориентации, направленные на сохранение и укрепление здоровья детей. Организация  </a:t>
            </a:r>
            <a:r>
              <a:rPr lang="ru-RU" sz="2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здоровьесберегающей</a:t>
            </a:r>
            <a:r>
              <a:rPr lang="ru-RU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 среды,  а  также  введение  модели  оздоровления  детей  помогли  нам  максимально  снизить  статический  компонент  в  режиме  дня  наших  воспитанников,  а  также  способствовали  повышению  двигательной  деятельности  каждого  ребенка,  его  всестороннему  психофизическому  развитию.</a:t>
            </a:r>
          </a:p>
        </p:txBody>
      </p:sp>
      <p:grpSp>
        <p:nvGrpSpPr>
          <p:cNvPr id="7" name="Группа 6"/>
          <p:cNvGrpSpPr/>
          <p:nvPr/>
        </p:nvGrpSpPr>
        <p:grpSpPr>
          <a:xfrm>
            <a:off x="1" y="5445225"/>
            <a:ext cx="9143999" cy="1412776"/>
            <a:chOff x="1" y="6093297"/>
            <a:chExt cx="9143999" cy="764703"/>
          </a:xfrm>
        </p:grpSpPr>
        <p:pic>
          <p:nvPicPr>
            <p:cNvPr id="8" name="Изображение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" y="6107520"/>
              <a:ext cx="4572000" cy="750479"/>
            </a:xfrm>
            <a:prstGeom prst="rect">
              <a:avLst/>
            </a:prstGeom>
          </p:spPr>
        </p:pic>
        <p:pic>
          <p:nvPicPr>
            <p:cNvPr id="9" name="Изображение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485347" y="6093297"/>
              <a:ext cx="4658653" cy="764703"/>
            </a:xfrm>
            <a:prstGeom prst="rect">
              <a:avLst/>
            </a:prstGeom>
          </p:spPr>
        </p:pic>
      </p:grpSp>
      <p:sp>
        <p:nvSpPr>
          <p:cNvPr id="12" name="Нижний колонтитул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251520" y="260648"/>
            <a:ext cx="8424936" cy="165576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Накопленный  опыт  позволил  выстроить  систему  формирования  </a:t>
            </a:r>
            <a:r>
              <a:rPr lang="ru-RU" sz="2000" b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здоровьесберегающей</a:t>
            </a:r>
            <a:r>
              <a:rPr lang="ru-RU" sz="2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 среды  в  ДОУ,  которая  даёт  возможность  обогатить  содержание  образовательного  процесса  детского  сада,  сделать  его  современным  и  эффективным,  повысить  качество  образования  в  целом.</a:t>
            </a:r>
          </a:p>
        </p:txBody>
      </p:sp>
      <p:pic>
        <p:nvPicPr>
          <p:cNvPr id="2050" name="Picture 2" descr="C:\Users\6\Desktop\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916832"/>
            <a:ext cx="6802709" cy="38884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78" y="5759598"/>
            <a:ext cx="9144000" cy="1126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355872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3645024"/>
            <a:ext cx="7772400" cy="1944216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540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СПАСИБО</a:t>
            </a:r>
            <a:br>
              <a:rPr lang="ru-RU" sz="540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</a:br>
            <a:r>
              <a:rPr lang="ru-RU" sz="540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ЗА ВНИМАНИЕ!</a:t>
            </a:r>
          </a:p>
        </p:txBody>
      </p:sp>
      <p:pic>
        <p:nvPicPr>
          <p:cNvPr id="1032" name="Picture 8" descr="http://ww2.valdosta.edu/~lnwingat/animated-kids-crowd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1556792"/>
            <a:ext cx="3998218" cy="1661483"/>
          </a:xfrm>
          <a:prstGeom prst="rect">
            <a:avLst/>
          </a:prstGeom>
          <a:noFill/>
        </p:spPr>
      </p:pic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1693</TotalTime>
  <Words>679</Words>
  <Application>Microsoft Office PowerPoint</Application>
  <PresentationFormat>Экран (4:3)</PresentationFormat>
  <Paragraphs>208</Paragraphs>
  <Slides>25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Система  формирования  здоровьесберегающей  среды  в ДОУ</vt:lpstr>
      <vt:lpstr>Слайд 2</vt:lpstr>
      <vt:lpstr>Ожидаемый результат </vt:lpstr>
      <vt:lpstr>1 этап - теоретический</vt:lpstr>
      <vt:lpstr>2 этап - практический </vt:lpstr>
      <vt:lpstr>Модель внедрения здоровьесберегающих технологий:</vt:lpstr>
      <vt:lpstr>Модель внедрения здоровьесберегающих технологий:</vt:lpstr>
      <vt:lpstr>Модель внедрения здоровьесберегающих технологий:</vt:lpstr>
      <vt:lpstr>Модель внедрения здоровьесберегающих технологий:</vt:lpstr>
      <vt:lpstr>Модель внедрения здоровьесберегающих технологий:</vt:lpstr>
      <vt:lpstr>Модель внедрения здоровьесберегающих технологий:</vt:lpstr>
      <vt:lpstr>Модель внедрения здоровьесберегающих технологий:</vt:lpstr>
      <vt:lpstr>Модель внедрения здоровьесберегающих технологий:</vt:lpstr>
      <vt:lpstr>Модель внедрения здоровьесберегающих технологий:</vt:lpstr>
      <vt:lpstr>Модель внедрения здоровьесберегающих технологий:</vt:lpstr>
      <vt:lpstr>Модель внедрения здоровьесберегающих технологий:</vt:lpstr>
      <vt:lpstr>Модель внедрения здоровьесберегающих технологий:</vt:lpstr>
      <vt:lpstr>Модель внедрения здоровьесберегающих технологий:</vt:lpstr>
      <vt:lpstr>Модель внедрения здоровьесберегающих технологий:</vt:lpstr>
      <vt:lpstr>Модель внедрения здоровьесберегающих технологий:</vt:lpstr>
      <vt:lpstr>Модель внедрения здоровьесберегающих технологий:</vt:lpstr>
      <vt:lpstr>3 этап - заключительный</vt:lpstr>
      <vt:lpstr>Основные выводы</vt:lpstr>
      <vt:lpstr>Накопленный  опыт  позволил  выстроить  систему  формирования  здоровьесберегающей  среды  в  ДОУ,  которая  даёт  возможность  обогатить  содержание  образовательного  процесса  детского  сада,  сделать  его  современным  и  эффективным,  повысить  качество  образования  в  целом.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Lavrishcheva, Mariya</dc:creator>
  <cp:lastModifiedBy>AMD-ПК</cp:lastModifiedBy>
  <cp:revision>117</cp:revision>
  <dcterms:created xsi:type="dcterms:W3CDTF">2013-09-19T09:36:35Z</dcterms:created>
  <dcterms:modified xsi:type="dcterms:W3CDTF">2017-11-28T12:53:17Z</dcterms:modified>
</cp:coreProperties>
</file>