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3" r:id="rId3"/>
    <p:sldId id="281" r:id="rId4"/>
    <p:sldId id="278" r:id="rId5"/>
    <p:sldId id="275" r:id="rId6"/>
    <p:sldId id="287" r:id="rId7"/>
    <p:sldId id="258" r:id="rId8"/>
    <p:sldId id="282" r:id="rId9"/>
    <p:sldId id="283" r:id="rId10"/>
    <p:sldId id="263" r:id="rId11"/>
    <p:sldId id="261" r:id="rId12"/>
    <p:sldId id="284" r:id="rId13"/>
    <p:sldId id="269" r:id="rId14"/>
    <p:sldId id="270" r:id="rId15"/>
    <p:sldId id="288" r:id="rId16"/>
    <p:sldId id="28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8208" autoAdjust="0"/>
  </p:normalViewPr>
  <p:slideViewPr>
    <p:cSldViewPr>
      <p:cViewPr varScale="1">
        <p:scale>
          <a:sx n="72" d="100"/>
          <a:sy n="72" d="100"/>
        </p:scale>
        <p:origin x="-132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1B126EB-7418-4FBD-AB41-A2FDF1269D71}" type="datetimeFigureOut">
              <a:rPr lang="ru-RU" smtClean="0"/>
              <a:pPr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578B7BD-AD71-4EF5-B586-50173DC0F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892480" cy="302433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«СОВРЕМЕННЫЕ ОБРАЗОВАТЕЛЬНЫЕ ТЕХНОЛОГИИ, ЭФФЕКТИВНЫЕ ФОРМЫ И МЕТОДЫ ОБУЧЕНИЯ В ТВОРЧЕСКОМ ОБЪЕДИНЕНИИ «РАДУГА».</a:t>
            </a:r>
            <a:br>
              <a:rPr lang="ru-RU" sz="3600" b="1" dirty="0" smtClean="0"/>
            </a:br>
            <a:r>
              <a:rPr lang="ru-RU" sz="3600" b="1" dirty="0" smtClean="0"/>
              <a:t>МБУДО </a:t>
            </a:r>
            <a:r>
              <a:rPr lang="ru-RU" sz="3600" b="1" dirty="0" smtClean="0"/>
              <a:t> ЦЕНТР </a:t>
            </a:r>
            <a:r>
              <a:rPr lang="ru-RU" sz="3600" b="1" dirty="0" smtClean="0"/>
              <a:t>ДЕТСКОГО </a:t>
            </a:r>
            <a:r>
              <a:rPr lang="ru-RU" sz="3600" b="1" dirty="0" smtClean="0"/>
              <a:t>ТВОРЧЕСТВА</a:t>
            </a:r>
            <a:r>
              <a:rPr lang="ru-RU" sz="3600" b="1" smtClean="0"/>
              <a:t>. 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1800" y="3501008"/>
            <a:ext cx="6372200" cy="2376264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«Нужно</a:t>
            </a:r>
            <a:r>
              <a:rPr lang="ru-RU" sz="2400" b="1" dirty="0"/>
              <a:t>, чтобы дети учились </a:t>
            </a:r>
            <a:r>
              <a:rPr lang="ru-RU" sz="2400" b="1" dirty="0" smtClean="0"/>
              <a:t>  самостоятельно</a:t>
            </a:r>
            <a:r>
              <a:rPr lang="ru-RU" sz="2400" b="1" dirty="0"/>
              <a:t>, а педагог руководил этим процессом и давал для него материал».</a:t>
            </a:r>
          </a:p>
          <a:p>
            <a:pPr algn="just"/>
            <a:r>
              <a:rPr lang="ru-RU" sz="2400" b="1" dirty="0"/>
              <a:t>                       </a:t>
            </a:r>
            <a:r>
              <a:rPr lang="ru-RU" sz="2400" b="1" dirty="0" smtClean="0"/>
              <a:t> К.Д</a:t>
            </a:r>
            <a:r>
              <a:rPr lang="ru-RU" sz="2400" b="1" dirty="0"/>
              <a:t>. Ушинский</a:t>
            </a:r>
          </a:p>
          <a:p>
            <a:pPr algn="r"/>
            <a:endParaRPr lang="ru-RU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27" name="Picture 3" descr="C:\Users\Валентина\Desktop\Новая папка\IMG-20200128-WA0020.jpg"/>
          <p:cNvPicPr>
            <a:picLocks noChangeAspect="1" noChangeArrowheads="1"/>
          </p:cNvPicPr>
          <p:nvPr/>
        </p:nvPicPr>
        <p:blipFill>
          <a:blip r:embed="rId2" cstate="print"/>
          <a:srcRect l="13889"/>
          <a:stretch>
            <a:fillRect/>
          </a:stretch>
        </p:blipFill>
        <p:spPr bwMode="auto">
          <a:xfrm>
            <a:off x="0" y="2780928"/>
            <a:ext cx="2771800" cy="388843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88640"/>
            <a:ext cx="8424936" cy="6048672"/>
          </a:xfrm>
        </p:spPr>
        <p:txBody>
          <a:bodyPr>
            <a:noAutofit/>
          </a:bodyPr>
          <a:lstStyle/>
          <a:p>
            <a:r>
              <a:rPr lang="ru-RU" sz="2400" dirty="0" smtClean="0"/>
              <a:t>Главная задача  современного дополнительного образования детей  - создать ребенку  условия для саморазвития, самореализации, самоорганизации, творчества,  помочь в жизненном и профессиональном самоопределении.</a:t>
            </a:r>
          </a:p>
          <a:p>
            <a:r>
              <a:rPr lang="ru-RU" sz="2400" dirty="0" smtClean="0"/>
              <a:t>Для решения этой задачи инновационная деятельность в системе образования становится актуальной, но, как  и любая деятельность в педагогике, она не возможна без непосредственного участника – педагога.</a:t>
            </a:r>
          </a:p>
          <a:p>
            <a:r>
              <a:rPr lang="ru-RU" sz="2400" dirty="0" smtClean="0"/>
              <a:t>Педагог дополнительного образования должен быть в постоянном развитии: пополнять знания и повышать свою профессиональную компетентность.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педагогические технологии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08720"/>
            <a:ext cx="8496944" cy="5400600"/>
          </a:xfrm>
        </p:spPr>
        <p:txBody>
          <a:bodyPr>
            <a:normAutofit/>
          </a:bodyPr>
          <a:lstStyle/>
          <a:p>
            <a:r>
              <a:rPr lang="ru-RU" sz="1800" i="1" dirty="0" smtClean="0"/>
              <a:t>технологии личностно – ориентированные</a:t>
            </a:r>
            <a:r>
              <a:rPr lang="ru-RU" sz="1800" dirty="0" smtClean="0"/>
              <a:t>. Через изучение индивидуальных и личностных особенностей обучающихся выстраивается </a:t>
            </a:r>
          </a:p>
          <a:p>
            <a:r>
              <a:rPr lang="ru-RU" sz="1800" dirty="0" smtClean="0"/>
              <a:t>весь образовательный процесс;</a:t>
            </a:r>
          </a:p>
          <a:p>
            <a:r>
              <a:rPr lang="ru-RU" sz="1800" i="1" dirty="0" smtClean="0"/>
              <a:t>- игровые технологии</a:t>
            </a:r>
            <a:r>
              <a:rPr lang="ru-RU" sz="1800" dirty="0" smtClean="0"/>
              <a:t>  способствуют сотворчеству и содружеству взрослых и детей (концептуальные положения Л.С. </a:t>
            </a:r>
            <a:r>
              <a:rPr lang="ru-RU" sz="1800" dirty="0" err="1" smtClean="0"/>
              <a:t>Выготского</a:t>
            </a:r>
            <a:r>
              <a:rPr lang="ru-RU" sz="1800" dirty="0" smtClean="0"/>
              <a:t>,  Н.М. </a:t>
            </a:r>
            <a:r>
              <a:rPr lang="ru-RU" sz="1800" dirty="0" err="1" smtClean="0"/>
              <a:t>Таланчука</a:t>
            </a:r>
            <a:r>
              <a:rPr lang="ru-RU" sz="1800" dirty="0" smtClean="0"/>
              <a:t>).</a:t>
            </a:r>
          </a:p>
          <a:p>
            <a:r>
              <a:rPr lang="ru-RU" sz="1800" dirty="0" smtClean="0"/>
              <a:t>- </a:t>
            </a:r>
            <a:r>
              <a:rPr lang="ru-RU" sz="1800" i="1" dirty="0" smtClean="0"/>
              <a:t>технология развивающего обучения;</a:t>
            </a:r>
            <a:endParaRPr lang="ru-RU" sz="1800" dirty="0" smtClean="0"/>
          </a:p>
          <a:p>
            <a:r>
              <a:rPr lang="ru-RU" sz="1800" i="1" dirty="0" smtClean="0"/>
              <a:t>- технология индивидуальной педагогической поддержки в воспитании  (О.С. </a:t>
            </a:r>
            <a:r>
              <a:rPr lang="ru-RU" sz="1800" i="1" dirty="0" err="1" smtClean="0"/>
              <a:t>Газман</a:t>
            </a:r>
            <a:r>
              <a:rPr lang="ru-RU" sz="1800" i="1" dirty="0" smtClean="0"/>
              <a:t>). </a:t>
            </a:r>
            <a:r>
              <a:rPr lang="ru-RU" sz="1800" dirty="0" smtClean="0"/>
              <a:t>Педагогическая поддержка это сопроводительное внимание педагога к процессу развития детей, поддержка положительного состояния ребёнка (уверенности, воодушевления, радости познания, творческого вдохновения) и постепенное его закрепление.</a:t>
            </a:r>
          </a:p>
          <a:p>
            <a:r>
              <a:rPr lang="ru-RU" sz="1800" i="1" dirty="0" smtClean="0"/>
              <a:t>- технологии проблемного обучения.</a:t>
            </a:r>
            <a:r>
              <a:rPr lang="ru-RU" sz="1800" dirty="0" smtClean="0"/>
              <a:t> В организации образовательного процесса создается противоречивая, проблемная ситуация, которая стимулирует обучающихся на активную самостоятельную, познавательную деятельность по ее разрешению.</a:t>
            </a:r>
          </a:p>
          <a:p>
            <a:r>
              <a:rPr lang="ru-RU" sz="1800" dirty="0" smtClean="0"/>
              <a:t>Данные технологии способствуют  развитию  творческого мышления   у  обучающихся.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Эффективные формы обучения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00628"/>
            <a:ext cx="8640960" cy="5280700"/>
          </a:xfrm>
        </p:spPr>
        <p:txBody>
          <a:bodyPr>
            <a:normAutofit fontScale="55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ru-RU" sz="4200" dirty="0" smtClean="0"/>
              <a:t>Беседы;</a:t>
            </a:r>
          </a:p>
          <a:p>
            <a:pPr>
              <a:buFont typeface="Arial" pitchFamily="34" charset="0"/>
              <a:buChar char="•"/>
            </a:pPr>
            <a:r>
              <a:rPr lang="ru-RU" sz="4200" dirty="0" smtClean="0"/>
              <a:t>Использование репродукций, картин художников, иллюстрации,  открытки, таблицы;</a:t>
            </a:r>
          </a:p>
          <a:p>
            <a:pPr>
              <a:buFont typeface="Arial" pitchFamily="34" charset="0"/>
              <a:buChar char="•"/>
            </a:pPr>
            <a:r>
              <a:rPr lang="ru-RU" sz="4200" dirty="0" smtClean="0"/>
              <a:t>Дидактические игры;</a:t>
            </a:r>
          </a:p>
          <a:p>
            <a:pPr>
              <a:buFont typeface="Arial" pitchFamily="34" charset="0"/>
              <a:buChar char="•"/>
            </a:pPr>
            <a:r>
              <a:rPr lang="ru-RU" sz="4200" dirty="0" smtClean="0"/>
              <a:t>Экспериментирование с различными художественными материалами, использование стихов, загадок.</a:t>
            </a:r>
          </a:p>
          <a:p>
            <a:pPr>
              <a:buFont typeface="Arial" pitchFamily="34" charset="0"/>
              <a:buChar char="•"/>
            </a:pPr>
            <a:r>
              <a:rPr lang="ru-RU" sz="4200" dirty="0" smtClean="0"/>
              <a:t>Использование физкультминуток и пальчиковой гимнастики.</a:t>
            </a:r>
          </a:p>
          <a:p>
            <a:pPr>
              <a:buFont typeface="Arial" pitchFamily="34" charset="0"/>
              <a:buChar char="•"/>
            </a:pPr>
            <a:r>
              <a:rPr lang="ru-RU" sz="4200" dirty="0" smtClean="0"/>
              <a:t>Занятия на основе метода интеграции.</a:t>
            </a:r>
          </a:p>
          <a:p>
            <a:pPr>
              <a:buFont typeface="Arial" pitchFamily="34" charset="0"/>
              <a:buChar char="•"/>
            </a:pPr>
            <a:r>
              <a:rPr lang="ru-RU" sz="4200" dirty="0" err="1" smtClean="0"/>
              <a:t>Нетрадицинные</a:t>
            </a:r>
            <a:r>
              <a:rPr lang="ru-RU" sz="4200" dirty="0" smtClean="0"/>
              <a:t> техники рисования на разных годах обучения.</a:t>
            </a:r>
          </a:p>
          <a:p>
            <a:pPr>
              <a:buFont typeface="Arial" pitchFamily="34" charset="0"/>
              <a:buChar char="•"/>
            </a:pPr>
            <a:r>
              <a:rPr lang="ru-RU" sz="4200" dirty="0" smtClean="0"/>
              <a:t>Организация проектной деятельности обучающихся</a:t>
            </a:r>
          </a:p>
          <a:p>
            <a:pPr>
              <a:buFont typeface="Arial" pitchFamily="34" charset="0"/>
              <a:buChar char="•"/>
            </a:pPr>
            <a:r>
              <a:rPr lang="ru-RU" sz="4200" dirty="0" smtClean="0"/>
              <a:t>Использование </a:t>
            </a:r>
            <a:r>
              <a:rPr lang="ru-RU" sz="4200" dirty="0" err="1" smtClean="0"/>
              <a:t>медиа</a:t>
            </a:r>
            <a:r>
              <a:rPr lang="ru-RU" sz="4200" dirty="0" smtClean="0"/>
              <a:t> -  ресурсов как источника информации.</a:t>
            </a:r>
          </a:p>
          <a:p>
            <a:pPr>
              <a:buFont typeface="Arial" pitchFamily="34" charset="0"/>
              <a:buChar char="•"/>
            </a:pPr>
            <a:r>
              <a:rPr lang="ru-RU" sz="4200" dirty="0" smtClean="0"/>
              <a:t>Участие в межрегиональных, областных, всероссийских, международных конкурсах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188640"/>
            <a:ext cx="7520940" cy="504056"/>
          </a:xfrm>
        </p:spPr>
        <p:txBody>
          <a:bodyPr/>
          <a:lstStyle/>
          <a:p>
            <a:pPr algn="ctr"/>
            <a:r>
              <a:rPr lang="ru-RU" dirty="0" smtClean="0"/>
              <a:t>Активные методы обучения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3672409"/>
          </a:xfrm>
        </p:spPr>
        <p:txBody>
          <a:bodyPr>
            <a:noAutofit/>
          </a:bodyPr>
          <a:lstStyle/>
          <a:p>
            <a:r>
              <a:rPr lang="ru-RU" sz="2000" b="0" dirty="0" smtClean="0"/>
              <a:t>Это методы, включающие обучающихся в процесс «добывания знаний» и развитие мышления. </a:t>
            </a:r>
          </a:p>
          <a:p>
            <a:r>
              <a:rPr lang="ru-RU" sz="2000" b="0" dirty="0" smtClean="0"/>
              <a:t>Они позволяют:</a:t>
            </a:r>
          </a:p>
          <a:p>
            <a:pPr>
              <a:buFont typeface="Courier New" pitchFamily="49" charset="0"/>
              <a:buChar char="o"/>
            </a:pPr>
            <a:r>
              <a:rPr lang="ru-RU" sz="2000" b="0" dirty="0" smtClean="0"/>
              <a:t>стимулировать мыслительную деятельность обучающихся;</a:t>
            </a:r>
          </a:p>
          <a:p>
            <a:pPr>
              <a:buFont typeface="Courier New" pitchFamily="49" charset="0"/>
              <a:buChar char="o"/>
            </a:pPr>
            <a:r>
              <a:rPr lang="ru-RU" sz="2000" b="0" dirty="0" smtClean="0"/>
              <a:t>Раскрыть свои способности;</a:t>
            </a:r>
          </a:p>
          <a:p>
            <a:pPr>
              <a:buFont typeface="Courier New" pitchFamily="49" charset="0"/>
              <a:buChar char="o"/>
            </a:pPr>
            <a:r>
              <a:rPr lang="ru-RU" sz="2000" b="0" dirty="0" smtClean="0"/>
              <a:t>Приобрести уверенность в себе;</a:t>
            </a:r>
          </a:p>
          <a:p>
            <a:pPr>
              <a:buFont typeface="Courier New" pitchFamily="49" charset="0"/>
              <a:buChar char="o"/>
            </a:pPr>
            <a:r>
              <a:rPr lang="ru-RU" sz="2000" b="0" dirty="0" smtClean="0"/>
              <a:t>Совершенствовать свои коммуникативные навыки;</a:t>
            </a:r>
          </a:p>
          <a:p>
            <a:pPr>
              <a:buFont typeface="Courier New" pitchFamily="49" charset="0"/>
              <a:buChar char="o"/>
            </a:pPr>
            <a:r>
              <a:rPr lang="ru-RU" sz="2000" b="0" dirty="0" smtClean="0"/>
              <a:t>Формировать у обучающихся творческое мышление.</a:t>
            </a:r>
          </a:p>
          <a:p>
            <a:r>
              <a:rPr lang="ru-RU" sz="2000" b="0" dirty="0" smtClean="0"/>
              <a:t>Активные методы смещают акцент на развитие , не просто воспроизводя усвоенные знания, но и используя их в практической деятельности.</a:t>
            </a:r>
          </a:p>
        </p:txBody>
      </p:sp>
      <p:pic>
        <p:nvPicPr>
          <p:cNvPr id="4099" name="Picture 3" descr="C:\Users\Валентина\Desktop\Все для конференции\Анжелика\IMG_20200203_155053.jpg"/>
          <p:cNvPicPr>
            <a:picLocks noChangeAspect="1" noChangeArrowheads="1"/>
          </p:cNvPicPr>
          <p:nvPr/>
        </p:nvPicPr>
        <p:blipFill>
          <a:blip r:embed="rId2" cstate="print"/>
          <a:srcRect t="10101"/>
          <a:stretch>
            <a:fillRect/>
          </a:stretch>
        </p:blipFill>
        <p:spPr bwMode="auto">
          <a:xfrm>
            <a:off x="2915816" y="4581128"/>
            <a:ext cx="2736304" cy="2276872"/>
          </a:xfrm>
          <a:prstGeom prst="rect">
            <a:avLst/>
          </a:prstGeom>
          <a:noFill/>
        </p:spPr>
      </p:pic>
      <p:pic>
        <p:nvPicPr>
          <p:cNvPr id="4100" name="Picture 4" descr="C:\Users\Валентина\Desktop\Все для конференции\Анжелика\IMG_20200203_161751.jpg"/>
          <p:cNvPicPr>
            <a:picLocks noChangeAspect="1" noChangeArrowheads="1"/>
          </p:cNvPicPr>
          <p:nvPr/>
        </p:nvPicPr>
        <p:blipFill>
          <a:blip r:embed="rId3" cstate="print"/>
          <a:srcRect t="9051"/>
          <a:stretch>
            <a:fillRect/>
          </a:stretch>
        </p:blipFill>
        <p:spPr bwMode="auto">
          <a:xfrm>
            <a:off x="5940152" y="4509120"/>
            <a:ext cx="3003798" cy="2348880"/>
          </a:xfrm>
          <a:prstGeom prst="rect">
            <a:avLst/>
          </a:prstGeom>
          <a:noFill/>
        </p:spPr>
      </p:pic>
      <p:pic>
        <p:nvPicPr>
          <p:cNvPr id="4101" name="Picture 5" descr="C:\Users\Валентина\Desktop\все фото\Работа Лето 2019\IMG_20190524_1614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09120"/>
            <a:ext cx="2771800" cy="23488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80728"/>
            <a:ext cx="7804348" cy="5616624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2400" dirty="0" smtClean="0"/>
              <a:t>Рисование является одним из важнейших средств познания мира и развития знаний эстетического восприятия, так как оно связано с самостоятельной, . практической и творческой деятельностью обучающихся. Занятия изо -деятельностью способствуют развитию творческих способностей, воображения, наблюдательности, художественного мышления и памяти детей. Использование нетрадиционных техник и способов изображения позволяют  разнообразить способности обучающихся в рисовании, пробуждают интерес к исследованию изобразительных возможностей материалов, и, как следствие, повышают интерес к изобразительной деятельности в целом.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0"/>
            <a:ext cx="2448272" cy="476672"/>
          </a:xfrm>
        </p:spPr>
        <p:txBody>
          <a:bodyPr/>
          <a:lstStyle/>
          <a:p>
            <a:r>
              <a:rPr lang="ru-RU" dirty="0" smtClean="0"/>
              <a:t>                             </a:t>
            </a:r>
            <a:r>
              <a:rPr lang="ru-RU" dirty="0" err="1" smtClean="0"/>
              <a:t>Грифонаж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074" name="Picture 2" descr="C:\Users\Валентина\Desktop\Новая папка (2)\IMG_20200217_1358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720632"/>
            <a:ext cx="2808312" cy="2948728"/>
          </a:xfrm>
          <a:prstGeom prst="rect">
            <a:avLst/>
          </a:prstGeom>
          <a:noFill/>
        </p:spPr>
      </p:pic>
      <p:pic>
        <p:nvPicPr>
          <p:cNvPr id="3075" name="Picture 3" descr="C:\Users\Валентина\Desktop\Новая папка (2)\IMG_20200217_1357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659482"/>
            <a:ext cx="2483768" cy="2982493"/>
          </a:xfrm>
          <a:prstGeom prst="rect">
            <a:avLst/>
          </a:prstGeom>
          <a:noFill/>
        </p:spPr>
      </p:pic>
      <p:pic>
        <p:nvPicPr>
          <p:cNvPr id="3076" name="Picture 4" descr="C:\Users\Валентина\Desktop\Новая папка (2)\IMG_20200217_133850.jpg"/>
          <p:cNvPicPr>
            <a:picLocks noChangeAspect="1" noChangeArrowheads="1"/>
          </p:cNvPicPr>
          <p:nvPr/>
        </p:nvPicPr>
        <p:blipFill>
          <a:blip r:embed="rId4" cstate="print"/>
          <a:srcRect l="5625" t="5442" r="4125"/>
          <a:stretch>
            <a:fillRect/>
          </a:stretch>
        </p:blipFill>
        <p:spPr bwMode="auto">
          <a:xfrm>
            <a:off x="179512" y="188640"/>
            <a:ext cx="2880320" cy="3277888"/>
          </a:xfrm>
          <a:prstGeom prst="rect">
            <a:avLst/>
          </a:prstGeom>
          <a:noFill/>
        </p:spPr>
      </p:pic>
      <p:pic>
        <p:nvPicPr>
          <p:cNvPr id="3077" name="Picture 5" descr="C:\Users\Валентина\Desktop\Новая папка (2)\IMG_20200217_133906.jpg"/>
          <p:cNvPicPr>
            <a:picLocks noChangeAspect="1" noChangeArrowheads="1"/>
          </p:cNvPicPr>
          <p:nvPr/>
        </p:nvPicPr>
        <p:blipFill>
          <a:blip r:embed="rId5" cstate="print"/>
          <a:srcRect l="4000" r="10000"/>
          <a:stretch>
            <a:fillRect/>
          </a:stretch>
        </p:blipFill>
        <p:spPr bwMode="auto">
          <a:xfrm>
            <a:off x="6444208" y="188640"/>
            <a:ext cx="2448272" cy="3168352"/>
          </a:xfrm>
          <a:prstGeom prst="rect">
            <a:avLst/>
          </a:prstGeom>
          <a:noFill/>
        </p:spPr>
      </p:pic>
      <p:pic>
        <p:nvPicPr>
          <p:cNvPr id="3078" name="Picture 6" descr="C:\Users\Валентина\Desktop\Новая папка (2)\IMG_20200217_135726.jpg"/>
          <p:cNvPicPr>
            <a:picLocks noChangeAspect="1" noChangeArrowheads="1"/>
          </p:cNvPicPr>
          <p:nvPr/>
        </p:nvPicPr>
        <p:blipFill>
          <a:blip r:embed="rId6" cstate="print"/>
          <a:srcRect t="10077"/>
          <a:stretch>
            <a:fillRect/>
          </a:stretch>
        </p:blipFill>
        <p:spPr bwMode="auto">
          <a:xfrm>
            <a:off x="3275856" y="692696"/>
            <a:ext cx="2787774" cy="3212976"/>
          </a:xfrm>
          <a:prstGeom prst="rect">
            <a:avLst/>
          </a:prstGeom>
          <a:noFill/>
        </p:spPr>
      </p:pic>
      <p:pic>
        <p:nvPicPr>
          <p:cNvPr id="3079" name="Picture 7" descr="C:\Users\Валентина\Desktop\Новая папка (2)\IMG_20200217_13465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3933056"/>
            <a:ext cx="2736304" cy="29249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Рисование точками или  пуантилизм</a:t>
            </a:r>
            <a:endParaRPr lang="ru-RU" dirty="0"/>
          </a:p>
        </p:txBody>
      </p:sp>
      <p:pic>
        <p:nvPicPr>
          <p:cNvPr id="4099" name="Picture 3" descr="C:\Users\Валентина\Desktop\Новая папка (2)\IMG_20200217_133948.jpg"/>
          <p:cNvPicPr>
            <a:picLocks noChangeAspect="1" noChangeArrowheads="1"/>
          </p:cNvPicPr>
          <p:nvPr/>
        </p:nvPicPr>
        <p:blipFill>
          <a:blip r:embed="rId2" cstate="print"/>
          <a:srcRect r="9677" b="5000"/>
          <a:stretch>
            <a:fillRect/>
          </a:stretch>
        </p:blipFill>
        <p:spPr bwMode="auto">
          <a:xfrm>
            <a:off x="539552" y="908720"/>
            <a:ext cx="3456384" cy="3384376"/>
          </a:xfrm>
          <a:prstGeom prst="rect">
            <a:avLst/>
          </a:prstGeom>
          <a:noFill/>
        </p:spPr>
      </p:pic>
      <p:pic>
        <p:nvPicPr>
          <p:cNvPr id="4100" name="Picture 4" descr="C:\Users\Валентина\Desktop\Новая папка (2)\IMG_20200217_134218.jpg"/>
          <p:cNvPicPr>
            <a:picLocks noChangeAspect="1" noChangeArrowheads="1"/>
          </p:cNvPicPr>
          <p:nvPr/>
        </p:nvPicPr>
        <p:blipFill>
          <a:blip r:embed="rId3" cstate="print"/>
          <a:srcRect l="6601" t="5901" r="8001" b="4851"/>
          <a:stretch>
            <a:fillRect/>
          </a:stretch>
        </p:blipFill>
        <p:spPr bwMode="auto">
          <a:xfrm>
            <a:off x="5004048" y="3545632"/>
            <a:ext cx="2952328" cy="3312368"/>
          </a:xfrm>
          <a:prstGeom prst="rect">
            <a:avLst/>
          </a:prstGeom>
          <a:noFill/>
        </p:spPr>
      </p:pic>
      <p:pic>
        <p:nvPicPr>
          <p:cNvPr id="4101" name="Picture 5" descr="C:\Users\Валентина\Desktop\Новая папка (2)\IMG-20200217-WA00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365104"/>
            <a:ext cx="4032448" cy="2492896"/>
          </a:xfrm>
          <a:prstGeom prst="rect">
            <a:avLst/>
          </a:prstGeom>
          <a:noFill/>
        </p:spPr>
      </p:pic>
      <p:pic>
        <p:nvPicPr>
          <p:cNvPr id="4102" name="Picture 6" descr="C:\Users\Валентина\Desktop\Новая папка (2)\IMG-20200217-WA00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836712"/>
            <a:ext cx="4392488" cy="2592288"/>
          </a:xfrm>
          <a:prstGeom prst="rect">
            <a:avLst/>
          </a:prstGeom>
          <a:noFill/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179512" y="836712"/>
            <a:ext cx="8964488" cy="602128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кубизм</a:t>
            </a:r>
            <a:endParaRPr lang="ru-RU" dirty="0"/>
          </a:p>
        </p:txBody>
      </p:sp>
      <p:pic>
        <p:nvPicPr>
          <p:cNvPr id="5122" name="Picture 2" descr="C:\Users\Валентина\Desktop\Новая папка (2)\IMG_20200217_1339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356" t="6722" r="15548" b="10807"/>
          <a:stretch>
            <a:fillRect/>
          </a:stretch>
        </p:blipFill>
        <p:spPr bwMode="auto">
          <a:xfrm>
            <a:off x="3491880" y="1097360"/>
            <a:ext cx="2880320" cy="5760640"/>
          </a:xfrm>
          <a:prstGeom prst="rect">
            <a:avLst/>
          </a:prstGeom>
          <a:noFill/>
        </p:spPr>
      </p:pic>
      <p:pic>
        <p:nvPicPr>
          <p:cNvPr id="5123" name="Picture 3" descr="C:\Users\Валентина\Desktop\Новая папка (2)\IMG-20200217-WA0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5578"/>
            <a:ext cx="3419872" cy="5369646"/>
          </a:xfrm>
          <a:prstGeom prst="rect">
            <a:avLst/>
          </a:prstGeom>
          <a:noFill/>
        </p:spPr>
      </p:pic>
      <p:pic>
        <p:nvPicPr>
          <p:cNvPr id="5124" name="Picture 4" descr="C:\Users\Валентина\Desktop\Новая папка (2)\IMG_20200217_134750.jpg"/>
          <p:cNvPicPr>
            <a:picLocks noChangeAspect="1" noChangeArrowheads="1"/>
          </p:cNvPicPr>
          <p:nvPr/>
        </p:nvPicPr>
        <p:blipFill>
          <a:blip r:embed="rId4" cstate="print"/>
          <a:srcRect r="5201"/>
          <a:stretch>
            <a:fillRect/>
          </a:stretch>
        </p:blipFill>
        <p:spPr bwMode="auto">
          <a:xfrm>
            <a:off x="6407696" y="476672"/>
            <a:ext cx="2736304" cy="52292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365760"/>
            <a:ext cx="2808312" cy="548640"/>
          </a:xfrm>
        </p:spPr>
        <p:txBody>
          <a:bodyPr/>
          <a:lstStyle/>
          <a:p>
            <a:r>
              <a:rPr lang="ru-RU" dirty="0" smtClean="0"/>
              <a:t>Барельеф</a:t>
            </a:r>
            <a:endParaRPr lang="ru-RU" dirty="0"/>
          </a:p>
        </p:txBody>
      </p:sp>
      <p:pic>
        <p:nvPicPr>
          <p:cNvPr id="6146" name="Picture 2" descr="C:\Users\Валентина\Desktop\Новая папка (2)\IMG_20200217_134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543" t="8733" r="9500" b="8795"/>
          <a:stretch>
            <a:fillRect/>
          </a:stretch>
        </p:blipFill>
        <p:spPr bwMode="auto">
          <a:xfrm>
            <a:off x="4788024" y="3717032"/>
            <a:ext cx="4355976" cy="3140968"/>
          </a:xfrm>
          <a:prstGeom prst="rect">
            <a:avLst/>
          </a:prstGeom>
          <a:noFill/>
        </p:spPr>
      </p:pic>
      <p:pic>
        <p:nvPicPr>
          <p:cNvPr id="6147" name="Picture 3" descr="C:\Users\Валентина\Desktop\Новая папка (2)\IMG_20200217_134343.jpg"/>
          <p:cNvPicPr>
            <a:picLocks noChangeAspect="1" noChangeArrowheads="1"/>
          </p:cNvPicPr>
          <p:nvPr/>
        </p:nvPicPr>
        <p:blipFill>
          <a:blip r:embed="rId3" cstate="print"/>
          <a:srcRect l="7476" t="4851" r="5113" b="5901"/>
          <a:stretch>
            <a:fillRect/>
          </a:stretch>
        </p:blipFill>
        <p:spPr bwMode="auto">
          <a:xfrm>
            <a:off x="0" y="3717032"/>
            <a:ext cx="4644008" cy="3140968"/>
          </a:xfrm>
          <a:prstGeom prst="rect">
            <a:avLst/>
          </a:prstGeom>
          <a:noFill/>
        </p:spPr>
      </p:pic>
      <p:pic>
        <p:nvPicPr>
          <p:cNvPr id="6148" name="Picture 4" descr="C:\Users\Валентина\Desktop\Новая папка (2)\IMG_20200217_134121.jpg"/>
          <p:cNvPicPr>
            <a:picLocks noChangeAspect="1" noChangeArrowheads="1"/>
          </p:cNvPicPr>
          <p:nvPr/>
        </p:nvPicPr>
        <p:blipFill>
          <a:blip r:embed="rId4" cstate="print"/>
          <a:srcRect l="7476" t="9051" r="10626" b="5901"/>
          <a:stretch>
            <a:fillRect/>
          </a:stretch>
        </p:blipFill>
        <p:spPr bwMode="auto">
          <a:xfrm rot="5400000">
            <a:off x="49188" y="130324"/>
            <a:ext cx="3645024" cy="3384376"/>
          </a:xfrm>
          <a:prstGeom prst="rect">
            <a:avLst/>
          </a:prstGeom>
          <a:noFill/>
        </p:spPr>
      </p:pic>
      <p:pic>
        <p:nvPicPr>
          <p:cNvPr id="6149" name="Picture 5" descr="C:\Users\Валентина\Desktop\Новая папка (2)\IMG_20200217_141329.jpg"/>
          <p:cNvPicPr>
            <a:picLocks noChangeAspect="1" noChangeArrowheads="1"/>
          </p:cNvPicPr>
          <p:nvPr/>
        </p:nvPicPr>
        <p:blipFill>
          <a:blip r:embed="rId5" cstate="print"/>
          <a:srcRect l="2800" t="14700" r="7601" b="15350"/>
          <a:stretch>
            <a:fillRect/>
          </a:stretch>
        </p:blipFill>
        <p:spPr bwMode="auto">
          <a:xfrm>
            <a:off x="3851920" y="836712"/>
            <a:ext cx="2736304" cy="2808312"/>
          </a:xfrm>
          <a:prstGeom prst="rect">
            <a:avLst/>
          </a:prstGeom>
          <a:noFill/>
        </p:spPr>
      </p:pic>
      <p:pic>
        <p:nvPicPr>
          <p:cNvPr id="6150" name="Picture 6" descr="C:\Users\Валентина\Desktop\Новая папка (2)\IMG_20200217_141426.jpg"/>
          <p:cNvPicPr>
            <a:picLocks noChangeAspect="1" noChangeArrowheads="1"/>
          </p:cNvPicPr>
          <p:nvPr/>
        </p:nvPicPr>
        <p:blipFill>
          <a:blip r:embed="rId6" cstate="print"/>
          <a:srcRect l="6688" t="3664" r="8263" b="8001"/>
          <a:stretch>
            <a:fillRect/>
          </a:stretch>
        </p:blipFill>
        <p:spPr bwMode="auto">
          <a:xfrm rot="16200000">
            <a:off x="6025851" y="634381"/>
            <a:ext cx="3573017" cy="230425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Акриловая абстрактная живопись</a:t>
            </a:r>
            <a:endParaRPr lang="ru-RU" dirty="0"/>
          </a:p>
        </p:txBody>
      </p:sp>
      <p:pic>
        <p:nvPicPr>
          <p:cNvPr id="7170" name="Picture 2" descr="C:\Users\Валентина\Desktop\Новая папка (2)\IMG_20200217_1343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017" t="10745" r="11009" b="10807"/>
          <a:stretch>
            <a:fillRect/>
          </a:stretch>
        </p:blipFill>
        <p:spPr bwMode="auto">
          <a:xfrm>
            <a:off x="179512" y="908720"/>
            <a:ext cx="3960440" cy="2808312"/>
          </a:xfrm>
          <a:prstGeom prst="rect">
            <a:avLst/>
          </a:prstGeom>
          <a:noFill/>
        </p:spPr>
      </p:pic>
      <p:pic>
        <p:nvPicPr>
          <p:cNvPr id="7171" name="Picture 3" descr="C:\Users\Валентина\Desktop\Новая папка (2)\IMG_20200217_134302.jpg"/>
          <p:cNvPicPr>
            <a:picLocks noChangeAspect="1" noChangeArrowheads="1"/>
          </p:cNvPicPr>
          <p:nvPr/>
        </p:nvPicPr>
        <p:blipFill>
          <a:blip r:embed="rId3" cstate="print"/>
          <a:srcRect l="9838" t="14300" r="9838" b="3801"/>
          <a:stretch>
            <a:fillRect/>
          </a:stretch>
        </p:blipFill>
        <p:spPr bwMode="auto">
          <a:xfrm>
            <a:off x="0" y="3933056"/>
            <a:ext cx="4139952" cy="2924944"/>
          </a:xfrm>
          <a:prstGeom prst="rect">
            <a:avLst/>
          </a:prstGeom>
          <a:noFill/>
        </p:spPr>
      </p:pic>
      <p:pic>
        <p:nvPicPr>
          <p:cNvPr id="7172" name="Picture 4" descr="C:\Users\Валентина\Desktop\Новая папка (2)\IMG_20200217_134253.jpg"/>
          <p:cNvPicPr>
            <a:picLocks noChangeAspect="1" noChangeArrowheads="1"/>
          </p:cNvPicPr>
          <p:nvPr/>
        </p:nvPicPr>
        <p:blipFill>
          <a:blip r:embed="rId4" cstate="print"/>
          <a:srcRect l="8263" t="6951" r="3538" b="2751"/>
          <a:stretch>
            <a:fillRect/>
          </a:stretch>
        </p:blipFill>
        <p:spPr bwMode="auto">
          <a:xfrm>
            <a:off x="4716016" y="908720"/>
            <a:ext cx="4248472" cy="2880320"/>
          </a:xfrm>
          <a:prstGeom prst="rect">
            <a:avLst/>
          </a:prstGeom>
          <a:noFill/>
        </p:spPr>
      </p:pic>
      <p:pic>
        <p:nvPicPr>
          <p:cNvPr id="7173" name="Picture 5" descr="C:\Users\Валентина\Desktop\Все для конференции\Анжелика\IMG_20200203_161906.jpg"/>
          <p:cNvPicPr>
            <a:picLocks noChangeAspect="1" noChangeArrowheads="1"/>
          </p:cNvPicPr>
          <p:nvPr/>
        </p:nvPicPr>
        <p:blipFill>
          <a:blip r:embed="rId5" cstate="print"/>
          <a:srcRect l="3538" t="5901" r="1963" b="3801"/>
          <a:stretch>
            <a:fillRect/>
          </a:stretch>
        </p:blipFill>
        <p:spPr bwMode="auto">
          <a:xfrm>
            <a:off x="4499992" y="3933056"/>
            <a:ext cx="4464496" cy="27809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Валентина\Desktop\Новая папка (2)\IMG_20200217_1340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91" t="4710" r="6483"/>
          <a:stretch>
            <a:fillRect/>
          </a:stretch>
        </p:blipFill>
        <p:spPr bwMode="auto">
          <a:xfrm>
            <a:off x="251520" y="260648"/>
            <a:ext cx="4392488" cy="6264696"/>
          </a:xfrm>
          <a:prstGeom prst="rect">
            <a:avLst/>
          </a:prstGeom>
          <a:noFill/>
        </p:spPr>
      </p:pic>
      <p:pic>
        <p:nvPicPr>
          <p:cNvPr id="10243" name="Picture 3" descr="C:\Users\Валентина\Desktop\Новая папка (2)\IMG_20200217_141451.jpg"/>
          <p:cNvPicPr>
            <a:picLocks noChangeAspect="1" noChangeArrowheads="1"/>
          </p:cNvPicPr>
          <p:nvPr/>
        </p:nvPicPr>
        <p:blipFill>
          <a:blip r:embed="rId3" cstate="print"/>
          <a:srcRect l="9804" t="2469" r="15686" b="3704"/>
          <a:stretch>
            <a:fillRect/>
          </a:stretch>
        </p:blipFill>
        <p:spPr bwMode="auto">
          <a:xfrm>
            <a:off x="4788024" y="260648"/>
            <a:ext cx="4211960" cy="63367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Пейп</a:t>
            </a:r>
            <a:r>
              <a:rPr lang="ru-RU" dirty="0" smtClean="0"/>
              <a:t> - </a:t>
            </a:r>
            <a:r>
              <a:rPr lang="ru-RU" dirty="0" err="1" smtClean="0"/>
              <a:t>арт</a:t>
            </a:r>
            <a:endParaRPr lang="ru-RU" dirty="0"/>
          </a:p>
        </p:txBody>
      </p:sp>
      <p:pic>
        <p:nvPicPr>
          <p:cNvPr id="8194" name="Picture 2" descr="C:\Users\Валентина\Desktop\Все для конференции\Анжелика\IMG_20200203_1237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046" t="18791" r="4820" b="4772"/>
          <a:stretch>
            <a:fillRect/>
          </a:stretch>
        </p:blipFill>
        <p:spPr bwMode="auto">
          <a:xfrm>
            <a:off x="2987824" y="1124744"/>
            <a:ext cx="3384376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Старая фреска</a:t>
            </a:r>
            <a:endParaRPr lang="ru-RU" dirty="0"/>
          </a:p>
        </p:txBody>
      </p:sp>
      <p:pic>
        <p:nvPicPr>
          <p:cNvPr id="11267" name="Picture 3" descr="C:\Users\Валентина\Desktop\Новая папка (2)\IMG_20200217_135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800" y="908720"/>
            <a:ext cx="4339184" cy="5760640"/>
          </a:xfrm>
          <a:prstGeom prst="rect">
            <a:avLst/>
          </a:prstGeom>
          <a:noFill/>
        </p:spPr>
      </p:pic>
      <p:pic>
        <p:nvPicPr>
          <p:cNvPr id="11269" name="Picture 5" descr="C:\Users\Валентина\Desktop\Новая папка (2)\IMG_20200217_135512.jpg"/>
          <p:cNvPicPr>
            <a:picLocks noChangeAspect="1" noChangeArrowheads="1"/>
          </p:cNvPicPr>
          <p:nvPr/>
        </p:nvPicPr>
        <p:blipFill>
          <a:blip r:embed="rId3" cstate="print"/>
          <a:srcRect b="3947"/>
          <a:stretch>
            <a:fillRect/>
          </a:stretch>
        </p:blipFill>
        <p:spPr bwMode="auto">
          <a:xfrm>
            <a:off x="4644008" y="908720"/>
            <a:ext cx="4359238" cy="57606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Натюрморт в живописи пейзажа</a:t>
            </a:r>
            <a:endParaRPr lang="ru-RU" dirty="0"/>
          </a:p>
        </p:txBody>
      </p:sp>
      <p:pic>
        <p:nvPicPr>
          <p:cNvPr id="4" name="Picture 3" descr="C:\Users\Валентина\Desktop\Новая папка (2)\IMG_20200217_1340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762" t="3529" r="6349" b="8235"/>
          <a:stretch>
            <a:fillRect/>
          </a:stretch>
        </p:blipFill>
        <p:spPr bwMode="auto">
          <a:xfrm>
            <a:off x="0" y="1124744"/>
            <a:ext cx="5004048" cy="5733256"/>
          </a:xfrm>
          <a:prstGeom prst="rect">
            <a:avLst/>
          </a:prstGeom>
          <a:noFill/>
        </p:spPr>
      </p:pic>
      <p:pic>
        <p:nvPicPr>
          <p:cNvPr id="5" name="Picture 2" descr="C:\Users\Валентина\Desktop\Новая папка (2)\IMG_20200217_134029.jpg"/>
          <p:cNvPicPr>
            <a:picLocks noChangeAspect="1" noChangeArrowheads="1"/>
          </p:cNvPicPr>
          <p:nvPr/>
        </p:nvPicPr>
        <p:blipFill>
          <a:blip r:embed="rId3" cstate="print"/>
          <a:srcRect l="12038" t="2699" r="2138" b="16841"/>
          <a:stretch>
            <a:fillRect/>
          </a:stretch>
        </p:blipFill>
        <p:spPr bwMode="auto">
          <a:xfrm>
            <a:off x="5111552" y="1124744"/>
            <a:ext cx="4032448" cy="57332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Успехов в творчестве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908720"/>
            <a:ext cx="7520940" cy="3795873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Используйте разные формы  художественной деятельности:  коллективное творчество, самостоятельную и игровую деятельность детей по освоению нетрадиционных техник изображения, учитывая возрастные и индивидуальные способности детей, повышайте  свой профессиональный уровень  и мастерство через ознакомление  и овладение новыми нетрадиционными способами и приёмами изображения. </a:t>
            </a:r>
          </a:p>
          <a:p>
            <a:pPr algn="r"/>
            <a:r>
              <a:rPr lang="ru-RU" sz="2400" dirty="0" smtClean="0"/>
              <a:t>Спасибо за внимание!</a:t>
            </a:r>
            <a:endParaRPr lang="ru-RU" sz="2400" dirty="0"/>
          </a:p>
        </p:txBody>
      </p:sp>
      <p:pic>
        <p:nvPicPr>
          <p:cNvPr id="13315" name="Picture 3" descr="C:\Users\Валентина\Desktop\Новая папка (2)\DgEBGsFWAAAQjL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35"/>
            <a:ext cx="4607496" cy="2204865"/>
          </a:xfrm>
          <a:prstGeom prst="rect">
            <a:avLst/>
          </a:prstGeom>
          <a:noFill/>
        </p:spPr>
      </p:pic>
      <p:pic>
        <p:nvPicPr>
          <p:cNvPr id="13316" name="Picture 4" descr="C:\Users\Валентина\Desktop\Новая папка (2)\0SQItkekGQ[1].jpg"/>
          <p:cNvPicPr>
            <a:picLocks noChangeAspect="1" noChangeArrowheads="1"/>
          </p:cNvPicPr>
          <p:nvPr/>
        </p:nvPicPr>
        <p:blipFill>
          <a:blip r:embed="rId3" cstate="print"/>
          <a:srcRect l="10546" r="16566"/>
          <a:stretch>
            <a:fillRect/>
          </a:stretch>
        </p:blipFill>
        <p:spPr bwMode="auto">
          <a:xfrm>
            <a:off x="5652120" y="5157192"/>
            <a:ext cx="3168352" cy="17008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597</TotalTime>
  <Words>533</Words>
  <Application>Microsoft Office PowerPoint</Application>
  <PresentationFormat>Экран (4:3)</PresentationFormat>
  <Paragraphs>51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Углы</vt:lpstr>
      <vt:lpstr>«СОВРЕМЕННЫЕ ОБРАЗОВАТЕЛЬНЫЕ ТЕХНОЛОГИИ, ЭФФЕКТИВНЫЕ ФОРМЫ И МЕТОДЫ ОБУЧЕНИЯ В ТВОРЧЕСКОМ ОБЪЕДИНЕНИИ «РАДУГА». МБУДО  ЦЕНТР ДЕТСКОГО ТВОРЧЕСТВА.  </vt:lpstr>
      <vt:lpstr> </vt:lpstr>
      <vt:lpstr>Основные педагогические технологии</vt:lpstr>
      <vt:lpstr>Эффективные формы обучения</vt:lpstr>
      <vt:lpstr>Активные методы обучения</vt:lpstr>
      <vt:lpstr>Актуальность</vt:lpstr>
      <vt:lpstr>                             Грифонаж </vt:lpstr>
      <vt:lpstr>Рисование точками или  пуантилизм</vt:lpstr>
      <vt:lpstr>кубизм</vt:lpstr>
      <vt:lpstr>Барельеф</vt:lpstr>
      <vt:lpstr>Акриловая абстрактная живопись</vt:lpstr>
      <vt:lpstr>Слайд 12</vt:lpstr>
      <vt:lpstr>Пейп - арт</vt:lpstr>
      <vt:lpstr>Старая фреска</vt:lpstr>
      <vt:lpstr>Натюрморт в живописи пейзажа</vt:lpstr>
      <vt:lpstr>Успехов в творчестве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Конференция</dc:title>
  <dc:creator>Валентина</dc:creator>
  <cp:lastModifiedBy>1</cp:lastModifiedBy>
  <cp:revision>84</cp:revision>
  <dcterms:created xsi:type="dcterms:W3CDTF">2017-11-26T12:48:52Z</dcterms:created>
  <dcterms:modified xsi:type="dcterms:W3CDTF">2021-01-22T14:37:49Z</dcterms:modified>
</cp:coreProperties>
</file>