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0" r:id="rId5"/>
    <p:sldId id="262" r:id="rId6"/>
    <p:sldId id="263" r:id="rId7"/>
    <p:sldId id="264" r:id="rId8"/>
    <p:sldId id="265" r:id="rId9"/>
    <p:sldId id="268" r:id="rId10"/>
    <p:sldId id="269" r:id="rId11"/>
    <p:sldId id="270" r:id="rId12"/>
    <p:sldId id="275" r:id="rId13"/>
    <p:sldId id="274" r:id="rId14"/>
    <p:sldId id="273" r:id="rId15"/>
    <p:sldId id="276" r:id="rId16"/>
    <p:sldId id="279" r:id="rId17"/>
    <p:sldId id="278" r:id="rId18"/>
    <p:sldId id="282" r:id="rId19"/>
    <p:sldId id="280" r:id="rId20"/>
    <p:sldId id="283" r:id="rId21"/>
    <p:sldId id="281" r:id="rId22"/>
  </p:sldIdLst>
  <p:sldSz cx="9144000" cy="6858000" type="screen4x3"/>
  <p:notesSz cx="6858000" cy="9144000"/>
  <p:custDataLst>
    <p:tags r:id="rId23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58C6A-74FB-459A-9F90-2A4016979E91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5D754-1CF6-4B72-9109-AC99F29A0D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AC212-50BE-447D-B6A7-7BDBBDF199F5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FB1CB-2BC3-4532-8DA8-FDDA62E2FE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8C929-CE7D-4A79-8369-36490FC6E030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B297A-064B-465D-BE1F-CFE4498D26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2A4B7-7373-4F5A-B1BE-7622A78F8BD0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A8BEE-546E-466A-8884-CBF0C01F35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41217-0409-47A1-B079-601055A78707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CAB65-526C-429E-ABC4-1E8C6C997B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FBBC5-F775-47D2-8B45-8A5A4AAC4DF2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5635F-C07F-496A-ABD0-824E521DDE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B45E1-DCF5-48EA-B139-84169329F699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35A29-21FE-42EC-BE26-D0622C5DDA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87797-0472-4643-80A7-880967640082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283DE-DFDA-4193-B151-E55CAC6426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BD17A-4745-4D0C-897E-FA579A8F8463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B9CB3-0B90-4A57-9138-FD3FD1692B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55946-0D99-45E8-A7FF-F5F5FF30311E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C84B3-0A6C-4C12-9FF1-00253B22B5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09238-FB95-4B66-B91C-E6BCD47F05D9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A97EB-A759-45A8-B5A1-6DDFB983A1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D2C184-4C78-4B40-8AF8-7C5E1CAC1B4B}" type="datetimeFigureOut">
              <a:rPr lang="ru-RU"/>
              <a:pPr>
                <a:defRPr/>
              </a:pPr>
              <a:t>31/10/2016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3BB9A8-94DE-4D94-9849-F69CBAD49C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latin typeface="Monotype Corsiva" panose="03010101010201010101" pitchFamily="66" charset="0"/>
              </a:rPr>
              <a:t>Формирование навыков беглого, </a:t>
            </a:r>
            <a:r>
              <a:rPr lang="ru-RU" b="1" dirty="0" smtClean="0">
                <a:latin typeface="Monotype Corsiva" panose="03010101010201010101" pitchFamily="66" charset="0"/>
              </a:rPr>
              <a:t>выразительного, осознанного чтения.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6100" y="4292600"/>
            <a:ext cx="4102100" cy="1346200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Федосеева Лариса Михайловна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у</a:t>
            </a:r>
            <a:r>
              <a:rPr lang="ru-RU" dirty="0" smtClean="0">
                <a:solidFill>
                  <a:schemeClr val="tx1"/>
                </a:solidFill>
              </a:rPr>
              <a:t>читель начальных классов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3316" name="Picture 5" descr="http://www.istok.ru/netcat_files/339/h_509eb6dcec4ba762b42523c1a67b67f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01613"/>
            <a:ext cx="1928813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Содержимое 2"/>
          <p:cNvSpPr>
            <a:spLocks noGrp="1"/>
          </p:cNvSpPr>
          <p:nvPr>
            <p:ph idx="4294967295"/>
          </p:nvPr>
        </p:nvSpPr>
        <p:spPr>
          <a:xfrm>
            <a:off x="611188" y="476250"/>
            <a:ext cx="7391400" cy="5649913"/>
          </a:xfrm>
        </p:spPr>
        <p:txBody>
          <a:bodyPr/>
          <a:lstStyle/>
          <a:p>
            <a:pPr marL="0" indent="0" algn="r">
              <a:buFont typeface="Arial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  «Цель обучения чтению – приучить                  детей к разумной беседе с книгой и </a:t>
            </a:r>
          </a:p>
          <a:p>
            <a:pPr marL="0" indent="0" algn="r">
              <a:buFont typeface="Arial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приохотить к такой беседе».</a:t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К.Д.Ушинский</a:t>
            </a:r>
            <a:r>
              <a:rPr lang="ru-RU" sz="2800" smtClean="0"/>
              <a:t>.</a:t>
            </a:r>
            <a:br>
              <a:rPr lang="ru-RU" sz="2800" smtClean="0"/>
            </a:br>
            <a:endParaRPr lang="ru-RU" smtClean="0"/>
          </a:p>
        </p:txBody>
      </p:sp>
      <p:pic>
        <p:nvPicPr>
          <p:cNvPr id="14338" name="Picture 5" descr="http://www.istok.ru/netcat_files/339/h_509eb6dcec4ba762b42523c1a67b67f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688" y="4581525"/>
            <a:ext cx="19288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1"/>
          <p:cNvSpPr>
            <a:spLocks noChangeArrowheads="1"/>
          </p:cNvSpPr>
          <p:nvPr/>
        </p:nvSpPr>
        <p:spPr bwMode="auto">
          <a:xfrm>
            <a:off x="611188" y="333375"/>
            <a:ext cx="7921625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>
              <a:lnSpc>
                <a:spcPct val="115000"/>
              </a:lnSpc>
            </a:pPr>
            <a:r>
              <a:rPr lang="ru-RU" sz="3200">
                <a:latin typeface="Times New Roman" pitchFamily="18" charset="0"/>
                <a:cs typeface="Times New Roman" pitchFamily="18" charset="0"/>
              </a:rPr>
              <a:t>Актуальность   данной   тематики   обус-ловлена   тем,   что  на сегодняшний день особую трудность вызывают «устные» предметы, которые у предыдущих поколений учеников были  «любимыми». Ответ прост: большинство детей не умеют читать, не владеют навыками осознанного чтения. А ведь именно чтение является фундаментом всего последующего образования, воспитания и развития человека.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рямоугольник 1"/>
          <p:cNvSpPr>
            <a:spLocks noChangeArrowheads="1"/>
          </p:cNvSpPr>
          <p:nvPr/>
        </p:nvSpPr>
        <p:spPr bwMode="auto">
          <a:xfrm>
            <a:off x="539750" y="476250"/>
            <a:ext cx="8064500" cy="600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>
                <a:latin typeface="Times New Roman" pitchFamily="18" charset="0"/>
                <a:cs typeface="Calibri" pitchFamily="34" charset="0"/>
              </a:rPr>
              <a:t>Чтение - это окошко, через которое дети видят и познают мир и самого себя.  </a:t>
            </a:r>
          </a:p>
          <a:p>
            <a:pPr algn="just"/>
            <a:r>
              <a:rPr lang="ru-RU" sz="3200">
                <a:latin typeface="Times New Roman" pitchFamily="18" charset="0"/>
                <a:cs typeface="Calibri" pitchFamily="34" charset="0"/>
              </a:rPr>
              <a:t>Чтение -это и то, чему обучают школьников, посредством чего их воспитывают и развивают.   </a:t>
            </a:r>
          </a:p>
          <a:p>
            <a:pPr algn="just"/>
            <a:r>
              <a:rPr lang="ru-RU" sz="3200">
                <a:latin typeface="Times New Roman" pitchFamily="18" charset="0"/>
                <a:cs typeface="Calibri" pitchFamily="34" charset="0"/>
              </a:rPr>
              <a:t>Чтение играет огромную роль в образовании, воспитании и развитии человека, поэтому одной из главных   задач начального обучения является овладение младшими школьниками навыком чтения в соответствии с предъявляемыми требованиями ФГОС.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1"/>
          <p:cNvSpPr>
            <a:spLocks noChangeArrowheads="1"/>
          </p:cNvSpPr>
          <p:nvPr/>
        </p:nvSpPr>
        <p:spPr bwMode="auto">
          <a:xfrm>
            <a:off x="755650" y="765175"/>
            <a:ext cx="78486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работы</a:t>
            </a:r>
            <a:r>
              <a:rPr lang="ru-RU" sz="32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на основе анализа результатов беглого, осознанного выразительного чтения, определить наиболее эффективные методы и приёмы, способствующие развитию навыков чтения</a:t>
            </a:r>
            <a:r>
              <a:rPr lang="ru-RU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>
              <a:latin typeface="Calibri" pitchFamily="34" charset="0"/>
              <a:ea typeface="Calibri" pitchFamily="34" charset="0"/>
            </a:endParaRPr>
          </a:p>
        </p:txBody>
      </p:sp>
      <p:pic>
        <p:nvPicPr>
          <p:cNvPr id="17410" name="Picture 5" descr="http://www.istok.ru/netcat_files/339/h_509eb6dcec4ba762b42523c1a67b67f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25" y="4797425"/>
            <a:ext cx="19288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188" y="333375"/>
            <a:ext cx="7993062" cy="6165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Гипотеза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в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данной работе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предполагаю, что развитие навыков техники чтения будет эффективным, если соблюдать следующие условия: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подобрать систему упражнений, которые активизируют внимание школьников, помогают с легкостью прочитать текст и понять прочитанное (создание ситуации успеха);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системе проводить упражнения, способствующие развитию навыков беглого, осознанного, выразительного чтения;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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учитывать индивидуальные особенности детей.</a:t>
            </a:r>
            <a:endParaRPr lang="ru-RU" sz="28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8313" y="333375"/>
            <a:ext cx="7848600" cy="414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Изучить литературу по вышеуказанной теме.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  <a:defRPr/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Определить  наиболее  целесообразные  методы  и  приёмы   работы, способствующие развитию скорости, осознанности и выразительности чтения.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5" descr="http://www.istok.ru/netcat_files/339/h_509eb6dcec4ba762b42523c1a67b67f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25" y="4797425"/>
            <a:ext cx="19288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1"/>
          <p:cNvSpPr>
            <a:spLocks noChangeArrowheads="1"/>
          </p:cNvSpPr>
          <p:nvPr/>
        </p:nvSpPr>
        <p:spPr bwMode="auto">
          <a:xfrm>
            <a:off x="539750" y="260350"/>
            <a:ext cx="80645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>
              <a:lnSpc>
                <a:spcPct val="115000"/>
              </a:lnSpc>
            </a:pPr>
            <a:r>
              <a:rPr lang="ru-RU" sz="3200" b="1">
                <a:latin typeface="Times New Roman" pitchFamily="18" charset="0"/>
                <a:cs typeface="Times New Roman" pitchFamily="18" charset="0"/>
              </a:rPr>
              <a:t>Беглость чтения </a:t>
            </a:r>
            <a:r>
              <a:rPr lang="ru-RU" sz="320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это соблюдение определенной быстроты, которая обеспечивает наибольшую сознательность восприятия при чтении. Нормальным по темпу (быстроте) считается такое чтение, которое приближается к темпу обычной разговорной речи.</a:t>
            </a:r>
          </a:p>
        </p:txBody>
      </p:sp>
      <p:pic>
        <p:nvPicPr>
          <p:cNvPr id="20482" name="Picture 5" descr="http://www.istok.ru/netcat_files/339/h_509eb6dcec4ba762b42523c1a67b67f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25" y="4797425"/>
            <a:ext cx="19288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4213" y="404813"/>
            <a:ext cx="7523162" cy="60769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9728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Чтобы достичь навыка беглого чтения, необходимо решить следующие задачи:</a:t>
            </a:r>
          </a:p>
          <a:p>
            <a:pPr marL="822960" indent="-457200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оперативной памяти;</a:t>
            </a:r>
          </a:p>
          <a:p>
            <a:pPr marL="822960" indent="-457200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периферического зрения (угла зрения</a:t>
            </a: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);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2960" indent="-457200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умения антиципации памяти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8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822960" indent="-457200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</a:t>
            </a: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устойчивого внимания;</a:t>
            </a:r>
          </a:p>
          <a:p>
            <a:pPr marL="822960" indent="-457200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предупреждение повторов при чтении;</a:t>
            </a:r>
          </a:p>
          <a:p>
            <a:pPr marL="822960" indent="-457200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пополнение словарного запаса ученика;</a:t>
            </a:r>
          </a:p>
          <a:p>
            <a:pPr marL="822960" indent="-457200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артикуляционного аппарата.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Прямоугольник 1"/>
          <p:cNvSpPr>
            <a:spLocks noChangeArrowheads="1"/>
          </p:cNvSpPr>
          <p:nvPr/>
        </p:nvSpPr>
        <p:spPr bwMode="auto">
          <a:xfrm>
            <a:off x="684213" y="260350"/>
            <a:ext cx="79914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Times New Roman" pitchFamily="18" charset="0"/>
                <a:cs typeface="Times New Roman" pitchFamily="18" charset="0"/>
              </a:rPr>
              <a:t>Упражнения для развития навыка беглого чтения</a:t>
            </a:r>
            <a:r>
              <a:rPr lang="ru-RU">
                <a:solidFill>
                  <a:srgbClr val="7030A0"/>
                </a:solidFill>
                <a:latin typeface="Monotype Corsiva" pitchFamily="66" charset="0"/>
              </a:rPr>
              <a:t>.</a:t>
            </a:r>
            <a:endParaRPr lang="ru-RU">
              <a:latin typeface="Calibri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73100" y="1357313"/>
            <a:ext cx="7850188" cy="5311775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  <a:buFont typeface="Wingdings" pitchFamily="2" charset="2"/>
              <a:buChar char="v"/>
            </a:pPr>
            <a:r>
              <a:rPr lang="ru-RU" sz="1800" b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8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упражнение на развитие оперативной памяти: слуховые  и зрительные диктанты; списывание текста; диктанты по памяти;</a:t>
            </a:r>
          </a:p>
          <a:p>
            <a:pPr>
              <a:lnSpc>
                <a:spcPct val="140000"/>
              </a:lnSpc>
              <a:spcBef>
                <a:spcPct val="0"/>
              </a:spcBef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упражнение на развитие кратковременной памяти: «Фотограф», «Кто самый внимательный», «Найди слова», «Чтение с решеткой»;</a:t>
            </a:r>
          </a:p>
          <a:p>
            <a:pPr>
              <a:lnSpc>
                <a:spcPct val="140000"/>
              </a:lnSpc>
              <a:spcBef>
                <a:spcPct val="0"/>
              </a:spcBef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упражнений на развитие оперативного поля (угла зрения): гимнастика для глаз, чтение «пирамидок слогов и слов», «Собери слова»;</a:t>
            </a:r>
          </a:p>
          <a:p>
            <a:pPr>
              <a:lnSpc>
                <a:spcPct val="140000"/>
              </a:lnSpc>
              <a:spcBef>
                <a:spcPct val="0"/>
              </a:spcBef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упражнения на развитие умения антиципации памяти: закончи пословицы, собери пословицы;</a:t>
            </a:r>
          </a:p>
          <a:p>
            <a:pPr>
              <a:lnSpc>
                <a:spcPct val="140000"/>
              </a:lnSpc>
              <a:spcBef>
                <a:spcPct val="0"/>
              </a:spcBef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упражнения, направленные на формирование устойчивого внимания: таблицы Шульте, игра в прятки;</a:t>
            </a:r>
          </a:p>
          <a:p>
            <a:pPr>
              <a:lnSpc>
                <a:spcPct val="140000"/>
              </a:lnSpc>
              <a:spcBef>
                <a:spcPct val="0"/>
              </a:spcBef>
              <a:buFont typeface="Wingdings" pitchFamily="2" charset="2"/>
              <a:buChar char="v"/>
            </a:pPr>
            <a:r>
              <a:rPr lang="ru-RU" sz="18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упражнения, направленные на формирование динамического чтения, т.е.  чтения блоками.</a:t>
            </a:r>
          </a:p>
          <a:p>
            <a:pPr>
              <a:lnSpc>
                <a:spcPct val="140000"/>
              </a:lnSpc>
              <a:spcBef>
                <a:spcPct val="0"/>
              </a:spcBef>
              <a:buFont typeface="Wingdings" pitchFamily="2" charset="2"/>
              <a:buChar char="v"/>
            </a:pPr>
            <a:endParaRPr lang="ru-RU" sz="200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1"/>
          <p:cNvSpPr>
            <a:spLocks noChangeArrowheads="1"/>
          </p:cNvSpPr>
          <p:nvPr/>
        </p:nvSpPr>
        <p:spPr bwMode="auto">
          <a:xfrm>
            <a:off x="539750" y="476250"/>
            <a:ext cx="8064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>
                <a:latin typeface="Times New Roman" pitchFamily="18" charset="0"/>
                <a:cs typeface="Times New Roman" pitchFamily="18" charset="0"/>
              </a:rPr>
            </a:b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Прямоугольник 2"/>
          <p:cNvSpPr>
            <a:spLocks noChangeArrowheads="1"/>
          </p:cNvSpPr>
          <p:nvPr/>
        </p:nvSpPr>
        <p:spPr bwMode="auto">
          <a:xfrm>
            <a:off x="539750" y="504825"/>
            <a:ext cx="8064500" cy="542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2060"/>
                </a:solidFill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В книге Зайцева В.Н. даны рекомендации по выработке беглого чтения, которые могут работать в любых условиях.</a:t>
            </a:r>
          </a:p>
          <a:p>
            <a:endParaRPr lang="ru-RU">
              <a:solidFill>
                <a:srgbClr val="002060"/>
              </a:solidFill>
            </a:endParaRPr>
          </a:p>
          <a:p>
            <a:endParaRPr lang="ru-RU" sz="20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Важна не длительность, а частота тренировочных упражнений.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Жужжащее чтение.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Ежеурочные пятиминутки чтения.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Чтение перед сном.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Режим щадящего чтения (если ребенок не любит читать).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Многократность чтения.</a:t>
            </a:r>
          </a:p>
          <a:p>
            <a:pPr>
              <a:lnSpc>
                <a:spcPct val="150000"/>
              </a:lnSpc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Приём стимулирования учащихся.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http://www.istok.ru/netcat_files/339/h_509eb6dcec4ba762b42523c1a67b67f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25" y="4797425"/>
            <a:ext cx="19288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Прямоугольник 2"/>
          <p:cNvSpPr>
            <a:spLocks noChangeArrowheads="1"/>
          </p:cNvSpPr>
          <p:nvPr/>
        </p:nvSpPr>
        <p:spPr bwMode="auto">
          <a:xfrm>
            <a:off x="539750" y="115888"/>
            <a:ext cx="80645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>
              <a:lnSpc>
                <a:spcPct val="115000"/>
              </a:lnSpc>
            </a:pPr>
            <a:r>
              <a:rPr lang="ru-RU" sz="3200" b="1">
                <a:latin typeface="Times New Roman" pitchFamily="18" charset="0"/>
                <a:cs typeface="Times New Roman" pitchFamily="18" charset="0"/>
              </a:rPr>
              <a:t>Выразительность чтения -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это качество, заключающееся в умении передать голосом те мысли и чувства, которые заложены автором в читаемом тексте. Выразительность чтения возможна только на основе правильного и беглого чтения и является показателем осознанного чтения.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4213" y="260350"/>
            <a:ext cx="7775575" cy="5676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Times New Roman" pitchFamily="18" charset="0"/>
                <a:cs typeface="Times New Roman" pitchFamily="18" charset="0"/>
              </a:rPr>
              <a:t>Средствами речевой выразительности являются следующие компоненты звучащей речи: </a:t>
            </a:r>
            <a:endParaRPr lang="ru-RU" sz="3200">
              <a:solidFill>
                <a:srgbClr val="002060"/>
              </a:solidFill>
              <a:latin typeface="Times New Roman" pitchFamily="18" charset="0"/>
              <a:ea typeface="Arial Unicode MS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>
                <a:latin typeface="Times New Roman" pitchFamily="18" charset="0"/>
                <a:ea typeface="Arial Unicode MS"/>
                <a:cs typeface="Times New Roman" pitchFamily="18" charset="0"/>
              </a:rPr>
              <a:t>сила голоса (громко – тихо);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>
                <a:latin typeface="Times New Roman" pitchFamily="18" charset="0"/>
                <a:ea typeface="Arial Unicode MS"/>
                <a:cs typeface="Times New Roman" pitchFamily="18" charset="0"/>
              </a:rPr>
              <a:t>темп чтения;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>
                <a:latin typeface="Times New Roman" pitchFamily="18" charset="0"/>
                <a:ea typeface="Arial Unicode MS"/>
                <a:cs typeface="Times New Roman" pitchFamily="18" charset="0"/>
              </a:rPr>
              <a:t>тембр чтения;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>
                <a:latin typeface="Times New Roman" pitchFamily="18" charset="0"/>
                <a:ea typeface="Arial Unicode MS"/>
                <a:cs typeface="Times New Roman" pitchFamily="18" charset="0"/>
              </a:rPr>
              <a:t>паузы;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>
                <a:latin typeface="Times New Roman" pitchFamily="18" charset="0"/>
                <a:ea typeface="Arial Unicode MS"/>
                <a:cs typeface="Times New Roman" pitchFamily="18" charset="0"/>
              </a:rPr>
              <a:t>логическое ударение;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800">
                <a:latin typeface="Times New Roman" pitchFamily="18" charset="0"/>
                <a:ea typeface="Arial Unicode MS"/>
                <a:cs typeface="Times New Roman" pitchFamily="18" charset="0"/>
              </a:rPr>
              <a:t>повышение или понижение интонации.</a:t>
            </a:r>
          </a:p>
          <a:p>
            <a:pPr algn="ctr"/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750" y="333375"/>
            <a:ext cx="7993063" cy="6062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Эти умения отрабатываются с помощью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следующих приёмов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457200" lvl="2" indent="-457200"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дыхательная гимнастика;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2" indent="-457200"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разноголосое чтение:  («прочитай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стихотворение так, как бы его прочитала змея, ворона, сорока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»);</a:t>
            </a:r>
          </a:p>
          <a:p>
            <a:pPr marL="457200" lvl="2" indent="-457200"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пражнения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развитие голосового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аппарата:  (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роизносим 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громко, тихо, шепотом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2" indent="-457200"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отработка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темпа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чтения:  (произносим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быстро, умеренно, медленно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2" indent="-457200"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дикцию:  (скороговорки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чистоговорки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fontAlgn="auto"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приём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подражания учителю. 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400" b="1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5" descr="http://www.istok.ru/netcat_files/339/h_509eb6dcec4ba762b42523c1a67b67f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25" y="4797425"/>
            <a:ext cx="19288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Прямоугольник 2"/>
          <p:cNvSpPr>
            <a:spLocks noChangeArrowheads="1"/>
          </p:cNvSpPr>
          <p:nvPr/>
        </p:nvSpPr>
        <p:spPr bwMode="auto">
          <a:xfrm>
            <a:off x="539750" y="188913"/>
            <a:ext cx="8064500" cy="359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>
              <a:lnSpc>
                <a:spcPct val="115000"/>
              </a:lnSpc>
            </a:pPr>
            <a:r>
              <a:rPr lang="ru-RU" sz="3200" b="1">
                <a:latin typeface="Times New Roman" pitchFamily="18" charset="0"/>
                <a:cs typeface="Times New Roman" pitchFamily="18" charset="0"/>
              </a:rPr>
              <a:t>Осознанность чтения </a:t>
            </a:r>
            <a:r>
              <a:rPr lang="ru-RU" sz="320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основное, ведущее качество чтения. Следует добиваться такого положения, чтобы дети отчетливо понимали то, что они читают, чтобы понимали смысл каждого слова в том значении, в каком оно употреблено в контексте, значение каждого предложения и текста в целом.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Прямоугольник 1"/>
          <p:cNvSpPr>
            <a:spLocks noChangeArrowheads="1"/>
          </p:cNvSpPr>
          <p:nvPr/>
        </p:nvSpPr>
        <p:spPr bwMode="auto">
          <a:xfrm>
            <a:off x="684213" y="188913"/>
            <a:ext cx="7991475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Для развития осознанного чтения:</a:t>
            </a:r>
          </a:p>
          <a:p>
            <a:pPr>
              <a:buFont typeface="Wingdings" pitchFamily="2" charset="2"/>
              <a:buChar char="Ø"/>
            </a:pPr>
            <a:endParaRPr lang="ru-RU" sz="28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sz="28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>
                <a:solidFill>
                  <a:srgbClr val="002060"/>
                </a:solidFill>
              </a:rPr>
              <a:t> </a:t>
            </a:r>
            <a:r>
              <a:rPr lang="ru-RU" sz="2800">
                <a:latin typeface="Times New Roman" pitchFamily="18" charset="0"/>
              </a:rPr>
              <a:t>беседа по прочитанному;</a:t>
            </a:r>
          </a:p>
          <a:p>
            <a:pPr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</a:rPr>
              <a:t> работа над планом прочитанного</a:t>
            </a:r>
          </a:p>
          <a:p>
            <a:r>
              <a:rPr lang="ru-RU" sz="2800">
                <a:latin typeface="Times New Roman" pitchFamily="18" charset="0"/>
              </a:rPr>
              <a:t>   произведения; </a:t>
            </a:r>
          </a:p>
          <a:p>
            <a:pPr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</a:rPr>
              <a:t> различные виды словарной работы;</a:t>
            </a:r>
          </a:p>
          <a:p>
            <a:pPr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</a:rPr>
              <a:t> творческий пересказ;</a:t>
            </a:r>
          </a:p>
          <a:p>
            <a:pPr>
              <a:buFont typeface="Wingdings" pitchFamily="2" charset="2"/>
              <a:buChar char="Ø"/>
            </a:pPr>
            <a:r>
              <a:rPr lang="ru-RU" sz="2800">
                <a:latin typeface="Times New Roman" pitchFamily="18" charset="0"/>
              </a:rPr>
              <a:t> работа с деформированными текстами и</a:t>
            </a:r>
          </a:p>
          <a:p>
            <a:r>
              <a:rPr lang="ru-RU" sz="2800">
                <a:latin typeface="Times New Roman" pitchFamily="18" charset="0"/>
              </a:rPr>
              <a:t>   неоконченными рассказами.</a:t>
            </a:r>
          </a:p>
          <a:p>
            <a:endParaRPr lang="ru-RU" sz="2800">
              <a:latin typeface="Times New Roman" pitchFamily="18" charset="0"/>
            </a:endParaRPr>
          </a:p>
          <a:p>
            <a:endParaRPr lang="ru-RU" sz="2800"/>
          </a:p>
          <a:p>
            <a:pPr algn="just"/>
            <a:endParaRPr lang="ru-RU" sz="2800">
              <a:solidFill>
                <a:srgbClr val="002060"/>
              </a:solidFill>
            </a:endParaRPr>
          </a:p>
          <a:p>
            <a:pPr algn="just"/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Прямоугольник 1"/>
          <p:cNvSpPr>
            <a:spLocks noChangeArrowheads="1"/>
          </p:cNvSpPr>
          <p:nvPr/>
        </p:nvSpPr>
        <p:spPr bwMode="auto">
          <a:xfrm>
            <a:off x="611188" y="31750"/>
            <a:ext cx="8064500" cy="726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Словарная работа</a:t>
            </a:r>
            <a:r>
              <a:rPr lang="ru-RU" sz="3200" b="1">
                <a:latin typeface="Times New Roman" pitchFamily="18" charset="0"/>
              </a:rPr>
              <a:t> </a:t>
            </a:r>
          </a:p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При проведении словарной работы на уроке для выяснения смысла слова могут быть использованы следующие приёмы: 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Демонстрация предмета или изображения его на картине.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Экскурсия с целью наблюдения этого предмета.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Рассказ учителя о предмете, явлении.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Полное логическое определение понятия.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Описание предмета.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Подведение частного понятия под общее. (Антилопа – животное из породы оленей.)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Расчленение общего понятия на частные (Сельскохозяйственные орудия – сеялки, бороны.)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Обращение к составу слова.</a:t>
            </a:r>
          </a:p>
          <a:p>
            <a:pPr>
              <a:lnSpc>
                <a:spcPct val="150000"/>
              </a:lnSpc>
              <a:buFont typeface="Arial" charset="0"/>
              <a:buAutoNum type="arabicPeriod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Обращение к контексту.  Среди неизвестных детям слов есть такие, которые, отдельно взятые, непонятны детям, но смысл их в контексте становится ясным</a:t>
            </a:r>
            <a:r>
              <a:rPr lang="ru-RU" sz="3200">
                <a:latin typeface="Times New Roman" pitchFamily="18" charset="0"/>
              </a:rPr>
              <a:t/>
            </a:r>
            <a:br>
              <a:rPr lang="ru-RU" sz="3200">
                <a:latin typeface="Times New Roman" pitchFamily="18" charset="0"/>
              </a:rPr>
            </a:b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smtClean="0">
                <a:latin typeface="Times New Roman" pitchFamily="18" charset="0"/>
              </a:rPr>
              <a:t>Упражнения для развития осознанного чтения:</a:t>
            </a:r>
          </a:p>
        </p:txBody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ru-RU" smtClean="0">
                <a:latin typeface="Times New Roman" pitchFamily="18" charset="0"/>
              </a:rPr>
              <a:t>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логические упражнения,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игры на составление слов со словами,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работа с деформированными текстами, неоконченными рассказами,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работа с текстом</a:t>
            </a:r>
            <a:r>
              <a:rPr lang="ru-RU" smtClean="0"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</a:pPr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Прямоугольник 1"/>
          <p:cNvSpPr>
            <a:spLocks noChangeArrowheads="1"/>
          </p:cNvSpPr>
          <p:nvPr/>
        </p:nvSpPr>
        <p:spPr bwMode="auto">
          <a:xfrm>
            <a:off x="468313" y="260350"/>
            <a:ext cx="8064500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900"/>
              </a:spcAft>
            </a:pPr>
            <a:r>
              <a:rPr lang="ru-RU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“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 чтения нет настоящего образования, нет, и не может быть ни вкуса, ни слога, ни многосторонней шири понимания”</a:t>
            </a:r>
            <a:r>
              <a:rPr lang="ru-RU" sz="2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писал А. Герцен, а В.А. Сухомлинский говорил, что </a:t>
            </a:r>
            <a:r>
              <a:rPr lang="ru-RU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“нельзя быть счастливым, не умея читать. Тот, кому недоступно искусство чтения, – невоспитанный человек, нравственный невежда”.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Психологи утверждают, что на успеваемость ученика влияет более 200 факторов. Но если внимательно их исследовать, то фактором номер один, по воздействию на успеваемость ученика, является всё – таки умение бегло читать!</a:t>
            </a:r>
          </a:p>
        </p:txBody>
      </p:sp>
      <p:pic>
        <p:nvPicPr>
          <p:cNvPr id="30722" name="Picture 5" descr="http://www.istok.ru/netcat_files/339/h_509eb6dcec4ba762b42523c1a67b67f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25" y="4797425"/>
            <a:ext cx="1928813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ru-RU" b="1" i="1" smtClean="0"/>
              <a:t>«Чтение – это один из истоков мышления и умственного развития». </a:t>
            </a:r>
          </a:p>
          <a:p>
            <a:pPr algn="r">
              <a:buFont typeface="Arial" charset="0"/>
              <a:buNone/>
            </a:pPr>
            <a:r>
              <a:rPr lang="ru-RU" b="1" i="1" smtClean="0"/>
              <a:t>В.А. Сухомлинский</a:t>
            </a:r>
            <a:endParaRPr lang="ru-RU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539750" y="1844675"/>
            <a:ext cx="8013700" cy="1143000"/>
          </a:xfrm>
        </p:spPr>
        <p:txBody>
          <a:bodyPr/>
          <a:lstStyle/>
          <a:p>
            <a:r>
              <a:rPr lang="ru-RU" smtClean="0"/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01ca5124ddeba7b7d2f7a8f2f7441aab35e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blue_volume</Template>
  <TotalTime>131</TotalTime>
  <Words>764</Words>
  <Application>Microsoft Office PowerPoint</Application>
  <PresentationFormat>Экран (4:3)</PresentationFormat>
  <Paragraphs>94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Calibri</vt:lpstr>
      <vt:lpstr>Arial</vt:lpstr>
      <vt:lpstr>Monotype Corsiva</vt:lpstr>
      <vt:lpstr>Times New Roman</vt:lpstr>
      <vt:lpstr>Wingdings</vt:lpstr>
      <vt:lpstr>Arial Unicode MS</vt:lpstr>
      <vt:lpstr>Тема Office</vt:lpstr>
      <vt:lpstr>Формирование навыков беглого, выразительного, осознанного чтения.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Упражнения для развития осознанного чтения:</vt:lpstr>
      <vt:lpstr>Слайд 19</vt:lpstr>
      <vt:lpstr>Слайд 20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Святослав</dc:creator>
  <cp:lastModifiedBy>Home</cp:lastModifiedBy>
  <cp:revision>16</cp:revision>
  <dcterms:created xsi:type="dcterms:W3CDTF">2016-10-29T20:22:20Z</dcterms:created>
  <dcterms:modified xsi:type="dcterms:W3CDTF">2016-10-31T13:02:27Z</dcterms:modified>
</cp:coreProperties>
</file>