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95" r:id="rId2"/>
    <p:sldId id="271" r:id="rId3"/>
    <p:sldId id="256" r:id="rId4"/>
    <p:sldId id="261" r:id="rId5"/>
    <p:sldId id="265" r:id="rId6"/>
    <p:sldId id="266" r:id="rId7"/>
    <p:sldId id="296" r:id="rId8"/>
    <p:sldId id="268" r:id="rId9"/>
    <p:sldId id="297" r:id="rId10"/>
    <p:sldId id="298" r:id="rId11"/>
    <p:sldId id="273" r:id="rId12"/>
    <p:sldId id="275" r:id="rId13"/>
    <p:sldId id="269" r:id="rId14"/>
    <p:sldId id="289" r:id="rId15"/>
    <p:sldId id="292" r:id="rId16"/>
    <p:sldId id="293" r:id="rId17"/>
    <p:sldId id="281" r:id="rId18"/>
    <p:sldId id="283" r:id="rId19"/>
    <p:sldId id="287" r:id="rId20"/>
    <p:sldId id="28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21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CC688-20F3-4919-9418-7BE39617A7E5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690ACD-0DCC-449B-B0AD-2E05BD707F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2520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5A095-D8D1-4759-8405-ED7C0FC0B319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ADB64-E97D-4ED1-B4FE-33CA714290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5A095-D8D1-4759-8405-ED7C0FC0B319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ADB64-E97D-4ED1-B4FE-33CA714290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5A095-D8D1-4759-8405-ED7C0FC0B319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ADB64-E97D-4ED1-B4FE-33CA714290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CA87F56-613F-49A3-BE32-CAEB075009A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5A095-D8D1-4759-8405-ED7C0FC0B319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ADB64-E97D-4ED1-B4FE-33CA714290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5A095-D8D1-4759-8405-ED7C0FC0B319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ADB64-E97D-4ED1-B4FE-33CA714290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5A095-D8D1-4759-8405-ED7C0FC0B319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ADB64-E97D-4ED1-B4FE-33CA714290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5A095-D8D1-4759-8405-ED7C0FC0B319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ADB64-E97D-4ED1-B4FE-33CA714290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5A095-D8D1-4759-8405-ED7C0FC0B319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ADB64-E97D-4ED1-B4FE-33CA714290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5A095-D8D1-4759-8405-ED7C0FC0B319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ADB64-E97D-4ED1-B4FE-33CA714290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5A095-D8D1-4759-8405-ED7C0FC0B319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ADB64-E97D-4ED1-B4FE-33CA714290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5A095-D8D1-4759-8405-ED7C0FC0B319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ADB64-E97D-4ED1-B4FE-33CA714290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5A095-D8D1-4759-8405-ED7C0FC0B319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5ADB64-E97D-4ED1-B4FE-33CA7142909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gi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>
                <a:solidFill>
                  <a:srgbClr val="00B05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Многозначные числа</a:t>
            </a:r>
            <a:endParaRPr lang="ru-RU" dirty="0">
              <a:solidFill>
                <a:srgbClr val="00B05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4124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332656"/>
            <a:ext cx="8568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Наша задача «открыть» способ умножения многозначного числа на однозначное.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2564904"/>
            <a:ext cx="83529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урока: Умножение многозначного  числа на однозначное число.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921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C:\Documents and Settings\comp\Рабочий стол\ж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424935" cy="144016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Умножение многозначного числа на однозначное</a:t>
            </a:r>
            <a:endParaRPr lang="ru-RU" sz="4000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420888"/>
            <a:ext cx="8640960" cy="4176464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Научиться умножать многозначное число на однозначное</a:t>
            </a:r>
          </a:p>
          <a:p>
            <a:pPr>
              <a:buNone/>
            </a:pPr>
            <a:endParaRPr lang="ru-RU" sz="4000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 rot="10800000" flipV="1">
            <a:off x="0" y="1440205"/>
            <a:ext cx="91440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670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                                       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398 см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670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AutoShape 3"/>
          <p:cNvSpPr>
            <a:spLocks noChangeArrowheads="1"/>
          </p:cNvSpPr>
          <p:nvPr/>
        </p:nvSpPr>
        <p:spPr bwMode="auto">
          <a:xfrm>
            <a:off x="1763688" y="2132856"/>
            <a:ext cx="5904656" cy="2304256"/>
          </a:xfrm>
          <a:prstGeom prst="flowChart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-2728286"/>
            <a:ext cx="6981398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endParaRPr lang="ru-RU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endParaRPr lang="ru-RU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endParaRPr lang="ru-RU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endParaRPr lang="ru-RU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endParaRPr lang="ru-RU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endParaRPr lang="ru-RU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endParaRPr lang="ru-RU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endParaRPr lang="ru-RU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endParaRPr lang="ru-RU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endParaRPr lang="ru-RU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        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endParaRPr lang="ru-RU" sz="24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endParaRPr lang="ru-RU" sz="24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6 см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2771800" y="494365"/>
            <a:ext cx="5688632" cy="298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                                                                              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398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r>
              <a:rPr lang="ru-RU" sz="1200" dirty="0" smtClean="0">
                <a:latin typeface="Arial" pitchFamily="34" charset="0"/>
                <a:ea typeface="Times New Roman" pitchFamily="18" charset="0"/>
              </a:rPr>
              <a:t>                                                                                         </a:t>
            </a:r>
            <a:r>
              <a:rPr lang="ru-RU" sz="3200" dirty="0" smtClean="0">
                <a:latin typeface="Arial" pitchFamily="34" charset="0"/>
                <a:ea typeface="Times New Roman" pitchFamily="18" charset="0"/>
              </a:rPr>
              <a:t>*   6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r>
              <a:rPr lang="ru-RU" sz="3200" dirty="0" smtClean="0">
                <a:latin typeface="Arial" pitchFamily="34" charset="0"/>
                <a:ea typeface="Times New Roman" pitchFamily="18" charset="0"/>
              </a:rPr>
              <a:t>                                 ____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r>
              <a:rPr lang="ru-RU" sz="3200" dirty="0" smtClean="0">
                <a:latin typeface="Arial" pitchFamily="34" charset="0"/>
                <a:ea typeface="Times New Roman" pitchFamily="18" charset="0"/>
              </a:rPr>
              <a:t>                                2388</a:t>
            </a:r>
            <a:endParaRPr lang="ru-RU" sz="1200" dirty="0" smtClean="0">
              <a:latin typeface="Arial" pitchFamily="34" charset="0"/>
              <a:ea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endParaRPr lang="ru-RU" sz="1200" dirty="0" smtClean="0">
              <a:latin typeface="Arial" pitchFamily="34" charset="0"/>
              <a:ea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endParaRPr lang="ru-RU" sz="1200" dirty="0" smtClean="0">
              <a:latin typeface="Arial" pitchFamily="34" charset="0"/>
              <a:ea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1560" y="764704"/>
            <a:ext cx="5215530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ü"/>
            </a:pPr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Пишу…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Умножаю единицы…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Умножаю десятки…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Умножаю сотни…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Читаю ответ.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2" name="Picture 4" descr="C:\Documents and Settings\comp\Рабочий стол\з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568952" cy="1196752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Алгоритм действий</a:t>
            </a:r>
            <a:endParaRPr lang="ru-RU" sz="4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589239"/>
          </a:xfrm>
        </p:spPr>
        <p:txBody>
          <a:bodyPr/>
          <a:lstStyle/>
          <a:p>
            <a:r>
              <a:rPr lang="ru-RU" b="1" dirty="0" smtClean="0"/>
              <a:t> 1. Пишу: </a:t>
            </a:r>
            <a:endParaRPr lang="ru-RU" dirty="0" smtClean="0"/>
          </a:p>
          <a:p>
            <a:r>
              <a:rPr lang="ru-RU" b="1" dirty="0" smtClean="0"/>
              <a:t> 2. Умножаю единицы…</a:t>
            </a:r>
            <a:endParaRPr lang="ru-RU" dirty="0" smtClean="0"/>
          </a:p>
          <a:p>
            <a:r>
              <a:rPr lang="ru-RU" b="1" dirty="0" smtClean="0"/>
              <a:t> 3. Умножаю десятки…</a:t>
            </a:r>
          </a:p>
          <a:p>
            <a:r>
              <a:rPr lang="ru-RU" b="1" dirty="0" smtClean="0"/>
              <a:t> 4. Умножаю сотни…</a:t>
            </a:r>
          </a:p>
          <a:p>
            <a:r>
              <a:rPr lang="ru-RU" b="1" dirty="0" smtClean="0"/>
              <a:t>5. Умножаю тысячи…</a:t>
            </a:r>
          </a:p>
          <a:p>
            <a:r>
              <a:rPr lang="ru-RU" b="1" dirty="0" smtClean="0"/>
              <a:t>6. Читаю ответ.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5" name="Picture 9" descr="0_2a2bf_4f82c62f_X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763"/>
            <a:ext cx="9144000" cy="6867526"/>
          </a:xfrm>
          <a:prstGeom prst="rect">
            <a:avLst/>
          </a:prstGeom>
          <a:noFill/>
        </p:spPr>
      </p:pic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752600"/>
            <a:ext cx="8686800" cy="3429000"/>
          </a:xfrm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>
            <a:normAutofit fontScale="90000"/>
          </a:bodyPr>
          <a:lstStyle/>
          <a:p>
            <a:pPr algn="l"/>
            <a:r>
              <a:rPr lang="ru-RU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Я доволен своей работой:</a:t>
            </a:r>
            <a:br>
              <a:rPr lang="ru-RU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Мне сегодня удалось:</a:t>
            </a:r>
            <a:br>
              <a:rPr lang="ru-RU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Теперь я умею…</a:t>
            </a:r>
            <a:br>
              <a:rPr lang="ru-RU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Мне хотелось сегодня отметить: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08911" cy="2232248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Самооценка учебной деятельности.</a:t>
            </a:r>
            <a:r>
              <a:rPr lang="ru-RU" sz="40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5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7" name="Рисунок 6" descr="emocii-217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63888" y="3068960"/>
            <a:ext cx="2304256" cy="1777355"/>
          </a:xfrm>
          <a:prstGeom prst="rect">
            <a:avLst/>
          </a:prstGeom>
        </p:spPr>
      </p:pic>
      <p:pic>
        <p:nvPicPr>
          <p:cNvPr id="8" name="Рисунок 7" descr="emocii-2154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44208" y="3212976"/>
            <a:ext cx="1944216" cy="1656184"/>
          </a:xfrm>
          <a:prstGeom prst="rect">
            <a:avLst/>
          </a:prstGeom>
        </p:spPr>
      </p:pic>
      <p:pic>
        <p:nvPicPr>
          <p:cNvPr id="11" name="Рисунок 10" descr="emocii-2157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15616" y="3356992"/>
            <a:ext cx="1728192" cy="14100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792162"/>
            <a:ext cx="7632848" cy="808038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Домашнее задание 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981201"/>
            <a:ext cx="7632848" cy="3841375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4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988840"/>
            <a:ext cx="78488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/>
              <a:t>     Рабочая тетрадь стр. 16 №1, 2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2" presetClass="entr" presetSubtype="0" fill="hold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341181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268760"/>
            <a:ext cx="6400800" cy="4370040"/>
          </a:xfrm>
        </p:spPr>
        <p:txBody>
          <a:bodyPr/>
          <a:lstStyle/>
          <a:p>
            <a:r>
              <a:rPr lang="ru-RU" sz="44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«Умножение  многозначного числа на однозначное».</a:t>
            </a:r>
          </a:p>
          <a:p>
            <a:endParaRPr lang="ru-RU" dirty="0"/>
          </a:p>
        </p:txBody>
      </p:sp>
      <p:pic>
        <p:nvPicPr>
          <p:cNvPr id="1027" name="Picture 3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4653136"/>
            <a:ext cx="1795882" cy="18333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124075" y="836613"/>
            <a:ext cx="6635750" cy="1314450"/>
          </a:xfrm>
        </p:spPr>
        <p:txBody>
          <a:bodyPr/>
          <a:lstStyle/>
          <a:p>
            <a:r>
              <a:rPr lang="ru-RU" sz="8000">
                <a:solidFill>
                  <a:srgbClr val="FF3300"/>
                </a:solidFill>
                <a:latin typeface="Times New Roman" pitchFamily="18" charset="0"/>
              </a:rPr>
              <a:t>Молодцы</a:t>
            </a:r>
            <a:r>
              <a:rPr lang="ru-RU" sz="6000">
                <a:solidFill>
                  <a:srgbClr val="FF3300"/>
                </a:solidFill>
                <a:latin typeface="Times New Roman" pitchFamily="18" charset="0"/>
              </a:rPr>
              <a:t>!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2276872"/>
            <a:ext cx="8435975" cy="4176464"/>
          </a:xfrm>
        </p:spPr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ru-RU" sz="4800" b="1" dirty="0">
                <a:solidFill>
                  <a:schemeClr val="tx2"/>
                </a:solidFill>
                <a:latin typeface="UkrainianGoudyOld" pitchFamily="18" charset="0"/>
              </a:rPr>
              <a:t>Спасибо </a:t>
            </a:r>
          </a:p>
          <a:p>
            <a:pPr algn="ctr">
              <a:buFontTx/>
              <a:buNone/>
            </a:pPr>
            <a:r>
              <a:rPr lang="ru-RU" sz="4800" b="1" dirty="0">
                <a:solidFill>
                  <a:schemeClr val="tx2"/>
                </a:solidFill>
                <a:latin typeface="UkrainianGoudyOld" pitchFamily="18" charset="0"/>
              </a:rPr>
              <a:t>за хорошую работу!</a:t>
            </a:r>
          </a:p>
        </p:txBody>
      </p:sp>
      <p:pic>
        <p:nvPicPr>
          <p:cNvPr id="9" name="Содержимое 8" descr="513214366.gif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39552" y="332656"/>
            <a:ext cx="1728192" cy="2232248"/>
          </a:xfrm>
        </p:spPr>
      </p:pic>
      <p:pic>
        <p:nvPicPr>
          <p:cNvPr id="7" name="Рисунок 6" descr="proshanie-4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16216" y="4149080"/>
            <a:ext cx="1728192" cy="15841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2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4" grpId="1"/>
      <p:bldP spid="1331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620689"/>
            <a:ext cx="777686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dirty="0"/>
              <a:t>“</a:t>
            </a:r>
            <a:r>
              <a:rPr lang="ru-RU" sz="6600" dirty="0" smtClean="0"/>
              <a:t>Математику уже </a:t>
            </a:r>
            <a:r>
              <a:rPr lang="ru-RU" sz="6600" dirty="0"/>
              <a:t>затем изучать нужно, что она ум в порядок приводит</a:t>
            </a:r>
            <a:r>
              <a:rPr lang="ru-RU" sz="6600" dirty="0" smtClean="0"/>
              <a:t>”.</a:t>
            </a:r>
          </a:p>
          <a:p>
            <a:r>
              <a:rPr lang="ru-RU" sz="5400" dirty="0" smtClean="0"/>
              <a:t>                   М.В.Ломоносов 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Documents and Settings\comp\Рабочий стол\Копия ПРКЛЮЧЕНИЯ СМАЙЛИКА\I ШАГ\ШАГ 1 К УЧЕБНОЙ ДЕЯТЕЛЬНОСТИ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Documents and Settings\comp\Рабочий стол\Копия ПРКЛЮЧЕНИЯ СМАЙЛИКА\II ШАГ\ШАГ 2 К УЧЕБНОЙ ДЕЯТЕЛЬНОСТИ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371128"/>
            <a:ext cx="885698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4800" dirty="0" smtClean="0"/>
          </a:p>
          <a:p>
            <a:endParaRPr lang="ru-RU" sz="4800" dirty="0"/>
          </a:p>
          <a:p>
            <a:endParaRPr lang="ru-RU" sz="4800" dirty="0" smtClean="0"/>
          </a:p>
          <a:p>
            <a:r>
              <a:rPr lang="ru-RU" sz="3200" dirty="0" smtClean="0"/>
              <a:t>29 780,  28 780,  27 780,  26 780,     … ,         …  .  </a:t>
            </a:r>
            <a:endParaRPr lang="ru-RU" sz="3200" dirty="0"/>
          </a:p>
        </p:txBody>
      </p:sp>
      <p:sp>
        <p:nvSpPr>
          <p:cNvPr id="7" name="AutoShape 27"/>
          <p:cNvSpPr>
            <a:spLocks noChangeArrowheads="1"/>
          </p:cNvSpPr>
          <p:nvPr/>
        </p:nvSpPr>
        <p:spPr bwMode="auto">
          <a:xfrm>
            <a:off x="575468" y="371128"/>
            <a:ext cx="7993063" cy="1512888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lvl="0" algn="ctr"/>
            <a:r>
              <a:rPr lang="ru-RU" sz="4800" b="1" dirty="0">
                <a:solidFill>
                  <a:prstClr val="black"/>
                </a:solidFill>
              </a:rPr>
              <a:t>Продолжи ряд чисел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652120" y="2564904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prstClr val="black"/>
                </a:solidFill>
              </a:rPr>
              <a:t>25 </a:t>
            </a:r>
            <a:r>
              <a:rPr lang="ru-RU" sz="3200" dirty="0" smtClean="0">
                <a:solidFill>
                  <a:prstClr val="black"/>
                </a:solidFill>
              </a:rPr>
              <a:t>780,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7164288" y="2564904"/>
            <a:ext cx="14042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24 780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8163" y="3017130"/>
            <a:ext cx="1408530" cy="2497513"/>
          </a:xfrm>
          <a:prstGeom prst="rect">
            <a:avLst/>
          </a:prstGeom>
        </p:spPr>
      </p:pic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5060" name="AutoShape 4"/>
          <p:cNvSpPr>
            <a:spLocks noChangeArrowheads="1"/>
          </p:cNvSpPr>
          <p:nvPr/>
        </p:nvSpPr>
        <p:spPr bwMode="auto">
          <a:xfrm>
            <a:off x="539750" y="333375"/>
            <a:ext cx="7993063" cy="1512888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Решите круговые примеры:</a:t>
            </a:r>
          </a:p>
        </p:txBody>
      </p:sp>
      <p:sp>
        <p:nvSpPr>
          <p:cNvPr id="45064" name="Oval 8"/>
          <p:cNvSpPr>
            <a:spLocks noChangeArrowheads="1"/>
          </p:cNvSpPr>
          <p:nvPr/>
        </p:nvSpPr>
        <p:spPr bwMode="auto">
          <a:xfrm>
            <a:off x="539750" y="3644900"/>
            <a:ext cx="935038" cy="9366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>
              <a:latin typeface="Calibri" pitchFamily="34" charset="0"/>
            </a:endParaRPr>
          </a:p>
        </p:txBody>
      </p:sp>
      <p:sp>
        <p:nvSpPr>
          <p:cNvPr id="45065" name="Oval 9"/>
          <p:cNvSpPr>
            <a:spLocks noChangeArrowheads="1"/>
          </p:cNvSpPr>
          <p:nvPr/>
        </p:nvSpPr>
        <p:spPr bwMode="auto">
          <a:xfrm>
            <a:off x="4284663" y="1989138"/>
            <a:ext cx="935037" cy="9366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5066" name="Oval 10"/>
          <p:cNvSpPr>
            <a:spLocks noChangeArrowheads="1"/>
          </p:cNvSpPr>
          <p:nvPr/>
        </p:nvSpPr>
        <p:spPr bwMode="auto">
          <a:xfrm>
            <a:off x="2051050" y="1989138"/>
            <a:ext cx="935038" cy="9366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5067" name="Oval 11"/>
          <p:cNvSpPr>
            <a:spLocks noChangeArrowheads="1"/>
          </p:cNvSpPr>
          <p:nvPr/>
        </p:nvSpPr>
        <p:spPr bwMode="auto">
          <a:xfrm>
            <a:off x="6516688" y="2060575"/>
            <a:ext cx="935037" cy="9366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5068" name="Oval 12"/>
          <p:cNvSpPr>
            <a:spLocks noChangeArrowheads="1"/>
          </p:cNvSpPr>
          <p:nvPr/>
        </p:nvSpPr>
        <p:spPr bwMode="auto">
          <a:xfrm>
            <a:off x="7812088" y="3716338"/>
            <a:ext cx="935037" cy="9366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5069" name="Oval 13"/>
          <p:cNvSpPr>
            <a:spLocks noChangeArrowheads="1"/>
          </p:cNvSpPr>
          <p:nvPr/>
        </p:nvSpPr>
        <p:spPr bwMode="auto">
          <a:xfrm>
            <a:off x="2051050" y="5445125"/>
            <a:ext cx="935038" cy="9366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5070" name="Oval 14"/>
          <p:cNvSpPr>
            <a:spLocks noChangeArrowheads="1"/>
          </p:cNvSpPr>
          <p:nvPr/>
        </p:nvSpPr>
        <p:spPr bwMode="auto">
          <a:xfrm>
            <a:off x="4356100" y="5445125"/>
            <a:ext cx="935038" cy="9366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5071" name="Oval 15"/>
          <p:cNvSpPr>
            <a:spLocks noChangeArrowheads="1"/>
          </p:cNvSpPr>
          <p:nvPr/>
        </p:nvSpPr>
        <p:spPr bwMode="auto">
          <a:xfrm>
            <a:off x="6516688" y="5445125"/>
            <a:ext cx="935037" cy="9366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5073" name="AutoShape 17"/>
          <p:cNvSpPr>
            <a:spLocks noChangeArrowheads="1"/>
          </p:cNvSpPr>
          <p:nvPr/>
        </p:nvSpPr>
        <p:spPr bwMode="auto">
          <a:xfrm rot="-2700144">
            <a:off x="1259681" y="3140869"/>
            <a:ext cx="1008063" cy="288925"/>
          </a:xfrm>
          <a:prstGeom prst="rightArrow">
            <a:avLst>
              <a:gd name="adj1" fmla="val 50000"/>
              <a:gd name="adj2" fmla="val 872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5074" name="AutoShape 18"/>
          <p:cNvSpPr>
            <a:spLocks noChangeArrowheads="1"/>
          </p:cNvSpPr>
          <p:nvPr/>
        </p:nvSpPr>
        <p:spPr bwMode="auto">
          <a:xfrm rot="7604625">
            <a:off x="7165181" y="4941094"/>
            <a:ext cx="1008063" cy="288925"/>
          </a:xfrm>
          <a:prstGeom prst="rightArrow">
            <a:avLst>
              <a:gd name="adj1" fmla="val 50000"/>
              <a:gd name="adj2" fmla="val 872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5075" name="AutoShape 19"/>
          <p:cNvSpPr>
            <a:spLocks noChangeArrowheads="1"/>
          </p:cNvSpPr>
          <p:nvPr/>
        </p:nvSpPr>
        <p:spPr bwMode="auto">
          <a:xfrm rot="2888417">
            <a:off x="7308056" y="3140869"/>
            <a:ext cx="1008063" cy="288925"/>
          </a:xfrm>
          <a:prstGeom prst="rightArrow">
            <a:avLst>
              <a:gd name="adj1" fmla="val 50000"/>
              <a:gd name="adj2" fmla="val 872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5076" name="AutoShape 20"/>
          <p:cNvSpPr>
            <a:spLocks noChangeArrowheads="1"/>
          </p:cNvSpPr>
          <p:nvPr/>
        </p:nvSpPr>
        <p:spPr bwMode="auto">
          <a:xfrm>
            <a:off x="5364163" y="2349500"/>
            <a:ext cx="1008062" cy="288925"/>
          </a:xfrm>
          <a:prstGeom prst="rightArrow">
            <a:avLst>
              <a:gd name="adj1" fmla="val 50000"/>
              <a:gd name="adj2" fmla="val 872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5077" name="AutoShape 21"/>
          <p:cNvSpPr>
            <a:spLocks noChangeArrowheads="1"/>
          </p:cNvSpPr>
          <p:nvPr/>
        </p:nvSpPr>
        <p:spPr bwMode="auto">
          <a:xfrm>
            <a:off x="3132138" y="2349500"/>
            <a:ext cx="1008062" cy="288925"/>
          </a:xfrm>
          <a:prstGeom prst="rightArrow">
            <a:avLst>
              <a:gd name="adj1" fmla="val 50000"/>
              <a:gd name="adj2" fmla="val 872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5078" name="AutoShape 22"/>
          <p:cNvSpPr>
            <a:spLocks noChangeArrowheads="1"/>
          </p:cNvSpPr>
          <p:nvPr/>
        </p:nvSpPr>
        <p:spPr bwMode="auto">
          <a:xfrm rot="-7789852">
            <a:off x="1043782" y="5012531"/>
            <a:ext cx="1008062" cy="288925"/>
          </a:xfrm>
          <a:prstGeom prst="rightArrow">
            <a:avLst>
              <a:gd name="adj1" fmla="val 50000"/>
              <a:gd name="adj2" fmla="val 872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5079" name="AutoShape 23"/>
          <p:cNvSpPr>
            <a:spLocks noChangeArrowheads="1"/>
          </p:cNvSpPr>
          <p:nvPr/>
        </p:nvSpPr>
        <p:spPr bwMode="auto">
          <a:xfrm rot="10800000">
            <a:off x="3132138" y="5805488"/>
            <a:ext cx="1008062" cy="288925"/>
          </a:xfrm>
          <a:prstGeom prst="rightArrow">
            <a:avLst>
              <a:gd name="adj1" fmla="val 50000"/>
              <a:gd name="adj2" fmla="val 872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5080" name="AutoShape 24"/>
          <p:cNvSpPr>
            <a:spLocks noChangeArrowheads="1"/>
          </p:cNvSpPr>
          <p:nvPr/>
        </p:nvSpPr>
        <p:spPr bwMode="auto">
          <a:xfrm rot="10800000">
            <a:off x="5364163" y="5805488"/>
            <a:ext cx="1008062" cy="288925"/>
          </a:xfrm>
          <a:prstGeom prst="rightArrow">
            <a:avLst>
              <a:gd name="adj1" fmla="val 50000"/>
              <a:gd name="adj2" fmla="val 872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5082" name="Oval 26"/>
          <p:cNvSpPr>
            <a:spLocks noChangeArrowheads="1"/>
          </p:cNvSpPr>
          <p:nvPr/>
        </p:nvSpPr>
        <p:spPr bwMode="auto">
          <a:xfrm>
            <a:off x="609959" y="3788502"/>
            <a:ext cx="770777" cy="6492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 dirty="0" smtClean="0">
                <a:latin typeface="Times New Roman" pitchFamily="18" charset="0"/>
              </a:rPr>
              <a:t>23</a:t>
            </a:r>
            <a:endParaRPr lang="ru-RU" sz="3600" b="1" dirty="0">
              <a:latin typeface="Times New Roman" pitchFamily="18" charset="0"/>
            </a:endParaRPr>
          </a:p>
        </p:txBody>
      </p:sp>
      <p:sp>
        <p:nvSpPr>
          <p:cNvPr id="45083" name="Rectangle 27"/>
          <p:cNvSpPr>
            <a:spLocks noChangeArrowheads="1"/>
          </p:cNvSpPr>
          <p:nvPr/>
        </p:nvSpPr>
        <p:spPr bwMode="auto">
          <a:xfrm>
            <a:off x="971550" y="2781300"/>
            <a:ext cx="72648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+ </a:t>
            </a:r>
            <a:r>
              <a:rPr lang="ru-RU" sz="32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9</a:t>
            </a:r>
            <a:endParaRPr lang="ru-RU" sz="3200" b="1" dirty="0">
              <a:solidFill>
                <a:srgbClr val="00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+mn-cs"/>
            </a:endParaRPr>
          </a:p>
        </p:txBody>
      </p:sp>
      <p:sp>
        <p:nvSpPr>
          <p:cNvPr id="45084" name="Rectangle 28"/>
          <p:cNvSpPr>
            <a:spLocks noChangeArrowheads="1"/>
          </p:cNvSpPr>
          <p:nvPr/>
        </p:nvSpPr>
        <p:spPr bwMode="auto">
          <a:xfrm>
            <a:off x="755650" y="5157788"/>
            <a:ext cx="62869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: ?</a:t>
            </a:r>
            <a:endParaRPr lang="ru-RU" sz="3200" b="1" dirty="0">
              <a:solidFill>
                <a:srgbClr val="00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+mn-cs"/>
            </a:endParaRPr>
          </a:p>
        </p:txBody>
      </p:sp>
      <p:sp>
        <p:nvSpPr>
          <p:cNvPr id="45085" name="Rectangle 29"/>
          <p:cNvSpPr>
            <a:spLocks noChangeArrowheads="1"/>
          </p:cNvSpPr>
          <p:nvPr/>
        </p:nvSpPr>
        <p:spPr bwMode="auto">
          <a:xfrm>
            <a:off x="3267075" y="6126163"/>
            <a:ext cx="93166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+ 22</a:t>
            </a:r>
            <a:endParaRPr lang="ru-RU" sz="3200" b="1" dirty="0">
              <a:solidFill>
                <a:srgbClr val="00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+mn-cs"/>
            </a:endParaRPr>
          </a:p>
        </p:txBody>
      </p:sp>
      <p:sp>
        <p:nvSpPr>
          <p:cNvPr id="45086" name="Rectangle 30"/>
          <p:cNvSpPr>
            <a:spLocks noChangeArrowheads="1"/>
          </p:cNvSpPr>
          <p:nvPr/>
        </p:nvSpPr>
        <p:spPr bwMode="auto">
          <a:xfrm>
            <a:off x="5580063" y="6092825"/>
            <a:ext cx="93166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×</a:t>
            </a:r>
            <a:r>
              <a:rPr lang="ru-RU" sz="32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31</a:t>
            </a:r>
            <a:endParaRPr lang="ru-RU" sz="3200" b="1" dirty="0">
              <a:solidFill>
                <a:srgbClr val="00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+mn-cs"/>
            </a:endParaRPr>
          </a:p>
        </p:txBody>
      </p:sp>
      <p:sp>
        <p:nvSpPr>
          <p:cNvPr id="45087" name="Rectangle 31"/>
          <p:cNvSpPr>
            <a:spLocks noChangeArrowheads="1"/>
          </p:cNvSpPr>
          <p:nvPr/>
        </p:nvSpPr>
        <p:spPr bwMode="auto">
          <a:xfrm>
            <a:off x="7740650" y="4941888"/>
            <a:ext cx="52610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-</a:t>
            </a:r>
            <a:r>
              <a:rPr lang="ru-RU" sz="32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5</a:t>
            </a:r>
            <a:endParaRPr lang="ru-RU" sz="3200" b="1" dirty="0">
              <a:solidFill>
                <a:srgbClr val="00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+mn-cs"/>
            </a:endParaRPr>
          </a:p>
        </p:txBody>
      </p:sp>
      <p:sp>
        <p:nvSpPr>
          <p:cNvPr id="45088" name="Rectangle 32"/>
          <p:cNvSpPr>
            <a:spLocks noChangeArrowheads="1"/>
          </p:cNvSpPr>
          <p:nvPr/>
        </p:nvSpPr>
        <p:spPr bwMode="auto">
          <a:xfrm>
            <a:off x="7812088" y="2565400"/>
            <a:ext cx="62869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: 8</a:t>
            </a:r>
            <a:endParaRPr lang="ru-RU" sz="3200" b="1" dirty="0">
              <a:solidFill>
                <a:srgbClr val="00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+mn-cs"/>
            </a:endParaRPr>
          </a:p>
        </p:txBody>
      </p:sp>
      <p:sp>
        <p:nvSpPr>
          <p:cNvPr id="45089" name="Rectangle 33"/>
          <p:cNvSpPr>
            <a:spLocks noChangeArrowheads="1"/>
          </p:cNvSpPr>
          <p:nvPr/>
        </p:nvSpPr>
        <p:spPr bwMode="auto">
          <a:xfrm>
            <a:off x="5435600" y="1844675"/>
            <a:ext cx="72648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× 4</a:t>
            </a:r>
            <a:endParaRPr lang="ru-RU" sz="3200" b="1" dirty="0">
              <a:solidFill>
                <a:srgbClr val="00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+mn-cs"/>
            </a:endParaRPr>
          </a:p>
        </p:txBody>
      </p:sp>
      <p:sp>
        <p:nvSpPr>
          <p:cNvPr id="45090" name="Rectangle 34"/>
          <p:cNvSpPr>
            <a:spLocks noChangeArrowheads="1"/>
          </p:cNvSpPr>
          <p:nvPr/>
        </p:nvSpPr>
        <p:spPr bwMode="auto">
          <a:xfrm>
            <a:off x="3203575" y="1773238"/>
            <a:ext cx="62869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: 2</a:t>
            </a:r>
            <a:endParaRPr lang="ru-RU" sz="3200" b="1" dirty="0">
              <a:solidFill>
                <a:srgbClr val="00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+mn-cs"/>
            </a:endParaRPr>
          </a:p>
        </p:txBody>
      </p:sp>
      <p:sp>
        <p:nvSpPr>
          <p:cNvPr id="45091" name="Rectangle 35"/>
          <p:cNvSpPr>
            <a:spLocks noChangeArrowheads="1"/>
          </p:cNvSpPr>
          <p:nvPr/>
        </p:nvSpPr>
        <p:spPr bwMode="auto">
          <a:xfrm>
            <a:off x="2051050" y="2060575"/>
            <a:ext cx="10810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 32</a:t>
            </a:r>
            <a:endParaRPr lang="ru-RU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+mn-cs"/>
            </a:endParaRPr>
          </a:p>
        </p:txBody>
      </p:sp>
      <p:sp>
        <p:nvSpPr>
          <p:cNvPr id="45092" name="Rectangle 36"/>
          <p:cNvSpPr>
            <a:spLocks noChangeArrowheads="1"/>
          </p:cNvSpPr>
          <p:nvPr/>
        </p:nvSpPr>
        <p:spPr bwMode="auto">
          <a:xfrm>
            <a:off x="1979613" y="5589588"/>
            <a:ext cx="10080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115</a:t>
            </a:r>
            <a:endParaRPr lang="ru-RU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+mn-cs"/>
            </a:endParaRPr>
          </a:p>
        </p:txBody>
      </p:sp>
      <p:sp>
        <p:nvSpPr>
          <p:cNvPr id="45093" name="Rectangle 37"/>
          <p:cNvSpPr>
            <a:spLocks noChangeArrowheads="1"/>
          </p:cNvSpPr>
          <p:nvPr/>
        </p:nvSpPr>
        <p:spPr bwMode="auto">
          <a:xfrm>
            <a:off x="4356100" y="5516563"/>
            <a:ext cx="10080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93</a:t>
            </a:r>
            <a:endParaRPr lang="ru-RU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+mn-cs"/>
            </a:endParaRPr>
          </a:p>
        </p:txBody>
      </p:sp>
      <p:sp>
        <p:nvSpPr>
          <p:cNvPr id="45094" name="Rectangle 38"/>
          <p:cNvSpPr>
            <a:spLocks noChangeArrowheads="1"/>
          </p:cNvSpPr>
          <p:nvPr/>
        </p:nvSpPr>
        <p:spPr bwMode="auto">
          <a:xfrm>
            <a:off x="6516688" y="5516563"/>
            <a:ext cx="10969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  3</a:t>
            </a:r>
            <a:endParaRPr lang="ru-RU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+mn-cs"/>
            </a:endParaRPr>
          </a:p>
        </p:txBody>
      </p:sp>
      <p:sp>
        <p:nvSpPr>
          <p:cNvPr id="45095" name="Rectangle 39"/>
          <p:cNvSpPr>
            <a:spLocks noChangeArrowheads="1"/>
          </p:cNvSpPr>
          <p:nvPr/>
        </p:nvSpPr>
        <p:spPr bwMode="auto">
          <a:xfrm>
            <a:off x="7885113" y="3789363"/>
            <a:ext cx="56938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 8</a:t>
            </a:r>
            <a:endParaRPr lang="ru-RU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+mn-cs"/>
            </a:endParaRPr>
          </a:p>
        </p:txBody>
      </p:sp>
      <p:sp>
        <p:nvSpPr>
          <p:cNvPr id="45096" name="Rectangle 40"/>
          <p:cNvSpPr>
            <a:spLocks noChangeArrowheads="1"/>
          </p:cNvSpPr>
          <p:nvPr/>
        </p:nvSpPr>
        <p:spPr bwMode="auto">
          <a:xfrm>
            <a:off x="6659563" y="2133600"/>
            <a:ext cx="69762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64</a:t>
            </a:r>
            <a:endParaRPr lang="ru-RU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+mn-cs"/>
            </a:endParaRPr>
          </a:p>
        </p:txBody>
      </p:sp>
      <p:sp>
        <p:nvSpPr>
          <p:cNvPr id="45097" name="Rectangle 41"/>
          <p:cNvSpPr>
            <a:spLocks noChangeArrowheads="1"/>
          </p:cNvSpPr>
          <p:nvPr/>
        </p:nvSpPr>
        <p:spPr bwMode="auto">
          <a:xfrm>
            <a:off x="4211638" y="2060575"/>
            <a:ext cx="10080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 16</a:t>
            </a:r>
            <a:endParaRPr lang="ru-RU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54063" y="5085184"/>
            <a:ext cx="8241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5</a:t>
            </a:r>
            <a:endParaRPr lang="ru-RU" sz="4000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5544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500"/>
                                        <p:tgtEl>
                                          <p:spTgt spid="45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5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5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5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5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5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5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45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45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45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45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45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45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45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45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45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45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 animBg="1"/>
      <p:bldP spid="45064" grpId="0" animBg="1"/>
      <p:bldP spid="45082" grpId="0" animBg="1"/>
      <p:bldP spid="45083" grpId="0"/>
      <p:bldP spid="45084" grpId="0"/>
      <p:bldP spid="45085" grpId="0"/>
      <p:bldP spid="45086" grpId="0"/>
      <p:bldP spid="45087" grpId="0"/>
      <p:bldP spid="45088" grpId="0"/>
      <p:bldP spid="45089" grpId="0"/>
      <p:bldP spid="45090" grpId="0"/>
      <p:bldP spid="45091" grpId="0"/>
      <p:bldP spid="45092" grpId="0"/>
      <p:bldP spid="45093" grpId="0"/>
      <p:bldP spid="45094" grpId="0"/>
      <p:bldP spid="45095" grpId="0"/>
      <p:bldP spid="45096" grpId="0"/>
      <p:bldP spid="45097" grpId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548681"/>
            <a:ext cx="82089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-</a:t>
            </a:r>
            <a:r>
              <a:rPr lang="ru-RU" sz="7200" dirty="0"/>
              <a:t>Прочитайте числа</a:t>
            </a:r>
          </a:p>
          <a:p>
            <a:r>
              <a:rPr lang="ru-RU" sz="7200" dirty="0"/>
              <a:t>35, 358, 3582</a:t>
            </a:r>
          </a:p>
        </p:txBody>
      </p:sp>
      <p:sp>
        <p:nvSpPr>
          <p:cNvPr id="3" name="AutoShape 27"/>
          <p:cNvSpPr>
            <a:spLocks noChangeArrowheads="1"/>
          </p:cNvSpPr>
          <p:nvPr/>
        </p:nvSpPr>
        <p:spPr bwMode="auto">
          <a:xfrm>
            <a:off x="575468" y="371128"/>
            <a:ext cx="7993063" cy="1512888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lvl="0" algn="ctr"/>
            <a:r>
              <a:rPr lang="ru-RU" sz="4800" b="1" dirty="0" smtClean="0">
                <a:solidFill>
                  <a:prstClr val="black"/>
                </a:solidFill>
              </a:rPr>
              <a:t>Прочитайте </a:t>
            </a:r>
            <a:r>
              <a:rPr lang="ru-RU" sz="4800" b="1" dirty="0">
                <a:solidFill>
                  <a:prstClr val="black"/>
                </a:solidFill>
              </a:rPr>
              <a:t>ряд чисел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340768"/>
            <a:ext cx="28083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7200" dirty="0">
                <a:solidFill>
                  <a:prstClr val="black"/>
                </a:solidFill>
              </a:rPr>
              <a:t>1</a:t>
            </a:r>
            <a:r>
              <a:rPr lang="ru-RU" sz="7200" dirty="0" smtClean="0">
                <a:solidFill>
                  <a:prstClr val="black"/>
                </a:solidFill>
              </a:rPr>
              <a:t>5×3=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55577" y="2828836"/>
            <a:ext cx="295232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200" dirty="0">
                <a:solidFill>
                  <a:prstClr val="black"/>
                </a:solidFill>
              </a:rPr>
              <a:t>1</a:t>
            </a:r>
            <a:r>
              <a:rPr lang="ru-RU" sz="7200" dirty="0" smtClean="0">
                <a:solidFill>
                  <a:prstClr val="black"/>
                </a:solidFill>
              </a:rPr>
              <a:t>58×3=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55577" y="4221088"/>
            <a:ext cx="36003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7200" dirty="0">
                <a:solidFill>
                  <a:prstClr val="black"/>
                </a:solidFill>
              </a:rPr>
              <a:t>1</a:t>
            </a:r>
            <a:r>
              <a:rPr lang="ru-RU" sz="7200" dirty="0" smtClean="0">
                <a:solidFill>
                  <a:prstClr val="black"/>
                </a:solidFill>
              </a:rPr>
              <a:t>582×3=</a:t>
            </a:r>
            <a:endParaRPr lang="ru-RU" sz="7200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75856" y="1340768"/>
            <a:ext cx="15841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/>
              <a:t>45</a:t>
            </a:r>
            <a:endParaRPr lang="ru-RU" sz="7200" dirty="0"/>
          </a:p>
        </p:txBody>
      </p:sp>
      <p:sp>
        <p:nvSpPr>
          <p:cNvPr id="7" name="TextBox 6"/>
          <p:cNvSpPr txBox="1"/>
          <p:nvPr/>
        </p:nvSpPr>
        <p:spPr>
          <a:xfrm>
            <a:off x="3707904" y="2769985"/>
            <a:ext cx="15841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/>
              <a:t>474</a:t>
            </a:r>
            <a:endParaRPr lang="ru-RU" sz="7200" dirty="0"/>
          </a:p>
        </p:txBody>
      </p:sp>
      <p:sp>
        <p:nvSpPr>
          <p:cNvPr id="8" name="TextBox 7"/>
          <p:cNvSpPr txBox="1"/>
          <p:nvPr/>
        </p:nvSpPr>
        <p:spPr>
          <a:xfrm>
            <a:off x="4211960" y="4258053"/>
            <a:ext cx="7200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/>
              <a:t>?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949534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Тема Office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603</TotalTime>
  <Words>234</Words>
  <Application>Microsoft Office PowerPoint</Application>
  <PresentationFormat>Экран (4:3)</PresentationFormat>
  <Paragraphs>99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7" baseType="lpstr">
      <vt:lpstr>Arial</vt:lpstr>
      <vt:lpstr>Calibri</vt:lpstr>
      <vt:lpstr>Georgia</vt:lpstr>
      <vt:lpstr>Times New Roman</vt:lpstr>
      <vt:lpstr>UkrainianGoudyOld</vt:lpstr>
      <vt:lpstr>Wingdings</vt:lpstr>
      <vt:lpstr>Тема Office</vt:lpstr>
      <vt:lpstr>Многозначные числа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Умножение многозначного числа на однозначное</vt:lpstr>
      <vt:lpstr>Презентация PowerPoint</vt:lpstr>
      <vt:lpstr>Презентация PowerPoint</vt:lpstr>
      <vt:lpstr>Презентация PowerPoint</vt:lpstr>
      <vt:lpstr>Алгоритм действий</vt:lpstr>
      <vt:lpstr>Я доволен своей работой:   Мне сегодня удалось:   Теперь я умею…   Мне хотелось сегодня отметить:</vt:lpstr>
      <vt:lpstr>Самооценка учебной деятельности.   </vt:lpstr>
      <vt:lpstr>Домашнее задание  </vt:lpstr>
      <vt:lpstr>Молодцы!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User</cp:lastModifiedBy>
  <cp:revision>50</cp:revision>
  <dcterms:created xsi:type="dcterms:W3CDTF">2011-11-10T15:59:06Z</dcterms:created>
  <dcterms:modified xsi:type="dcterms:W3CDTF">2016-01-23T14:44:43Z</dcterms:modified>
</cp:coreProperties>
</file>