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8" r:id="rId3"/>
    <p:sldId id="261" r:id="rId4"/>
    <p:sldId id="262" r:id="rId5"/>
    <p:sldId id="263" r:id="rId6"/>
    <p:sldId id="264" r:id="rId7"/>
    <p:sldId id="265" r:id="rId8"/>
    <p:sldId id="291" r:id="rId9"/>
    <p:sldId id="269" r:id="rId10"/>
    <p:sldId id="281" r:id="rId11"/>
    <p:sldId id="279" r:id="rId12"/>
    <p:sldId id="282" r:id="rId13"/>
    <p:sldId id="288" r:id="rId14"/>
    <p:sldId id="289" r:id="rId15"/>
    <p:sldId id="290" r:id="rId16"/>
    <p:sldId id="274" r:id="rId17"/>
    <p:sldId id="276" r:id="rId18"/>
    <p:sldId id="280" r:id="rId19"/>
    <p:sldId id="270" r:id="rId20"/>
    <p:sldId id="273" r:id="rId21"/>
    <p:sldId id="275" r:id="rId22"/>
    <p:sldId id="296" r:id="rId23"/>
    <p:sldId id="297" r:id="rId24"/>
    <p:sldId id="298" r:id="rId25"/>
    <p:sldId id="271" r:id="rId26"/>
    <p:sldId id="283" r:id="rId27"/>
    <p:sldId id="285" r:id="rId28"/>
    <p:sldId id="286" r:id="rId29"/>
    <p:sldId id="287" r:id="rId30"/>
    <p:sldId id="272" r:id="rId31"/>
    <p:sldId id="284" r:id="rId32"/>
    <p:sldId id="292" r:id="rId33"/>
    <p:sldId id="293" r:id="rId34"/>
    <p:sldId id="294" r:id="rId35"/>
    <p:sldId id="295" r:id="rId36"/>
    <p:sldId id="299" r:id="rId37"/>
    <p:sldId id="300" r:id="rId38"/>
    <p:sldId id="301" r:id="rId39"/>
    <p:sldId id="266" r:id="rId40"/>
    <p:sldId id="267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E98998-CFF1-4775-AAC0-9FD8D7932950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393640-B10B-4961-B78D-8A0CF2FB2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638A6-4ACC-44CD-AB25-C31B03F1E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6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91CD-0332-46DE-AD59-6731CDA7DF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5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A802-AB2E-467B-9DD8-FF588F74F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1908-72CC-4F91-B8B3-AA04E4FF7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09F5-0680-483C-B061-8663FD147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04AB-5354-4CFF-99D7-6AE2EF02C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82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0F5C-095B-4333-9A69-DBD9C172A7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94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8A28-BFCD-4063-823E-B9389CF79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9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AB26-C772-489A-B8D6-7CA125F85D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0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F736-A71F-414D-A1BB-E61F37797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8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14F1-5B30-4706-A458-E7E6B105A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1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5E95287-8C58-4CB3-A250-61787D561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99;&#1089;&#1090;&#1091;&#1087;&#1083;&#1077;&#1085;&#1080;&#1077;%20&#1085;&#1072;%20&#1089;&#1077;&#1084;&#1080;&#1085;&#1072;&#1088;&#1077;%2011.04.16\&#1041;&#1077;&#1088;&#1077;&#1079;&#1099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2;&#1099;&#1089;&#1090;&#1091;&#1087;&#1083;&#1077;&#1085;&#1080;&#1077;%20&#1085;&#1072;%20&#1089;&#1077;&#1084;&#1080;&#1085;&#1072;&#1088;&#1077;%2011.04.16\&#1089;&#1086;&#1083;&#1086;&#1074;&#1077;&#1081;.mp3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tovary.ru/images/goods.aspx?id=2643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H:\&#1042;&#1099;&#1089;&#1090;&#1091;&#1087;&#1083;&#1077;&#1085;&#1080;&#1077;%20&#1085;&#1072;%20&#1089;&#1077;&#1084;&#1080;&#1085;&#1072;&#1088;&#1077;%2011.04.16\U_lukomorja_dub_zelen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772400" cy="37433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Влияние ИКТ технологий 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на повышение учебной 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и творческой мотивации учащихся</a:t>
            </a:r>
            <a:br>
              <a:rPr lang="ru-RU" altLang="ru-RU" b="1" smtClean="0">
                <a:solidFill>
                  <a:srgbClr val="002060"/>
                </a:solidFill>
              </a:rPr>
            </a:br>
            <a:endParaRPr lang="ru-RU" altLang="ru-RU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157788"/>
            <a:ext cx="4105275" cy="2592387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Обучение грамоте</a:t>
            </a:r>
          </a:p>
        </p:txBody>
      </p:sp>
      <p:pic>
        <p:nvPicPr>
          <p:cNvPr id="1433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Обучение грамоте</a:t>
            </a:r>
          </a:p>
        </p:txBody>
      </p:sp>
      <p:pic>
        <p:nvPicPr>
          <p:cNvPr id="1536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Обучение грамоте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7425" y="4983163"/>
            <a:ext cx="4672013" cy="1339850"/>
          </a:xfrm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632700" cy="3414713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>
                <a:solidFill>
                  <a:srgbClr val="002060"/>
                </a:solidFill>
              </a:rPr>
              <a:t>Сочинение по картине Игоря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Иммануиловича</a:t>
            </a:r>
            <a:r>
              <a:rPr lang="ru-RU" altLang="ru-RU" b="1" dirty="0" smtClean="0">
                <a:solidFill>
                  <a:srgbClr val="002060"/>
                </a:solidFill>
              </a:rPr>
              <a:t> Грабаря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«Февральская лазурь»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Граб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82575"/>
            <a:ext cx="3941763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589213" y="6107113"/>
            <a:ext cx="3911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/>
              <a:t>Игорь Эммануилович Грабарь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ре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5517232"/>
            <a:ext cx="304800" cy="304800"/>
          </a:xfrm>
          <a:prstGeom prst="rect">
            <a:avLst/>
          </a:prstGeom>
        </p:spPr>
      </p:pic>
      <p:pic>
        <p:nvPicPr>
          <p:cNvPr id="19458" name="Picture 2" descr="img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22263"/>
            <a:ext cx="4446588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Бере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2818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9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3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560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253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1507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2060"/>
                </a:solidFill>
              </a:rPr>
              <a:t>Английская пословица гласит: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 smtClean="0">
                <a:solidFill>
                  <a:srgbClr val="002060"/>
                </a:solidFill>
              </a:rPr>
              <a:t>«Я услышал – и забыл, </a:t>
            </a:r>
          </a:p>
          <a:p>
            <a:pPr marL="0" indent="0" algn="ctr">
              <a:buFontTx/>
              <a:buNone/>
            </a:pPr>
            <a:r>
              <a:rPr lang="ru-RU" altLang="ru-RU" sz="4400" b="1" smtClean="0">
                <a:solidFill>
                  <a:srgbClr val="002060"/>
                </a:solidFill>
              </a:rPr>
              <a:t>я увидел – и запомнил».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355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2457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6768752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3" y="2708920"/>
            <a:ext cx="547260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 цифра  9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76" y="4365104"/>
            <a:ext cx="27066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42938"/>
            <a:ext cx="7683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661988"/>
            <a:ext cx="7350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61988"/>
            <a:ext cx="7350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661988"/>
            <a:ext cx="7350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20713"/>
            <a:ext cx="7350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628650"/>
            <a:ext cx="7175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49288"/>
            <a:ext cx="7350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F:\Новая папка\шаблоны для презентаций\грибы\22399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649288"/>
            <a:ext cx="719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F:\Новая папка\шаблоны для презентаций\грибы\22399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19250"/>
            <a:ext cx="13319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D:\для презентаций\мультики\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34" y="3140968"/>
            <a:ext cx="4011740" cy="3008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68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6319" y="3032919"/>
            <a:ext cx="6591300" cy="3205162"/>
          </a:xfrm>
        </p:spPr>
      </p:pic>
      <p:sp>
        <p:nvSpPr>
          <p:cNvPr id="36868" name="Объект 1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686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575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Математика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96752" y="1124744"/>
            <a:ext cx="1346549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Математика</a:t>
            </a:r>
          </a:p>
        </p:txBody>
      </p:sp>
      <p:pic>
        <p:nvPicPr>
          <p:cNvPr id="2765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8175" y="1125538"/>
            <a:ext cx="13249275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extLst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  <a:ex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зимуют птицы</a:t>
            </a:r>
            <a:endParaRPr lang="ru-RU" sz="8800" b="1" spc="600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8676" name="Picture 2" descr="D:\Общие документы\КАРТИНКИ\АНИМИРОВАННЫЕ КАРТИНКИ\1 (189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14438"/>
            <a:ext cx="2574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5 из 20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6286500" y="142875"/>
            <a:ext cx="2714625" cy="10001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</a:p>
        </p:txBody>
      </p:sp>
      <p:pic>
        <p:nvPicPr>
          <p:cNvPr id="4" name="соловей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9 из 39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00125"/>
            <a:ext cx="4643437" cy="559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3" y="1214438"/>
            <a:ext cx="385762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знаменитый певец наших лесов.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Окрашена эта птичка скромно. Она коричневато-буро-сероватого цвета 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рыжинками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большими темными глазами и длинными тонкими ножками.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Соловей прилетает к нам поздно — в середине мая и начинает петь. Поет соловей месяца полтора, пока у него не появятся птенцы. Еще раз можно услышать соловьев осенью, когда они собираются в стаи. Но это уже не песни, а птичьи разговоры перед отлетом.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Улетают соловьи всегда вечером, а прилетают весной всегда ночью.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28797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1. Развитие личности обучаемого, подготовка к самостоятельной продуктивной деятельности в условиях информационного общества через: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развитие конструктивного, алгоритмического мышления, благодаря особенностям общения с компьютером;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развитие творческого мышления;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формирование информационной культуры, умений осуществлять обработку </a:t>
            </a:r>
            <a:r>
              <a:rPr lang="ru-RU" sz="2400" b="1" dirty="0" smtClean="0">
                <a:solidFill>
                  <a:srgbClr val="002060"/>
                </a:solidFill>
              </a:rPr>
              <a:t>информации.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Окружающий мир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08720" y="1196752"/>
            <a:ext cx="1360951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Окружающий мир</a:t>
            </a:r>
          </a:p>
        </p:txBody>
      </p:sp>
      <p:pic>
        <p:nvPicPr>
          <p:cNvPr id="3277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8175" y="1268413"/>
            <a:ext cx="1274445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195513" y="1484313"/>
            <a:ext cx="4824412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Клоунада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144000" y="2997200"/>
            <a:ext cx="597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B7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3767" tIns="0" rIns="223767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  <a:r>
              <a:rPr lang="ru-RU" altLang="ru-RU" sz="1600" b="1">
                <a:solidFill>
                  <a:srgbClr val="660066"/>
                </a:solidFill>
              </a:rPr>
              <a:t>КЛОУНА'ДА</a:t>
            </a:r>
            <a:r>
              <a:rPr lang="ru-RU" altLang="ru-RU" sz="1600" b="1"/>
              <a:t> -  Цирковой номер с участием клоунов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051050" y="5734050"/>
            <a:ext cx="5680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400" b="1" dirty="0">
              <a:solidFill>
                <a:srgbClr val="660033"/>
              </a:solidFill>
            </a:endParaRPr>
          </a:p>
        </p:txBody>
      </p:sp>
      <p:pic>
        <p:nvPicPr>
          <p:cNvPr id="2" name="Picture 7" descr="мигалка3 разноцветная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Photo%2001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клоу56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54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2339975" y="692150"/>
            <a:ext cx="4103688" cy="4556125"/>
            <a:chOff x="1474" y="436"/>
            <a:chExt cx="2585" cy="2870"/>
          </a:xfrm>
        </p:grpSpPr>
        <p:pic>
          <p:nvPicPr>
            <p:cNvPr id="3075" name="Picture 3" descr="Картинка 1 из 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436"/>
              <a:ext cx="1135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3" descr="tcvet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7C2EF"/>
                </a:clrFrom>
                <a:clrTo>
                  <a:srgbClr val="B7C2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7702" flipH="1">
              <a:off x="3016" y="1117"/>
              <a:ext cx="1043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12" descr="tcvet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52117">
              <a:off x="1504" y="1223"/>
              <a:ext cx="102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AutoShape 6" descr="Крупная сетка"/>
            <p:cNvSpPr>
              <a:spLocks noChangeArrowheads="1"/>
            </p:cNvSpPr>
            <p:nvPr/>
          </p:nvSpPr>
          <p:spPr bwMode="auto">
            <a:xfrm rot="10800000">
              <a:off x="2290" y="2069"/>
              <a:ext cx="952" cy="1043"/>
            </a:xfrm>
            <a:prstGeom prst="flowChartManualOperation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2336" y="1480"/>
              <a:ext cx="862" cy="136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rot="-630872">
              <a:off x="2881" y="3079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rot="821133">
              <a:off x="2109" y="3067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2" name="AutoShape 16"/>
            <p:cNvSpPr>
              <a:spLocks noChangeArrowheads="1"/>
            </p:cNvSpPr>
            <p:nvPr/>
          </p:nvSpPr>
          <p:spPr bwMode="auto">
            <a:xfrm rot="7122615">
              <a:off x="2063" y="2841"/>
              <a:ext cx="227" cy="318"/>
            </a:xfrm>
            <a:prstGeom prst="flowChartCollate">
              <a:avLst/>
            </a:prstGeom>
            <a:solidFill>
              <a:srgbClr val="F342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 rot="4077306">
              <a:off x="3197" y="2886"/>
              <a:ext cx="227" cy="318"/>
            </a:xfrm>
            <a:prstGeom prst="flowChartCollate">
              <a:avLst/>
            </a:prstGeom>
            <a:solidFill>
              <a:srgbClr val="F342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4" name="Rectangle 19"/>
            <p:cNvSpPr>
              <a:spLocks noChangeArrowheads="1"/>
            </p:cNvSpPr>
            <p:nvPr/>
          </p:nvSpPr>
          <p:spPr bwMode="auto">
            <a:xfrm>
              <a:off x="2744" y="2523"/>
              <a:ext cx="91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5" name="Rectangle 20" descr="Сферы"/>
            <p:cNvSpPr>
              <a:spLocks noChangeArrowheads="1"/>
            </p:cNvSpPr>
            <p:nvPr/>
          </p:nvSpPr>
          <p:spPr bwMode="auto">
            <a:xfrm>
              <a:off x="2472" y="1616"/>
              <a:ext cx="589" cy="453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343308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ni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8716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klown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00438"/>
            <a:ext cx="1512887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lown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1512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ach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941D"/>
              </a:clrFrom>
              <a:clrTo>
                <a:srgbClr val="FF94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0735"/>
      </p:ext>
    </p:extLst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149 L 0.36632 0.3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38194 -0.2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flipH="1">
            <a:off x="6011863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5400000">
            <a:off x="7489032" y="123269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5400000">
            <a:off x="7560469" y="548084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10800000">
            <a:off x="2195513" y="5013325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7560468" y="3393282"/>
            <a:ext cx="1439863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flipH="1">
            <a:off x="1116013" y="594995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3635375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flipH="1">
            <a:off x="4787900" y="5013325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5400000" flipH="1">
            <a:off x="-144463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0800000" flipH="1">
            <a:off x="1403350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5400000" flipH="1">
            <a:off x="-217488" y="2601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5400000" flipH="1">
            <a:off x="-217488" y="8016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16200000" flipH="1">
            <a:off x="6551612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16200000" flipH="1">
            <a:off x="6624637" y="20970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10800000" flipH="1">
            <a:off x="3995738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 flipH="1">
            <a:off x="6156325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rot="5400000" flipH="1">
            <a:off x="935037" y="1449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5400000" flipH="1">
            <a:off x="863600" y="35369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10800000" flipH="1">
            <a:off x="5076825" y="11255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0800000" flipH="1">
            <a:off x="2916238" y="10525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848" flipH="1">
            <a:off x="4067175" y="32131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 flipH="1">
            <a:off x="5688012" y="31051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10800000">
            <a:off x="3563938" y="4437063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5400000" flipH="1">
            <a:off x="1943100" y="26733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10800000" flipH="1">
            <a:off x="3779838" y="21336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35" name="Picture 27" descr="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BF99"/>
              </a:clrFrom>
              <a:clrTo>
                <a:srgbClr val="E1B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"/>
          <a:stretch>
            <a:fillRect/>
          </a:stretch>
        </p:blipFill>
        <p:spPr bwMode="auto">
          <a:xfrm>
            <a:off x="2268538" y="765175"/>
            <a:ext cx="4608512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555875" y="213360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241675" cy="898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651864402"/>
      </p:ext>
    </p:extLst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0" grpId="1" animBg="1"/>
      <p:bldP spid="17431" grpId="0" animBg="1"/>
      <p:bldP spid="17432" grpId="0" animBg="1"/>
      <p:bldP spid="17433" grpId="0" animBg="1"/>
      <p:bldP spid="17434" grpId="0" animBg="1"/>
      <p:bldP spid="174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692697"/>
            <a:ext cx="4174232" cy="1728191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Проектная работа</a:t>
            </a:r>
            <a:b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ученика 1 а класса</a:t>
            </a:r>
            <a:b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Литвинова Егора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r>
              <a:rPr lang="ru-RU" alt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 Поиграем </a:t>
            </a:r>
          </a:p>
          <a:p>
            <a:r>
              <a:rPr lang="ru-RU" alt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«Цап - царапки»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Материалы необходимые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</a:t>
            </a:r>
            <a:r>
              <a:rPr lang="ru-RU" alt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работы: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белый картон;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гуашь;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кисточка;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восковая свеча;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ручка, которая уже перестала писать.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556792"/>
            <a:ext cx="3960440" cy="4459778"/>
          </a:xfrm>
        </p:spPr>
      </p:pic>
    </p:spTree>
    <p:extLst>
      <p:ext uri="{BB962C8B-B14F-4D97-AF65-F5344CB8AC3E}">
        <p14:creationId xmlns:p14="http://schemas.microsoft.com/office/powerpoint/2010/main" val="21930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Взаимодействие с родителями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35227" cy="445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96987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Использование ИКТ на уроке позволяет: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</a:rPr>
              <a:t>активизировать познавательную деятельность учащихся; 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обеспечить высокую степень дифференциации обучения при личностно-ориентированном подходе;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повысить объем выполняемой работы на занятии; 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улучшить контроль знаний; 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сформировать навыки исследовательской деятельности; 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обеспечить доступ к справочным материалам, электронным библиотекам и другим информационным ресурсам.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4479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2. Реализация социального заказа, обусловленного информатизацией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 современного общества: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endParaRPr lang="ru-RU" altLang="ru-RU" sz="2800" b="1" smtClean="0">
              <a:solidFill>
                <a:srgbClr val="00206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</a:rPr>
              <a:t>подготовка обучаемых средствами информационных технологий к самостоятельной познавательной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5400" b="1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</a:pPr>
            <a:endParaRPr lang="ru-RU" altLang="ru-RU" sz="5400" b="1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</a:pPr>
            <a:r>
              <a:rPr lang="ru-RU" altLang="ru-RU" sz="5400" b="1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-747713"/>
            <a:ext cx="8229600" cy="3168651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3. Мотивация учебно-воспитательного процесса: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</a:rPr>
              <a:t>повышение качества и эффективности процесса обучения за счет реализации возможностей информационных технологий;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выявление и использование стимулов активизации познавательной деятельности.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endParaRPr lang="ru-RU" altLang="ru-RU" sz="2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Преимущества для учителя в использовании мультимедийных средств несомненное: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</a:rPr>
              <a:t>позволяет разнообразить любое занятие;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позволяет проверять задания, сделанные во время занятия, не затрачивая при этом много времени и сил и упрощая проверку усвоенного материала;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вдохновляет на поиск новых подходов к обучению, стимулирует</a:t>
            </a:r>
            <a:br>
              <a:rPr lang="ru-RU" altLang="ru-RU" sz="2000" b="1" smtClean="0">
                <a:solidFill>
                  <a:srgbClr val="002060"/>
                </a:solidFill>
              </a:rPr>
            </a:br>
            <a:r>
              <a:rPr lang="ru-RU" altLang="ru-RU" sz="2000" b="1" smtClean="0">
                <a:solidFill>
                  <a:srgbClr val="002060"/>
                </a:solidFill>
              </a:rPr>
              <a:t>профессиональный рост;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можно обращаться к всевозможным ресурсам;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позволяет экономить время на уроке;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Преимущества для учителя в использовании мультимедийных средств несомненное: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</a:rPr>
              <a:t>делает занятия интересными и развивает мотивацию;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предоставляет больше возможностей для участия в коллективной работе, развития личных и социальных навыков;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учащиеся начинают понимать более сложный материал в результате более ясной,  эффективной и динамичной подачи материала.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ученики начинают работать более творчески и становятся уверенными в себе.</a:t>
            </a:r>
            <a:br>
              <a:rPr lang="ru-RU" altLang="ru-RU" sz="2000" b="1" smtClean="0">
                <a:solidFill>
                  <a:srgbClr val="002060"/>
                </a:solidFill>
              </a:rPr>
            </a:br>
            <a:endParaRPr lang="ru-RU" altLang="ru-RU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Литературное чтение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U_lukomorja_dub_zelen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4784"/>
            <a:ext cx="8362950" cy="46572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Обучение грамоте</a:t>
            </a:r>
          </a:p>
        </p:txBody>
      </p:sp>
      <p:pic>
        <p:nvPicPr>
          <p:cNvPr id="13315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Экран (4:3)</PresentationFormat>
  <Paragraphs>73</Paragraphs>
  <Slides>40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Karmen</vt:lpstr>
      <vt:lpstr>Monotype Corsiva</vt:lpstr>
      <vt:lpstr>Times New Roman</vt:lpstr>
      <vt:lpstr>Оформление по умолчанию</vt:lpstr>
      <vt:lpstr>Влияние ИКТ технологий  на повышение учебной  и творческой мотивации учащихся </vt:lpstr>
      <vt:lpstr>Английская пословица гласит:</vt:lpstr>
      <vt:lpstr>1. Развитие личности обучаемого, подготовка к самостоятельной продуктивной деятельности в условиях информационного общества через:</vt:lpstr>
      <vt:lpstr>2. Реализация социального заказа, обусловленного информатизацией  современного общества: </vt:lpstr>
      <vt:lpstr>3. Мотивация учебно-воспитательного процесса:</vt:lpstr>
      <vt:lpstr>Преимущества для учителя в использовании мультимедийных средств несомненное:</vt:lpstr>
      <vt:lpstr>Преимущества для учителя в использовании мультимедийных средств несомненное:</vt:lpstr>
      <vt:lpstr>Литературное чтение</vt:lpstr>
      <vt:lpstr>Обучение грамоте</vt:lpstr>
      <vt:lpstr>Обучение грамоте</vt:lpstr>
      <vt:lpstr>Обучение грамоте</vt:lpstr>
      <vt:lpstr>Обучение грамоте</vt:lpstr>
      <vt:lpstr>  Сочинение по картине Игоря Иммануиловича Грабаря  «Февральская лазурь»</vt:lpstr>
      <vt:lpstr>Презентация PowerPoint</vt:lpstr>
      <vt:lpstr>Презентация PowerPoint</vt:lpstr>
      <vt:lpstr>Русский язык</vt:lpstr>
      <vt:lpstr>Русский язык</vt:lpstr>
      <vt:lpstr>Русский язык</vt:lpstr>
      <vt:lpstr>Русский язык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Математика</vt:lpstr>
      <vt:lpstr>Математика</vt:lpstr>
      <vt:lpstr>Мир вокруг нас</vt:lpstr>
      <vt:lpstr>Презентация PowerPoint</vt:lpstr>
      <vt:lpstr>Презентация PowerPoint</vt:lpstr>
      <vt:lpstr>Окружающий мир</vt:lpstr>
      <vt:lpstr>Окружающий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работа ученика 1 а класса Литвинова Егора</vt:lpstr>
      <vt:lpstr>Материалы необходимые  для работы:</vt:lpstr>
      <vt:lpstr>Взаимодействие с родителями</vt:lpstr>
      <vt:lpstr>Использование ИКТ на уроке позволяет: 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33</cp:revision>
  <dcterms:created xsi:type="dcterms:W3CDTF">2012-09-18T19:05:21Z</dcterms:created>
  <dcterms:modified xsi:type="dcterms:W3CDTF">2016-05-02T11:54:18Z</dcterms:modified>
</cp:coreProperties>
</file>