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33"/>
  </p:notesMasterIdLst>
  <p:sldIdLst>
    <p:sldId id="273" r:id="rId2"/>
    <p:sldId id="304" r:id="rId3"/>
    <p:sldId id="298" r:id="rId4"/>
    <p:sldId id="291" r:id="rId5"/>
    <p:sldId id="295" r:id="rId6"/>
    <p:sldId id="294" r:id="rId7"/>
    <p:sldId id="306" r:id="rId8"/>
    <p:sldId id="305" r:id="rId9"/>
    <p:sldId id="310" r:id="rId10"/>
    <p:sldId id="329" r:id="rId11"/>
    <p:sldId id="313" r:id="rId12"/>
    <p:sldId id="314" r:id="rId13"/>
    <p:sldId id="318" r:id="rId14"/>
    <p:sldId id="319" r:id="rId15"/>
    <p:sldId id="320" r:id="rId16"/>
    <p:sldId id="321" r:id="rId17"/>
    <p:sldId id="315" r:id="rId18"/>
    <p:sldId id="322" r:id="rId19"/>
    <p:sldId id="323" r:id="rId20"/>
    <p:sldId id="324" r:id="rId21"/>
    <p:sldId id="325" r:id="rId22"/>
    <p:sldId id="326" r:id="rId23"/>
    <p:sldId id="309" r:id="rId24"/>
    <p:sldId id="308" r:id="rId25"/>
    <p:sldId id="278" r:id="rId26"/>
    <p:sldId id="297" r:id="rId27"/>
    <p:sldId id="311" r:id="rId28"/>
    <p:sldId id="312" r:id="rId29"/>
    <p:sldId id="328" r:id="rId30"/>
    <p:sldId id="317" r:id="rId31"/>
    <p:sldId id="299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2551074-A759-4776-A23C-2553BB1EDDAE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398989-396C-440D-9956-CF63FD509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85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6B7BF7-B247-4552-82E2-027AA41E8BB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42FA4-766D-48D3-B25B-FE01ECE49952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84158-6E1E-4130-B845-771332A2C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B80BF-B141-4D32-A7AD-6A8336D285B4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6911-A732-491A-8968-44F213E42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384D-7B25-4D60-8232-19938F98A9CE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09A9-C748-4F8C-87F6-40CDC9E25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82302-F11D-4EB2-BE39-95528C2C0F59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FA1CA-BCA6-4497-9ABF-252B7019E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B0DF-6852-4B11-8F8F-72F7764B9139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2DE8D-59C4-4869-87F6-E55D57811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4528A-58D1-4DE0-AABF-DA9AFBD1E978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948D-5744-4653-BAB5-7EF437B65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1272-9174-4A2F-8EBB-A91B9B881E33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F2022-1045-4570-A95D-6A72D3B3A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7869-8BA6-4C8F-87C4-67DCCDB80277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603D9-AEBF-41B6-A365-3EFC8C5C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225A4-2F34-4872-894A-2D34FA1546D7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F1727-41B6-4FC0-A510-11C7DB9EB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B9BEB-DF6F-4876-992A-229542E8ED41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49795-C458-4658-825A-E54EB3700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FDC1-6010-4D35-9C2B-9BD32E0F6D07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91AAD-DBEC-4E3B-8DC5-794C4E6B1D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D7E53BB-542E-41E0-AA4A-C71ED6892B57}" type="datetimeFigureOut">
              <a:rPr lang="ru-RU"/>
              <a:pPr>
                <a:defRPr/>
              </a:pPr>
              <a:t>02.03.2016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3195D5D6-E5EC-43A6-AC1A-6FA177E8C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14" r:id="rId2"/>
    <p:sldLayoutId id="2147483823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4" r:id="rId9"/>
    <p:sldLayoutId id="2147483820" r:id="rId10"/>
    <p:sldLayoutId id="21474838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" y="2857500"/>
            <a:ext cx="8501063" cy="857250"/>
          </a:xfrm>
        </p:spPr>
        <p:txBody>
          <a:bodyPr/>
          <a:lstStyle/>
          <a:p>
            <a:pPr marR="0" algn="ctr" eaLnBrk="1" hangingPunct="1"/>
            <a:r>
              <a:rPr lang="en-US" sz="4000" b="1" dirty="0" smtClean="0">
                <a:solidFill>
                  <a:srgbClr val="002060"/>
                </a:solidFill>
              </a:rPr>
              <a:t>THE PLEASURE OF READING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pic>
        <p:nvPicPr>
          <p:cNvPr id="14338" name="Picture 4" descr="http://minsk1.net/images/uploads/65240e7d89fac265c9c9e88758ce27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643313"/>
            <a:ext cx="5214974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8" descr="http://mtdata.ru/u8/photo9F65/20955324222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285750"/>
            <a:ext cx="33115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0" descr="http://cdn.theconversation.com/files/78116/width1356x668/image-20150415-31684-1a8jb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357188"/>
            <a:ext cx="41497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00958" y="5500702"/>
            <a:ext cx="16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March,the</a:t>
            </a:r>
            <a:r>
              <a:rPr lang="en-US" dirty="0" smtClean="0">
                <a:solidFill>
                  <a:schemeClr val="bg1"/>
                </a:solidFill>
              </a:rPr>
              <a:t> 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en-US" dirty="0" smtClean="0">
                <a:solidFill>
                  <a:schemeClr val="bg1"/>
                </a:solidFill>
              </a:rPr>
              <a:t>G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r>
              <a:rPr lang="en-US" dirty="0" smtClean="0">
                <a:solidFill>
                  <a:schemeClr val="bg1"/>
                </a:solidFill>
              </a:rPr>
              <a:t>Form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5" grpId="2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18487" cy="635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/>
            </a:r>
            <a:br>
              <a:rPr lang="ru-RU" smtClean="0"/>
            </a:br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2" cy="685800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0801"/>
                <a:gridCol w="2667001"/>
                <a:gridCol w="3886200"/>
              </a:tblGrid>
              <a:tr h="80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Stories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by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Christie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rowSpan="9">
                  <a:txBody>
                    <a:bodyPr/>
                    <a:lstStyle/>
                    <a:p>
                      <a:pPr algn="ctr"/>
                      <a:endParaRPr kumimoji="0" lang="en-US" sz="4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en-US" sz="4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en-US" sz="4800" b="1" kern="12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en-US" sz="40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is</a:t>
                      </a:r>
                      <a:endParaRPr lang="ru-RU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war novel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769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Five</a:t>
                      </a:r>
                      <a:r>
                        <a:rPr lang="en-US" sz="18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on treasure island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 Mary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Blyton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 adventure story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737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Vitya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Maleev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at school and at home by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Nosov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humorous story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737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War</a:t>
                      </a:r>
                      <a:r>
                        <a:rPr lang="en-US" sz="18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and peace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 Tolstoy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detective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stor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991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Romeo and Juliet </a:t>
                      </a:r>
                      <a:r>
                        <a:rPr kumimoji="0" lang="en-US" sz="18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Shakespeare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science fiction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5100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inderella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fairy tale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510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The life of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A.Pushkin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horror story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737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The Time Machine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by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G.Wells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drama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1057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Frankenstein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by Marry Shelly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 biography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cxnSp>
        <p:nvCxnSpPr>
          <p:cNvPr id="22" name="Прямая со стрелкой 21"/>
          <p:cNvCxnSpPr/>
          <p:nvPr/>
        </p:nvCxnSpPr>
        <p:spPr>
          <a:xfrm>
            <a:off x="2714625" y="571500"/>
            <a:ext cx="2571750" cy="192881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643188" y="1285875"/>
            <a:ext cx="2643187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643188" y="2000250"/>
            <a:ext cx="2428875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857500" y="357188"/>
            <a:ext cx="2500313" cy="207168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571750" y="3714750"/>
            <a:ext cx="2500313" cy="192881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2857500" y="4214813"/>
            <a:ext cx="2500313" cy="7143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2714625" y="3714750"/>
            <a:ext cx="2500313" cy="18573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786063" y="4857750"/>
            <a:ext cx="2571750" cy="135731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786063" y="4929188"/>
            <a:ext cx="2500312" cy="12858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42844" y="571480"/>
            <a:ext cx="71469" cy="49233"/>
          </a:xfrm>
        </p:spPr>
        <p:txBody>
          <a:bodyPr/>
          <a:lstStyle/>
          <a:p>
            <a:pPr eaLnBrk="1" hangingPunct="1"/>
            <a:endParaRPr lang="ru-RU" sz="3600" dirty="0" smtClean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0" y="2828925"/>
            <a:ext cx="2819400" cy="2179638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4000" b="1" dirty="0" smtClean="0"/>
              <a:t>     </a:t>
            </a:r>
            <a:r>
              <a:rPr lang="en-US" sz="3800" b="1" dirty="0" smtClean="0"/>
              <a:t>Give brief information about the writers</a:t>
            </a:r>
            <a:endParaRPr lang="ru-RU" sz="3800" b="1" dirty="0"/>
          </a:p>
        </p:txBody>
      </p:sp>
      <p:pic>
        <p:nvPicPr>
          <p:cNvPr id="30723" name="Picture 4" descr="https://www.pnp.ru/upload/uploaded_image/2015-03-04/530675251_71d81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055938" y="1057275"/>
            <a:ext cx="5391150" cy="4425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http://www.notosoloji.com/wp-content/uploads/2013/07/shakespeareicsay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71500"/>
            <a:ext cx="31892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6" descr="https://im0-tub-ru.yandex.net/i?id=74201a88db61b47e5d28a93f9c2b5bd6&amp;n=33&amp;h=215&amp;w=2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3643313"/>
            <a:ext cx="27114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8" descr="http://www.vam.ac.uk/__data/assets/image/0007/182986/2006AN3612_appea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571500"/>
            <a:ext cx="30003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2" descr="http://hjorthen.org/wp-content/uploads/2010/02/mil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3643313"/>
            <a:ext cx="2519363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642938" y="0"/>
            <a:ext cx="8501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English writers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785813" y="3214688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William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Shakespeare</a:t>
            </a:r>
          </a:p>
        </p:txBody>
      </p:sp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5786438" y="6500813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Agatha</a:t>
            </a:r>
            <a:r>
              <a:rPr lang="en-US" b="1" dirty="0"/>
              <a:t> Christie</a:t>
            </a:r>
          </a:p>
        </p:txBody>
      </p:sp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5500688" y="3214688"/>
            <a:ext cx="3786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Charles Dickens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0" y="6429375"/>
            <a:ext cx="414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Alan Alexander  Milne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43306" y="2000240"/>
            <a:ext cx="1357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and when were they born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r>
              <a:rPr lang="en-US" dirty="0" smtClean="0"/>
              <a:t>What </a:t>
            </a:r>
            <a:r>
              <a:rPr lang="ru-RU" dirty="0" smtClean="0"/>
              <a:t> </a:t>
            </a:r>
            <a:r>
              <a:rPr lang="en-US" dirty="0" smtClean="0"/>
              <a:t>kind of books did they write</a:t>
            </a:r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3512"/>
            <a:ext cx="7615262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William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Shakespeare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4" descr="http://www.notosoloji.com/wp-content/uploads/2013/07/shakespeareicsay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85728"/>
            <a:ext cx="5857916" cy="472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929198"/>
            <a:ext cx="8548718" cy="164307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Charles Dickens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8" descr="http://www.vam.ac.uk/__data/assets/image/0007/182986/2006AN3612_appe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290"/>
            <a:ext cx="5357850" cy="446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000768"/>
            <a:ext cx="8072494" cy="8572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Alan Alexander  Milne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 descr="http://hjorthen.org/wp-content/uploads/2010/02/mil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42852"/>
            <a:ext cx="4857784" cy="541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636"/>
            <a:ext cx="8191528" cy="157163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Agatha Christie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dirty="0"/>
          </a:p>
        </p:txBody>
      </p:sp>
      <p:pic>
        <p:nvPicPr>
          <p:cNvPr id="3" name="Picture 6" descr="https://im0-tub-ru.yandex.net/i?id=74201a88db61b47e5d28a93f9c2b5bd6&amp;n=33&amp;h=215&amp;w=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428603"/>
            <a:ext cx="4283086" cy="451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http://www.playcast.ru/uploads/2014/03/25/7976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22145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6" descr="http://wiki.obr55.ru/images/7/7d/%D0%9D%D0%BE%D1%81%D0%BE%D0%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1857375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8" descr="http://b1.m24.ru/c/545328.730x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285860"/>
            <a:ext cx="2500312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" descr="http://rebziki.ru/UserFiles/photos/000/000/005/e603d287f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3500438"/>
            <a:ext cx="2135188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2" descr="https://lh4.googleusercontent.com/-HQgF1ok6Rbs/Tl5VPLO56nI/AAAAAAAAuxw/GEaqv8el_PI/s640/4269339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75" y="3143250"/>
            <a:ext cx="23685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1285875" y="142875"/>
            <a:ext cx="6357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Russians writers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357188" y="3000375"/>
            <a:ext cx="328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Alexander Pushkin</a:t>
            </a:r>
          </a:p>
        </p:txBody>
      </p: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7000875" y="2714625"/>
            <a:ext cx="250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Nikolay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Nosov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0" y="6429375"/>
            <a:ext cx="3071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Samuil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Marshak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8" name="TextBox 12"/>
          <p:cNvSpPr txBox="1">
            <a:spLocks noChangeArrowheads="1"/>
          </p:cNvSpPr>
          <p:nvPr/>
        </p:nvSpPr>
        <p:spPr bwMode="auto">
          <a:xfrm>
            <a:off x="6715125" y="6429375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Marina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Tsvetaeva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9" name="TextBox 13"/>
          <p:cNvSpPr txBox="1">
            <a:spLocks noChangeArrowheads="1"/>
          </p:cNvSpPr>
          <p:nvPr/>
        </p:nvSpPr>
        <p:spPr bwMode="auto">
          <a:xfrm>
            <a:off x="3571868" y="4143381"/>
            <a:ext cx="2928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Ivan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Turgenev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992" y="4857760"/>
            <a:ext cx="2786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and when were they born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r>
              <a:rPr lang="en-US" dirty="0" smtClean="0"/>
              <a:t>What  kind of books did they write</a:t>
            </a:r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357826"/>
            <a:ext cx="740571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Marina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Tsvetaeva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" name="Picture 12" descr="https://lh4.googleusercontent.com/-HQgF1ok6Rbs/Tl5VPLO56nI/AAAAAAAAuxw/GEaqv8el_PI/s640/426933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49" y="214290"/>
            <a:ext cx="382152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636"/>
            <a:ext cx="8715436" cy="157163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Samuil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Marshak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" name="Picture 10" descr="http://rebziki.ru/UserFiles/photos/000/000/005/e603d287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14290"/>
            <a:ext cx="3571900" cy="486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reading important for you?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99143"/>
              </p:ext>
            </p:extLst>
          </p:nvPr>
        </p:nvGraphicFramePr>
        <p:xfrm>
          <a:off x="428625" y="1643063"/>
          <a:ext cx="7191404" cy="4416552"/>
        </p:xfrm>
        <a:graphic>
          <a:graphicData uri="http://schemas.openxmlformats.org/drawingml/2006/table">
            <a:tbl>
              <a:tblPr/>
              <a:tblGrid>
                <a:gridCol w="3595332"/>
                <a:gridCol w="3596072"/>
              </a:tblGrid>
              <a:tr h="2627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65300" algn="l"/>
                        </a:tabLst>
                      </a:pPr>
                      <a:r>
                        <a:rPr lang="en-US" sz="2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+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65300" algn="l"/>
                        </a:tabLs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it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is the perfect way </a:t>
                      </a:r>
                      <a:endParaRPr lang="en-US" sz="28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65300" algn="l"/>
                        </a:tabLs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</a:t>
                      </a:r>
                      <a:r>
                        <a:rPr lang="en-US" sz="28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make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fun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entertain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oneself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feel comfortable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spend free time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relax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not to be alone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49580" indent="-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not to feel bored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754" marR="67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it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is </a:t>
                      </a: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easier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watch TV or video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hurt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eyes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make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me think hard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be boring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give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 headache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take </a:t>
                      </a:r>
                      <a:r>
                        <a:rPr lang="en-US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too much time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754" marR="677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394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1765300" algn="l"/>
              </a:tabLst>
            </a:pPr>
            <a:r>
              <a:rPr lang="en-US" sz="12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                                                                              _</a:t>
            </a:r>
            <a:endParaRPr lang="en-US">
              <a:ea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786322"/>
            <a:ext cx="8548718" cy="192882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Nikolay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Nosov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6" descr="http://wiki.obr55.ru/images/7/7d/%D0%9D%D0%BE%D1%81%D0%BE%D0%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85728"/>
            <a:ext cx="321280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714884"/>
            <a:ext cx="8262966" cy="185738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Ivan 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Turgenev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" name="Picture 8" descr="http://b1.m24.ru/c/545328.730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9933" y="142852"/>
            <a:ext cx="470831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29198"/>
            <a:ext cx="8043890" cy="164307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Alexander Pushkin</a:t>
            </a:r>
            <a:b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7412" name="Picture 4" descr="http://couleeeho.ru/uploads/images/p/u/s/pushkin_aleksan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6030353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SPEAKING</a:t>
            </a:r>
            <a:endParaRPr lang="ru-RU" dirty="0" smtClean="0">
              <a:solidFill>
                <a:srgbClr val="FF3300"/>
              </a:solidFill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200" dirty="0" smtClean="0">
                <a:solidFill>
                  <a:srgbClr val="FF3300"/>
                </a:solidFill>
              </a:rPr>
              <a:t>Give a 2-minute talk on your </a:t>
            </a:r>
            <a:r>
              <a:rPr lang="en-US" sz="3200" b="1" dirty="0" err="1" smtClean="0">
                <a:solidFill>
                  <a:srgbClr val="FF3300"/>
                </a:solidFill>
              </a:rPr>
              <a:t>favourite</a:t>
            </a:r>
            <a:r>
              <a:rPr lang="en-US" sz="3200" b="1" dirty="0" smtClean="0">
                <a:solidFill>
                  <a:srgbClr val="FF3300"/>
                </a:solidFill>
              </a:rPr>
              <a:t> book.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Remember to say :</a:t>
            </a: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What kind of book it is</a:t>
            </a: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Who the main characters are and whether you like them</a:t>
            </a: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What happens in the book</a:t>
            </a:r>
            <a:endParaRPr lang="ru-RU" sz="2800" dirty="0" smtClean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Why it is your </a:t>
            </a:r>
            <a:r>
              <a:rPr lang="en-US" sz="2800" b="1" dirty="0" err="1" smtClean="0"/>
              <a:t>favourite</a:t>
            </a:r>
            <a:endParaRPr lang="ru-RU" sz="2800" dirty="0" smtClean="0"/>
          </a:p>
          <a:p>
            <a:pPr>
              <a:lnSpc>
                <a:spcPct val="90000"/>
              </a:lnSpc>
            </a:pPr>
            <a:endParaRPr lang="ru-RU" sz="2800" dirty="0" smtClean="0"/>
          </a:p>
        </p:txBody>
      </p:sp>
      <p:pic>
        <p:nvPicPr>
          <p:cNvPr id="35843" name="Picture 2" descr="http://news.am/img/reviews/30/92/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6938" y="5353050"/>
            <a:ext cx="189706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4348" y="571480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book is………………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It’s a (detective, humorous, short) story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novel,poem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Its author is…………….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 is a talented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creative,extraordinary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………).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main character(s) of this book is (are)….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like him (her) because he (she) is kind,……..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story (poem, novel) tells about love,(friendship, nobility,……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like it because it teaches life, kindness,……….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186737" cy="928688"/>
          </a:xfrm>
        </p:spPr>
        <p:txBody>
          <a:bodyPr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My favourite boo</a:t>
            </a:r>
            <a:r>
              <a:rPr lang="en-US" smtClean="0">
                <a:solidFill>
                  <a:schemeClr val="tx1"/>
                </a:solidFill>
              </a:rPr>
              <a:t>k</a:t>
            </a:r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36867" name="Picture 2" descr="http://news.am/img/reviews/30/92/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6325" y="5495925"/>
            <a:ext cx="17176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428625" y="0"/>
            <a:ext cx="8143875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/>
              <a:t> </a:t>
            </a: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</a:rPr>
              <a:t>LISTENING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book to read on holidays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True or false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Alex is going to the school library.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2.He likes historical novels.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3. Alex has not read Alexander Dumas.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Alex does not like Walter Scott.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5.«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Rob Roy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by Walter Scott is an adventure novel.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6.Jane is reading Charles Dickens now.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/>
              <a:t> </a:t>
            </a:r>
          </a:p>
        </p:txBody>
      </p:sp>
      <p:pic>
        <p:nvPicPr>
          <p:cNvPr id="2" name="A book to read on holida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LISTENING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book to read on holidays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85750" y="2000250"/>
            <a:ext cx="85725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Answer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the questions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1.What kind of books does  Alex prefer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Does Alex like Walter Scott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3. What novel did he read some  years ago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4. What novel by Walter Scott has Jane already read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5.What is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Jane reading now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9939" name="Picture 2" descr="http://news.am/img/reviews/30/92/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3163" y="5572125"/>
            <a:ext cx="16208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 book to read on holida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781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58204" cy="1152514"/>
          </a:xfrm>
        </p:spPr>
        <p:txBody>
          <a:bodyPr/>
          <a:lstStyle/>
          <a:p>
            <a:pPr eaLnBrk="1" hangingPunct="1"/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3200" b="1" dirty="0" smtClean="0">
                <a:solidFill>
                  <a:srgbClr val="FF3300"/>
                </a:solidFill>
              </a:rPr>
              <a:t/>
            </a:r>
            <a:br>
              <a:rPr lang="en-US" sz="3200" b="1" dirty="0" smtClean="0">
                <a:solidFill>
                  <a:srgbClr val="FF3300"/>
                </a:solidFill>
              </a:rPr>
            </a:br>
            <a:r>
              <a:rPr lang="en-US" sz="4000" dirty="0" smtClean="0">
                <a:solidFill>
                  <a:srgbClr val="FF3300"/>
                </a:solidFill>
              </a:rPr>
              <a:t>SPEAKING</a:t>
            </a:r>
            <a:r>
              <a:rPr lang="en-US" sz="3200" dirty="0" smtClean="0">
                <a:solidFill>
                  <a:srgbClr val="FF3300"/>
                </a:solidFill>
              </a:rPr>
              <a:t>  </a:t>
            </a:r>
            <a:br>
              <a:rPr lang="en-US" sz="3200" dirty="0" smtClean="0">
                <a:solidFill>
                  <a:srgbClr val="FF3300"/>
                </a:solidFill>
              </a:rPr>
            </a:br>
            <a:r>
              <a:rPr lang="en-US" sz="3200" dirty="0" smtClean="0">
                <a:solidFill>
                  <a:srgbClr val="FF3300"/>
                </a:solidFill>
              </a:rPr>
              <a:t>Give a 2-minute talk on the topic  </a:t>
            </a:r>
            <a:r>
              <a:rPr lang="ru-RU" sz="3200" dirty="0" smtClean="0">
                <a:solidFill>
                  <a:srgbClr val="FF3300"/>
                </a:solidFill>
              </a:rPr>
              <a:t>«</a:t>
            </a:r>
            <a:r>
              <a:rPr lang="en-US" sz="3200" dirty="0" smtClean="0">
                <a:solidFill>
                  <a:srgbClr val="FF3300"/>
                </a:solidFill>
              </a:rPr>
              <a:t>What book would you recommend to read</a:t>
            </a:r>
            <a:r>
              <a:rPr lang="ru-RU" sz="3200" dirty="0" smtClean="0">
                <a:solidFill>
                  <a:srgbClr val="FF3300"/>
                </a:solidFill>
              </a:rPr>
              <a:t>?»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sp>
        <p:nvSpPr>
          <p:cNvPr id="419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 would recommend the book…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…was written by…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It is…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It is about…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main characters in the book are…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 love reading it because…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sz="2400" dirty="0" smtClean="0"/>
          </a:p>
        </p:txBody>
      </p:sp>
      <p:pic>
        <p:nvPicPr>
          <p:cNvPr id="4" name="Picture 5" descr="http://news.am/img/reviews/30/92/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047" y="5638814"/>
            <a:ext cx="1536953" cy="121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34404" cy="107157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Let’s sing a song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My books are just standing on bookshelves</a:t>
            </a:r>
            <a:endParaRPr lang="ru-RU" sz="2400" dirty="0"/>
          </a:p>
          <a:p>
            <a:pPr eaLnBrk="0" hangingPunct="0"/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That I’m always happy to read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My </a:t>
            </a:r>
            <a:r>
              <a:rPr lang="en-US" sz="2400" dirty="0" err="1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favourite’s</a:t>
            </a: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 under my pillow.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The English book is what I need.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                Chorus: Read books, read books,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                They were invented to read, to read.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                Read books, read books,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                English book is what I need.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The book that was written in English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Improves your knowledge as well, </a:t>
            </a:r>
            <a:b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It teaches your </a:t>
            </a:r>
            <a:r>
              <a:rPr lang="en-US" sz="2400" dirty="0" err="1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lexics</a:t>
            </a: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 and grammar</a:t>
            </a:r>
            <a:r>
              <a:rPr lang="en-US" sz="8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/>
            </a:r>
            <a:br>
              <a:rPr lang="en-US" sz="8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And how the English words spell.</a:t>
            </a:r>
            <a:endParaRPr lang="ru-RU" sz="2400" dirty="0"/>
          </a:p>
          <a:p>
            <a:pPr eaLnBrk="0" hangingPunct="0"/>
            <a:r>
              <a:rPr lang="en-US" sz="2400" dirty="0">
                <a:solidFill>
                  <a:srgbClr val="333333"/>
                </a:solidFill>
                <a:latin typeface="Helvetica" pitchFamily="34" charset="0"/>
                <a:cs typeface="Times New Roman" pitchFamily="18" charset="0"/>
              </a:rPr>
              <a:t>                Chorus.</a:t>
            </a:r>
            <a:endParaRPr lang="en-US" sz="2400" dirty="0"/>
          </a:p>
        </p:txBody>
      </p:sp>
      <p:pic>
        <p:nvPicPr>
          <p:cNvPr id="44035" name="Picture 5" descr="http://news.am/img/reviews/30/92/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6575" y="4929188"/>
            <a:ext cx="22574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Minusovka_-_My_Bonny_is_over_the_ocean_mp3davalka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5287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 rot="16200000" flipV="1">
            <a:off x="4429124" y="2000240"/>
            <a:ext cx="357190" cy="71438"/>
          </a:xfrm>
          <a:prstGeom prst="straightConnector1">
            <a:avLst/>
          </a:prstGeom>
          <a:ln>
            <a:tailEnd type="arrow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1928794" y="4293096"/>
            <a:ext cx="1419070" cy="850416"/>
          </a:xfrm>
          <a:prstGeom prst="straightConnector1">
            <a:avLst/>
          </a:prstGeom>
          <a:ln>
            <a:tailEnd type="arrow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7115174" y="1906478"/>
            <a:ext cx="649212" cy="550984"/>
          </a:xfrm>
          <a:prstGeom prst="straightConnector1">
            <a:avLst/>
          </a:prstGeom>
          <a:ln>
            <a:tailEnd type="arrow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 flipH="1" flipV="1">
            <a:off x="5072066" y="642918"/>
            <a:ext cx="2428892" cy="2000264"/>
          </a:xfrm>
          <a:prstGeom prst="straightConnector1">
            <a:avLst/>
          </a:prstGeom>
          <a:ln>
            <a:tailEnd type="arrow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45" idx="0"/>
          </p:cNvCxnSpPr>
          <p:nvPr/>
        </p:nvCxnSpPr>
        <p:spPr>
          <a:xfrm rot="16200000" flipH="1">
            <a:off x="6625834" y="4375561"/>
            <a:ext cx="1214446" cy="750084"/>
          </a:xfrm>
          <a:prstGeom prst="straightConnector1">
            <a:avLst/>
          </a:prstGeom>
          <a:ln>
            <a:tailEnd type="arrow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V="1">
            <a:off x="2357421" y="1285861"/>
            <a:ext cx="1214448" cy="928694"/>
          </a:xfrm>
          <a:prstGeom prst="straightConnector1">
            <a:avLst/>
          </a:prstGeom>
          <a:ln>
            <a:tailEnd type="arrow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2571736" y="2285992"/>
            <a:ext cx="357190" cy="214314"/>
          </a:xfrm>
          <a:prstGeom prst="straightConnector1">
            <a:avLst/>
          </a:prstGeom>
          <a:ln>
            <a:tailEnd type="arrow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1857356" y="2214554"/>
            <a:ext cx="6192688" cy="22322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0"/>
          </a:p>
        </p:txBody>
      </p:sp>
      <p:sp>
        <p:nvSpPr>
          <p:cNvPr id="12" name="TextBox 11"/>
          <p:cNvSpPr txBox="1"/>
          <p:nvPr/>
        </p:nvSpPr>
        <p:spPr>
          <a:xfrm>
            <a:off x="3071802" y="785794"/>
            <a:ext cx="2819142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home, at school, in the parks</a:t>
            </a:r>
            <a:endParaRPr lang="ru-RU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2330" y="857232"/>
            <a:ext cx="2071670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horror, fantasy, drama</a:t>
            </a:r>
            <a:endParaRPr lang="ru-RU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643578"/>
            <a:ext cx="3347864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characters </a:t>
            </a:r>
            <a:endParaRPr lang="ru-RU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6116" y="5000636"/>
            <a:ext cx="4034158" cy="10002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Milne, Christie,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Dickens</a:t>
            </a:r>
          </a:p>
          <a:p>
            <a:pPr algn="ctr"/>
            <a:endParaRPr lang="en-US" sz="2000" b="1" dirty="0" smtClean="0"/>
          </a:p>
          <a:p>
            <a:pPr algn="ctr"/>
            <a:endParaRPr lang="ru-RU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>
            <a:endCxn id="44" idx="0"/>
          </p:cNvCxnSpPr>
          <p:nvPr/>
        </p:nvCxnSpPr>
        <p:spPr>
          <a:xfrm rot="5400000">
            <a:off x="4965703" y="4464851"/>
            <a:ext cx="213520" cy="794"/>
          </a:xfrm>
          <a:prstGeom prst="straightConnector1">
            <a:avLst/>
          </a:prstGeom>
          <a:ln>
            <a:tailEnd type="arrow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29124" y="357166"/>
            <a:ext cx="3024336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funny, humorous, witty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720" y="1357298"/>
            <a:ext cx="2214546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books, newspapers, magazines</a:t>
            </a:r>
            <a:endParaRPr lang="ru-RU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9290" y="5715016"/>
            <a:ext cx="3214710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Nosov</a:t>
            </a:r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Pushkin, </a:t>
            </a:r>
            <a:r>
              <a:rPr lang="en-US" sz="19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Marshak</a:t>
            </a:r>
            <a:endParaRPr lang="ru-RU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86050" y="2857496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READING</a:t>
            </a:r>
            <a:endParaRPr lang="ru-RU" sz="3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85720" y="714356"/>
            <a:ext cx="2214546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ru-RU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14744" y="1428736"/>
            <a:ext cx="2143140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ru-RU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29322" y="0"/>
            <a:ext cx="2428892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</a:t>
            </a:r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15174" y="1428736"/>
            <a:ext cx="1928826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genres</a:t>
            </a:r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5929329"/>
            <a:ext cx="3143240" cy="10002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Georgina, Timothy, Winnie-the-Pooh ,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inderella</a:t>
            </a: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14744" y="4572008"/>
            <a:ext cx="2714644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writers</a:t>
            </a:r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2198" y="5357826"/>
            <a:ext cx="3071802" cy="3847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 writers</a:t>
            </a:r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500306"/>
            <a:ext cx="2235987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library, friends, relatives</a:t>
            </a:r>
            <a:endParaRPr lang="ru-RU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5720" y="3425894"/>
            <a:ext cx="2286016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you take books</a:t>
            </a:r>
            <a:r>
              <a:rPr lang="ru-RU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1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Управляющая кнопка: домой 57">
            <a:hlinkClick r:id="rId2" action="ppaction://hlinksldjump" highlightClick="1"/>
          </p:cNvPr>
          <p:cNvSpPr/>
          <p:nvPr/>
        </p:nvSpPr>
        <p:spPr>
          <a:xfrm>
            <a:off x="0" y="6572272"/>
            <a:ext cx="571472" cy="2857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691462" cy="1143008"/>
          </a:xfrm>
        </p:spPr>
        <p:txBody>
          <a:bodyPr/>
          <a:lstStyle/>
          <a:p>
            <a:pPr algn="ctr">
              <a:defRPr/>
            </a:pP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do you read?</a:t>
            </a:r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www.funlib.ru/cimg/2014/102316/45515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500188"/>
            <a:ext cx="30146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http://www.komitip.ru/content/248/5_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1500188"/>
            <a:ext cx="2684462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http://classconnection.s3.amazonaws.com/816/flashcards/364816/jpg/magazine_2-1425A15397105E3C9C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103688"/>
            <a:ext cx="492918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214422"/>
            <a:ext cx="8572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«</a:t>
            </a:r>
            <a:r>
              <a:rPr lang="en-US" sz="4000" dirty="0" smtClean="0"/>
              <a:t>Except a living man there is nothing more wonderful than a book</a:t>
            </a:r>
            <a:r>
              <a:rPr lang="ru-RU" sz="4000" dirty="0" smtClean="0"/>
              <a:t>»</a:t>
            </a:r>
            <a:endParaRPr lang="en-US" sz="4000" dirty="0" smtClean="0"/>
          </a:p>
          <a:p>
            <a:r>
              <a:rPr lang="ru-RU" sz="4000" dirty="0" smtClean="0"/>
              <a:t>                                                                                                         </a:t>
            </a:r>
            <a:r>
              <a:rPr lang="en-US" sz="4000" dirty="0" smtClean="0"/>
              <a:t>Charles Kingsley, </a:t>
            </a:r>
          </a:p>
          <a:p>
            <a:r>
              <a:rPr lang="en-US" sz="4000" dirty="0" smtClean="0"/>
              <a:t>English writer</a:t>
            </a:r>
            <a:endParaRPr lang="ru-RU" sz="4000" dirty="0"/>
          </a:p>
        </p:txBody>
      </p:sp>
      <p:pic>
        <p:nvPicPr>
          <p:cNvPr id="1028" name="Picture 4" descr="http://www.test.kraeved.od.ua/book/book/book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7802" y="4619612"/>
            <a:ext cx="2356198" cy="22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 txBox="1">
            <a:spLocks/>
          </p:cNvSpPr>
          <p:nvPr/>
        </p:nvSpPr>
        <p:spPr bwMode="auto">
          <a:xfrm>
            <a:off x="1295400" y="2438400"/>
            <a:ext cx="7239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Arial" charset="0"/>
              <a:buNone/>
            </a:pPr>
            <a:endParaRPr lang="en-US" sz="2600">
              <a:latin typeface="Constantia" pitchFamily="18" charset="0"/>
            </a:endParaRP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Arial" charset="0"/>
              <a:buNone/>
            </a:pPr>
            <a:endParaRPr lang="ru-RU" sz="2600">
              <a:latin typeface="Constantia" pitchFamily="18" charset="0"/>
            </a:endParaRPr>
          </a:p>
        </p:txBody>
      </p:sp>
      <p:sp>
        <p:nvSpPr>
          <p:cNvPr id="47109" name="Прямоугольник 5"/>
          <p:cNvSpPr>
            <a:spLocks noChangeArrowheads="1"/>
          </p:cNvSpPr>
          <p:nvPr/>
        </p:nvSpPr>
        <p:spPr bwMode="auto">
          <a:xfrm>
            <a:off x="1566863" y="333375"/>
            <a:ext cx="66960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000" dirty="0"/>
          </a:p>
          <a:p>
            <a:r>
              <a:rPr lang="en-US" sz="4000" dirty="0" smtClean="0"/>
              <a:t>Home </a:t>
            </a:r>
            <a:r>
              <a:rPr lang="en-US" sz="4000" dirty="0"/>
              <a:t>work- Write a letter </a:t>
            </a:r>
            <a:r>
              <a:rPr lang="en-US" sz="4000" dirty="0" smtClean="0"/>
              <a:t>to </a:t>
            </a:r>
            <a:r>
              <a:rPr lang="en-US" sz="4000" dirty="0"/>
              <a:t>your friend about a book you have read recently.</a:t>
            </a:r>
            <a:endParaRPr lang="ru-RU" sz="4000" dirty="0"/>
          </a:p>
        </p:txBody>
      </p:sp>
      <p:pic>
        <p:nvPicPr>
          <p:cNvPr id="2050" name="Picture 2" descr="http://previews.123rf.com/images/shadowstudio/shadowstudio1203/shadowstudio120300013/13365872-a-boy-doing-his-homework-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357562"/>
            <a:ext cx="2506123" cy="3067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wikis.la.utexas.edu/sta/wiki/uploads/Main.DavidChoi/bookv5_rem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286844" cy="628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4286280" cy="5643580"/>
          </a:xfrm>
        </p:spPr>
        <p:txBody>
          <a:bodyPr/>
          <a:lstStyle/>
          <a:p>
            <a:pPr marL="514350" indent="-514350">
              <a:buNone/>
            </a:pPr>
            <a:r>
              <a:rPr lang="en-US" sz="3200" i="1" dirty="0" smtClean="0">
                <a:latin typeface="Bell MT"/>
              </a:rPr>
              <a:t>1</a:t>
            </a:r>
            <a:r>
              <a:rPr lang="ru-RU" sz="3200" i="1" dirty="0" smtClean="0">
                <a:latin typeface="Bell MT"/>
              </a:rPr>
              <a:t>. </a:t>
            </a:r>
            <a:r>
              <a:rPr lang="en-US" sz="3200" i="1" dirty="0" smtClean="0">
                <a:latin typeface="Bell MT"/>
              </a:rPr>
              <a:t>A room without books is a body without a soul.</a:t>
            </a:r>
          </a:p>
          <a:p>
            <a:pPr marL="514350" indent="-51435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Cicero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Roman philosopher, politician</a:t>
            </a:r>
          </a:p>
          <a:p>
            <a:pPr marL="514350" indent="-51435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200" b="1" dirty="0" smtClean="0">
                <a:latin typeface="Bell MT" pitchFamily="18" charset="0"/>
              </a:rPr>
              <a:t>2. </a:t>
            </a:r>
            <a:r>
              <a:rPr lang="en-US" sz="3200" b="1" i="1" dirty="0" smtClean="0">
                <a:latin typeface="Bell MT" pitchFamily="18" charset="0"/>
              </a:rPr>
              <a:t>Choose an author as you choose a friend.</a:t>
            </a:r>
            <a:r>
              <a:rPr lang="en-US" sz="3200" dirty="0" smtClean="0">
                <a:latin typeface="Bell MT" pitchFamily="18" charset="0"/>
              </a:rPr>
              <a:t> </a:t>
            </a:r>
            <a:r>
              <a:rPr lang="en-US" sz="2800" dirty="0" smtClean="0"/>
              <a:t>Sir Christopher Wren</a:t>
            </a:r>
            <a:r>
              <a:rPr lang="en-US" sz="2800" dirty="0" smtClean="0">
                <a:latin typeface="Bell MT" pitchFamily="18" charset="0"/>
              </a:rPr>
              <a:t>,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an English architect</a:t>
            </a:r>
            <a:r>
              <a:rPr lang="en-US" sz="3200" dirty="0" smtClean="0"/>
              <a:t> </a:t>
            </a:r>
            <a:r>
              <a:rPr lang="en-US" sz="3200" dirty="0" smtClean="0">
                <a:latin typeface="Bell MT" pitchFamily="18" charset="0"/>
              </a:rPr>
              <a:t> </a:t>
            </a:r>
            <a:endParaRPr lang="ru-RU" sz="2800" b="1" i="1" dirty="0" smtClean="0">
              <a:latin typeface="Bell MT"/>
            </a:endParaRPr>
          </a:p>
          <a:p>
            <a:pPr>
              <a:buFont typeface="Wingdings 2" pitchFamily="18" charset="2"/>
              <a:buNone/>
            </a:pPr>
            <a:endParaRPr lang="en-US" sz="3200" i="1" dirty="0" smtClean="0">
              <a:latin typeface="Bell MT"/>
              <a:ea typeface="Batang" pitchFamily="18" charset="-127"/>
              <a:cs typeface="Arabic Typesetting" pitchFamily="66" charset="-78"/>
            </a:endParaRPr>
          </a:p>
          <a:p>
            <a:pPr>
              <a:buFont typeface="Wingdings 2" pitchFamily="18" charset="2"/>
              <a:buNone/>
            </a:pPr>
            <a:endParaRPr lang="ru-RU" sz="3200" b="1" i="1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43438" y="500063"/>
            <a:ext cx="4286250" cy="6072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43438" y="785794"/>
            <a:ext cx="4500562" cy="60722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sz="3200" b="1" i="1" dirty="0" smtClean="0">
              <a:latin typeface="Bell MT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en-US" sz="3200" b="1" i="1" dirty="0" smtClean="0">
                <a:latin typeface="Bell MT"/>
              </a:rPr>
              <a:t>3. </a:t>
            </a:r>
            <a:r>
              <a:rPr lang="en-US" sz="3200" b="1" i="1" dirty="0" smtClean="0">
                <a:latin typeface="Bell MT"/>
                <a:ea typeface="Batang" pitchFamily="18" charset="-127"/>
                <a:cs typeface="Arabic Typesetting" pitchFamily="66" charset="-78"/>
              </a:rPr>
              <a:t>Don’t  judge a book by its cover</a:t>
            </a:r>
          </a:p>
          <a:p>
            <a:pPr>
              <a:buFont typeface="Wingdings 2" pitchFamily="18" charset="2"/>
              <a:buNone/>
            </a:pPr>
            <a:r>
              <a:rPr lang="ru-RU" sz="3200" i="1" dirty="0" smtClean="0">
                <a:latin typeface="Bell MT"/>
                <a:ea typeface="Batang" pitchFamily="18" charset="-127"/>
                <a:cs typeface="Arabic Typesetting" pitchFamily="66" charset="-78"/>
              </a:rPr>
              <a:t> </a:t>
            </a:r>
            <a:r>
              <a:rPr lang="en-US" sz="3200" i="1" dirty="0" smtClean="0">
                <a:latin typeface="Bell MT"/>
                <a:ea typeface="Batang" pitchFamily="18" charset="-127"/>
                <a:cs typeface="Arabic Typesetting" pitchFamily="66" charset="-78"/>
              </a:rPr>
              <a:t>          Proverb</a:t>
            </a:r>
          </a:p>
          <a:p>
            <a:pPr>
              <a:buFont typeface="Wingdings 2" pitchFamily="18" charset="2"/>
              <a:buNone/>
            </a:pPr>
            <a:endParaRPr lang="en-US" sz="3200" i="1" dirty="0" smtClean="0">
              <a:latin typeface="Bell MT"/>
              <a:ea typeface="Batang" pitchFamily="18" charset="-127"/>
              <a:cs typeface="Arabic Typesetting" pitchFamily="66" charset="-78"/>
            </a:endParaRPr>
          </a:p>
          <a:p>
            <a:pPr>
              <a:defRPr/>
            </a:pPr>
            <a:endParaRPr lang="en-US" sz="3200" b="1" i="1" dirty="0" smtClean="0">
              <a:latin typeface="Bell MT"/>
            </a:endParaRPr>
          </a:p>
          <a:p>
            <a:pPr>
              <a:defRPr/>
            </a:pPr>
            <a:r>
              <a:rPr lang="en-US" sz="3200" i="1" dirty="0" smtClean="0">
                <a:latin typeface="Bell MT"/>
              </a:rPr>
              <a:t>4</a:t>
            </a:r>
            <a:r>
              <a:rPr lang="ru-RU" sz="3200" i="1" dirty="0" smtClean="0">
                <a:latin typeface="Bell MT"/>
              </a:rPr>
              <a:t>. </a:t>
            </a:r>
            <a:r>
              <a:rPr lang="en-US" sz="3200" i="1" dirty="0" smtClean="0">
                <a:latin typeface="Bell MT" pitchFamily="18" charset="0"/>
              </a:rPr>
              <a:t>Reading is to the mind what exercise is to the body. </a:t>
            </a:r>
          </a:p>
          <a:p>
            <a:pPr>
              <a:buFont typeface="Wingdings 2" pitchFamily="18" charset="2"/>
              <a:buNone/>
            </a:pPr>
            <a:r>
              <a:rPr lang="en-US" sz="2800" i="1" dirty="0" smtClean="0"/>
              <a:t>    </a:t>
            </a:r>
            <a:r>
              <a:rPr lang="en-US" sz="3000" i="1" dirty="0" smtClean="0"/>
              <a:t>Richard Steele, an </a:t>
            </a:r>
            <a:r>
              <a:rPr lang="en-US" sz="3000" dirty="0" smtClean="0"/>
              <a:t>Irish  writer and politician</a:t>
            </a:r>
            <a:r>
              <a:rPr lang="en-US" sz="3000" b="1" i="1" dirty="0" smtClean="0">
                <a:latin typeface="Bell MT"/>
              </a:rPr>
              <a:t> </a:t>
            </a:r>
          </a:p>
          <a:p>
            <a:pPr>
              <a:buFont typeface="Wingdings 2" pitchFamily="18" charset="2"/>
              <a:buNone/>
            </a:pPr>
            <a:endParaRPr lang="en-US" sz="2800" b="1" i="1" dirty="0" smtClean="0">
              <a:latin typeface="Bell MT"/>
            </a:endParaRPr>
          </a:p>
          <a:p>
            <a:pPr>
              <a:buFont typeface="Wingdings 2" pitchFamily="18" charset="2"/>
              <a:buNone/>
            </a:pPr>
            <a:r>
              <a:rPr lang="en-US" sz="2800" b="1" i="1" dirty="0" smtClean="0">
                <a:latin typeface="Bell MT"/>
              </a:rPr>
              <a:t> </a:t>
            </a:r>
            <a:endParaRPr lang="ru-RU" sz="2800" i="1" dirty="0" smtClean="0">
              <a:latin typeface="Bell MT" pitchFamily="18" charset="0"/>
            </a:endParaRPr>
          </a:p>
          <a:p>
            <a:pPr>
              <a:defRPr/>
            </a:pPr>
            <a:endParaRPr lang="en-US" sz="3200" i="1" dirty="0">
              <a:latin typeface="Bell MT" pitchFamily="18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smtClean="0">
                <a:latin typeface="+mn-lt"/>
                <a:cs typeface="+mn-cs"/>
              </a:rPr>
              <a:t> </a:t>
            </a: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20485" name="Picture 4" descr="http://www.library.illinois.edu/export/spx/webct/searchtools/images/conclus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5365750"/>
            <a:ext cx="4071938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 descr="http://www.library.illinois.edu/export/spx/webct/searchtools/images/conclus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5365750"/>
            <a:ext cx="4071937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1538" y="1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Do you agree or not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120090" cy="1142984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Books can be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428625" y="1500188"/>
            <a:ext cx="8429625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interesting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gripping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entertaining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amusing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delightful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funny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humorous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witty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truthful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21507" name="Picture 4" descr="https://im2-tub-ru.yandex.net/i?id=734e19e9709b86251431efe1d64b4760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88" y="1857375"/>
            <a:ext cx="6224587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3.bp.blogspot.com/-_L-Eh-ysDQM/TcBqI1PTrSI/AAAAAAAAAIM/AMJtmKsMehM/s1600/thinking%2Bma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00" y="3048000"/>
            <a:ext cx="2095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88" y="928688"/>
          <a:ext cx="6296059" cy="4935083"/>
        </p:xfrm>
        <a:graphic>
          <a:graphicData uri="http://schemas.openxmlformats.org/drawingml/2006/table">
            <a:tbl>
              <a:tblPr/>
              <a:tblGrid>
                <a:gridCol w="572369"/>
                <a:gridCol w="572369"/>
                <a:gridCol w="572369"/>
                <a:gridCol w="572369"/>
                <a:gridCol w="572369"/>
                <a:gridCol w="572369"/>
                <a:gridCol w="572369"/>
                <a:gridCol w="572369"/>
                <a:gridCol w="572369"/>
                <a:gridCol w="572369"/>
                <a:gridCol w="572369"/>
              </a:tblGrid>
              <a:tr h="47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S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F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J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O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Y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B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L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P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X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T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U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M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O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M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O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C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X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U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C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W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T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Y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O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S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T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Y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B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O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G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H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M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T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Q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F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U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Y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O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G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Z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U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F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G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J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H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G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T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L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S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H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A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L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L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O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W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L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X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Y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D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P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R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E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S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S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I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latin typeface="Stencil"/>
                          <a:ea typeface="Calibri"/>
                          <a:cs typeface="Aharoni"/>
                        </a:rPr>
                        <a:t>N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Stencil"/>
                          <a:ea typeface="Calibri"/>
                          <a:cs typeface="Aharoni"/>
                        </a:rPr>
                        <a:t>G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64" name="TextBox 4"/>
          <p:cNvSpPr txBox="1">
            <a:spLocks noChangeArrowheads="1"/>
          </p:cNvSpPr>
          <p:nvPr/>
        </p:nvSpPr>
        <p:spPr bwMode="auto">
          <a:xfrm>
            <a:off x="571500" y="357188"/>
            <a:ext cx="7929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Do 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crossword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Books can be……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19" y="3214686"/>
            <a:ext cx="1190608" cy="1785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1714488" cy="1714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1568404"/>
            <a:ext cx="2000232" cy="14777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1232288" cy="1643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5349125"/>
            <a:ext cx="2000264" cy="1508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857760"/>
            <a:ext cx="2029572" cy="178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4786322"/>
            <a:ext cx="1857388" cy="1734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66" y="142852"/>
            <a:ext cx="1413549" cy="2214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6446" y="142852"/>
            <a:ext cx="1492406" cy="2214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71802" y="0"/>
            <a:ext cx="2621775" cy="1970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214546" y="4143380"/>
            <a:ext cx="1928826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Comedy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3504" y="2786058"/>
            <a:ext cx="214314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Drama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4480" y="2928934"/>
            <a:ext cx="2786082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Detective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3108" y="2357430"/>
            <a:ext cx="3357586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Adventure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1604" y="3786190"/>
            <a:ext cx="2643206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Fairy tale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3240" y="3357562"/>
            <a:ext cx="2928958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Science fiction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7686" y="3714752"/>
            <a:ext cx="2928958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Humorous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story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57818" y="4214818"/>
            <a:ext cx="164307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Novel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8992" y="4786322"/>
            <a:ext cx="221457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Biography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8992" y="4429132"/>
            <a:ext cx="3143272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History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Управляющая кнопка: в конец 24">
            <a:hlinkClick r:id="rId12" action="ppaction://hlinksldjump" highlightClick="1"/>
          </p:cNvPr>
          <p:cNvSpPr/>
          <p:nvPr/>
        </p:nvSpPr>
        <p:spPr>
          <a:xfrm>
            <a:off x="8429625" y="6429375"/>
            <a:ext cx="714375" cy="42862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120090" cy="150017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Match the type of the book with its definition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647553"/>
            <a:ext cx="9144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Horror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                        </a:t>
            </a:r>
            <a:r>
              <a:rPr lang="ru-RU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describes various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unreal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or supernatural things 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000" dirty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                    </a:t>
            </a:r>
            <a:endParaRPr lang="ru-RU" sz="2000" dirty="0"/>
          </a:p>
          <a:p>
            <a:pPr eaLnBrk="0" hangingPunct="0"/>
            <a:r>
              <a:rPr lang="ru-RU" sz="2000" dirty="0" smtClean="0">
                <a:latin typeface="Times New Roman" pitchFamily="18" charset="0"/>
                <a:cs typeface="Calibri" pitchFamily="34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Historical fiction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        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b)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describes life in the wild American 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west</a:t>
            </a:r>
            <a:endParaRPr lang="ru-RU" sz="2000" dirty="0" smtClean="0">
              <a:latin typeface="Times New Roman" pitchFamily="18" charset="0"/>
              <a:cs typeface="Calibri" pitchFamily="34" charset="0"/>
            </a:endParaRPr>
          </a:p>
          <a:p>
            <a:pPr eaLnBrk="0" hangingPunct="0"/>
            <a:endParaRPr lang="ru-RU" sz="2000" dirty="0"/>
          </a:p>
          <a:p>
            <a:pPr eaLnBrk="0" hangingPunct="0"/>
            <a:r>
              <a:rPr lang="ru-RU" sz="2000" dirty="0" smtClean="0">
                <a:latin typeface="Times New Roman" pitchFamily="18" charset="0"/>
                <a:cs typeface="Calibri" pitchFamily="34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Romances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                  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stories that mainly focus on love and 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relationship</a:t>
            </a:r>
            <a:endParaRPr lang="ru-RU" sz="2000" dirty="0" smtClean="0">
              <a:latin typeface="Times New Roman" pitchFamily="18" charset="0"/>
              <a:cs typeface="Calibri" pitchFamily="34" charset="0"/>
            </a:endParaRPr>
          </a:p>
          <a:p>
            <a:pPr eaLnBrk="0" hangingPunct="0"/>
            <a:endParaRPr lang="ru-RU" sz="2000" dirty="0"/>
          </a:p>
          <a:p>
            <a:pPr eaLnBrk="0" hangingPunct="0"/>
            <a:r>
              <a:rPr lang="ru-RU" sz="2000" dirty="0" smtClean="0">
                <a:latin typeface="Times New Roman" pitchFamily="18" charset="0"/>
                <a:cs typeface="Calibri" pitchFamily="34" charset="0"/>
              </a:rPr>
              <a:t>4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Western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                     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d)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a novel, written following a particular time 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period</a:t>
            </a:r>
            <a:endParaRPr lang="ru-RU" sz="2000" dirty="0" smtClean="0">
              <a:latin typeface="Times New Roman" pitchFamily="18" charset="0"/>
              <a:cs typeface="Calibri" pitchFamily="34" charset="0"/>
            </a:endParaRPr>
          </a:p>
          <a:p>
            <a:pPr eaLnBrk="0" hangingPunct="0"/>
            <a:endParaRPr lang="ru-RU" sz="2000" dirty="0"/>
          </a:p>
          <a:p>
            <a:pPr eaLnBrk="0" hangingPunct="0"/>
            <a:r>
              <a:rPr lang="ru-RU" sz="2000" dirty="0" smtClean="0">
                <a:latin typeface="Times New Roman" pitchFamily="18" charset="0"/>
                <a:cs typeface="Calibri" pitchFamily="34" charset="0"/>
              </a:rPr>
              <a:t>5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Science fiction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 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put the focus on stuffs such as future worlds, space travel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2000" dirty="0" smtClean="0">
              <a:latin typeface="Times New Roman" pitchFamily="18" charset="0"/>
              <a:cs typeface="Calibri" pitchFamily="34" charset="0"/>
            </a:endParaRPr>
          </a:p>
          <a:p>
            <a:pPr eaLnBrk="0" hangingPunct="0"/>
            <a:endParaRPr lang="en-US" sz="2000" dirty="0">
              <a:latin typeface="Times New Roman" pitchFamily="18" charset="0"/>
              <a:cs typeface="Calibri" pitchFamily="34" charset="0"/>
            </a:endParaRPr>
          </a:p>
          <a:p>
            <a:pPr eaLnBrk="0" hangingPunct="0"/>
            <a:r>
              <a:rPr lang="ru-RU" sz="2000" dirty="0" smtClean="0">
                <a:latin typeface="Times New Roman" pitchFamily="18" charset="0"/>
                <a:cs typeface="Calibri" pitchFamily="34" charset="0"/>
              </a:rPr>
              <a:t>6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Fantasy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                    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  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dirty="0" smtClean="0">
                <a:latin typeface="Times New Roman" pitchFamily="18" charset="0"/>
                <a:cs typeface="Calibri" pitchFamily="34" charset="0"/>
              </a:rPr>
              <a:t>) </a:t>
            </a:r>
            <a:r>
              <a:rPr lang="en-US" sz="2000" dirty="0">
                <a:latin typeface="Times New Roman" pitchFamily="18" charset="0"/>
                <a:cs typeface="Calibri" pitchFamily="34" charset="0"/>
              </a:rPr>
              <a:t>this type is meant to scare its readers</a:t>
            </a:r>
            <a:endParaRPr lang="en-US" sz="20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rot="16200000" flipH="1">
            <a:off x="428596" y="2928934"/>
            <a:ext cx="3714776" cy="171451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1643042" y="3071810"/>
            <a:ext cx="1143008" cy="85725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1643042" y="3357562"/>
            <a:ext cx="1214446" cy="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214414" y="2857496"/>
            <a:ext cx="1928826" cy="121444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1785918" y="4643446"/>
            <a:ext cx="642942" cy="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 flipH="1" flipV="1">
            <a:off x="250001" y="2893215"/>
            <a:ext cx="3786214" cy="18573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Содержимое 2"/>
          <p:cNvSpPr>
            <a:spLocks noGrp="1"/>
          </p:cNvSpPr>
          <p:nvPr>
            <p:ph idx="1"/>
          </p:nvPr>
        </p:nvSpPr>
        <p:spPr>
          <a:xfrm>
            <a:off x="214313" y="285750"/>
            <a:ext cx="8183562" cy="5541963"/>
          </a:xfrm>
        </p:spPr>
        <p:txBody>
          <a:bodyPr/>
          <a:lstStyle/>
          <a:p>
            <a:pPr marL="457200" indent="-457200">
              <a:buClrTx/>
              <a:buFont typeface="Calibri" pitchFamily="34" charset="0"/>
              <a:buAutoNum type="arabi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               story is an exciting story about a hero who goes on an unusual journey and does new and dangerous things.</a:t>
            </a:r>
          </a:p>
          <a:p>
            <a:pPr marL="457200" indent="-457200">
              <a:buClrTx/>
              <a:buFont typeface="Calibri" pitchFamily="34" charset="0"/>
              <a:buAutoNum type="arabi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                      story is about events that take place in the future or in space and usually describes strange creatures and robots</a:t>
            </a:r>
          </a:p>
          <a:p>
            <a:pPr marL="457200" indent="-457200">
              <a:buClrTx/>
              <a:buFont typeface="Calibri" pitchFamily="34" charset="0"/>
              <a:buAutoNum type="arabi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 serious and emotional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play written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the theatre, television or radio.</a:t>
            </a:r>
          </a:p>
          <a:p>
            <a:pPr marL="457200" indent="-457200">
              <a:buClrTx/>
              <a:buFont typeface="Calibri" pitchFamily="34" charset="0"/>
              <a:buAutoNum type="arabi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 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 story about a crime or a strange event that is difficult to explain. </a:t>
            </a:r>
          </a:p>
          <a:p>
            <a:pPr marL="457200" indent="-457200">
              <a:buClrTx/>
              <a:buFont typeface="Calibri" pitchFamily="34" charset="0"/>
              <a:buAutoNum type="arabi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                       is a funny story with a happy ending.</a:t>
            </a:r>
          </a:p>
          <a:p>
            <a:pPr marL="457200" indent="-457200">
              <a:buClrTx/>
              <a:buFont typeface="Calibri" pitchFamily="34" charset="0"/>
              <a:buAutoNum type="arabi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                  is the story of a person’s life written by another person.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85728"/>
            <a:ext cx="2428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Adventure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142984"/>
            <a:ext cx="278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Science fiction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2285992"/>
            <a:ext cx="1000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Drama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3071810"/>
            <a:ext cx="1285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Mystery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3929066"/>
            <a:ext cx="278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Humorous story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4357694"/>
            <a:ext cx="1714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Biography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119813"/>
            <a:ext cx="2000250" cy="7381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A. Comedy 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     B. Adventure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     C. Suspense</a:t>
            </a:r>
            <a:endParaRPr lang="ru-RU" sz="14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4500" y="5903913"/>
            <a:ext cx="1928813" cy="9540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A. Mystery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    B. Drama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C. Science</a:t>
            </a: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        fiction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250" y="6119813"/>
            <a:ext cx="1785938" cy="7381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A. Drama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B. Comedy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C. Novel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0563" y="5929313"/>
            <a:ext cx="1928812" cy="11699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A. Mystery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   B. Legend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C. Fairy </a:t>
            </a: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       tale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9313" y="5903913"/>
            <a:ext cx="1785937" cy="954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A. Adventure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B. Myth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C. Humorous </a:t>
            </a: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        story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2375" y="5873750"/>
            <a:ext cx="2000250" cy="9842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A. Novel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B. Biography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C. History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2725</TotalTime>
  <Words>1016</Words>
  <Application>Microsoft Office PowerPoint</Application>
  <PresentationFormat>Экран (4:3)</PresentationFormat>
  <Paragraphs>342</Paragraphs>
  <Slides>31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Презентация PowerPoint</vt:lpstr>
      <vt:lpstr>Is reading important for you? </vt:lpstr>
      <vt:lpstr>What do you read?</vt:lpstr>
      <vt:lpstr>Презентация PowerPoint</vt:lpstr>
      <vt:lpstr>Books can be</vt:lpstr>
      <vt:lpstr>Презентация PowerPoint</vt:lpstr>
      <vt:lpstr>Презентация PowerPoint</vt:lpstr>
      <vt:lpstr>Match the type of the book with its definition</vt:lpstr>
      <vt:lpstr>Презентация PowerPoint</vt:lpstr>
      <vt:lpstr> </vt:lpstr>
      <vt:lpstr>Презентация PowerPoint</vt:lpstr>
      <vt:lpstr>Презентация PowerPoint</vt:lpstr>
      <vt:lpstr>William Shakespeare </vt:lpstr>
      <vt:lpstr>Charles Dickens </vt:lpstr>
      <vt:lpstr>Alan Alexander  Milne </vt:lpstr>
      <vt:lpstr>Agatha Christie </vt:lpstr>
      <vt:lpstr>Презентация PowerPoint</vt:lpstr>
      <vt:lpstr>Marina Tsvetaeva </vt:lpstr>
      <vt:lpstr>Samuil Marshak </vt:lpstr>
      <vt:lpstr>Nikolay Nosov </vt:lpstr>
      <vt:lpstr>Ivan Turgenev </vt:lpstr>
      <vt:lpstr>Alexander Pushkin </vt:lpstr>
      <vt:lpstr>SPEAKING</vt:lpstr>
      <vt:lpstr>My favourite book</vt:lpstr>
      <vt:lpstr>Презентация PowerPoint</vt:lpstr>
      <vt:lpstr>  LISTENING «A book to read on holidays»</vt:lpstr>
      <vt:lpstr>  SPEAKING   Give a 2-minute talk on the topic  «What book would you recommend to read?» </vt:lpstr>
      <vt:lpstr>Let’s sing a song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«Talking about the Famous» </dc:title>
  <dc:creator>МАРИНА</dc:creator>
  <cp:lastModifiedBy>Максимова Светлана Владимировна</cp:lastModifiedBy>
  <cp:revision>255</cp:revision>
  <dcterms:created xsi:type="dcterms:W3CDTF">2011-09-30T15:57:30Z</dcterms:created>
  <dcterms:modified xsi:type="dcterms:W3CDTF">2016-03-02T11:19:21Z</dcterms:modified>
</cp:coreProperties>
</file>