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sldIdLst>
    <p:sldId id="256" r:id="rId2"/>
    <p:sldId id="257" r:id="rId3"/>
    <p:sldId id="308" r:id="rId4"/>
    <p:sldId id="309" r:id="rId5"/>
    <p:sldId id="310" r:id="rId6"/>
    <p:sldId id="312" r:id="rId7"/>
    <p:sldId id="313" r:id="rId8"/>
    <p:sldId id="311" r:id="rId9"/>
    <p:sldId id="259" r:id="rId10"/>
    <p:sldId id="260" r:id="rId11"/>
    <p:sldId id="261" r:id="rId12"/>
    <p:sldId id="262" r:id="rId13"/>
    <p:sldId id="318" r:id="rId14"/>
    <p:sldId id="263" r:id="rId15"/>
    <p:sldId id="264" r:id="rId16"/>
    <p:sldId id="314" r:id="rId17"/>
    <p:sldId id="319" r:id="rId18"/>
    <p:sldId id="320" r:id="rId19"/>
    <p:sldId id="315" r:id="rId20"/>
    <p:sldId id="316" r:id="rId21"/>
    <p:sldId id="317" r:id="rId22"/>
    <p:sldId id="321" r:id="rId23"/>
    <p:sldId id="322" r:id="rId24"/>
    <p:sldId id="323" r:id="rId25"/>
    <p:sldId id="327" r:id="rId26"/>
    <p:sldId id="328" r:id="rId27"/>
    <p:sldId id="324" r:id="rId28"/>
    <p:sldId id="330" r:id="rId29"/>
    <p:sldId id="331" r:id="rId30"/>
    <p:sldId id="335" r:id="rId31"/>
    <p:sldId id="336" r:id="rId32"/>
    <p:sldId id="337" r:id="rId33"/>
    <p:sldId id="333" r:id="rId34"/>
    <p:sldId id="334" r:id="rId35"/>
    <p:sldId id="338" r:id="rId36"/>
    <p:sldId id="339" r:id="rId37"/>
    <p:sldId id="340" r:id="rId38"/>
    <p:sldId id="341" r:id="rId39"/>
    <p:sldId id="342" r:id="rId40"/>
    <p:sldId id="343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7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7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7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7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7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7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7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7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7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1CD2"/>
    <a:srgbClr val="FF0000"/>
    <a:srgbClr val="FFCC00"/>
    <a:srgbClr val="FFFF00"/>
    <a:srgbClr val="000066"/>
    <a:srgbClr val="00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0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3618-B48A-4FE8-A68D-B2499123AE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C0723-1212-4443-A676-000D4B882E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9B2D7-0A72-4F59-B9D9-DBBE8B5A11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5049DE5-D653-4018-9B39-9B4A38C1BDC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1EF6F-677F-4529-ADEF-2920B8F048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76DC-90E6-4AF8-8614-975225203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394C4-8F06-4C1B-A207-EB51803BF8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4646E-B04D-40D0-9035-3E66397BBF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212D4-3F5B-4188-8EFE-7863925DE0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95A71-8C90-4EEB-9B1F-93313A66FE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7BBA-6901-4F01-B30E-11FC96F168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CD03-1842-4927-B90F-CF4F90496D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049A3-01F7-4B78-B679-ABBC0F06C4E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18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5.xml"/><Relationship Id="rId18" Type="http://schemas.openxmlformats.org/officeDocument/2006/relationships/slide" Target="slide22.xml"/><Relationship Id="rId26" Type="http://schemas.openxmlformats.org/officeDocument/2006/relationships/slide" Target="slide33.xml"/><Relationship Id="rId3" Type="http://schemas.openxmlformats.org/officeDocument/2006/relationships/slide" Target="slide3.xml"/><Relationship Id="rId21" Type="http://schemas.openxmlformats.org/officeDocument/2006/relationships/slide" Target="slide25.xml"/><Relationship Id="rId34" Type="http://schemas.openxmlformats.org/officeDocument/2006/relationships/image" Target="../media/image3.png"/><Relationship Id="rId7" Type="http://schemas.openxmlformats.org/officeDocument/2006/relationships/slide" Target="slide5.xml"/><Relationship Id="rId12" Type="http://schemas.openxmlformats.org/officeDocument/2006/relationships/slide" Target="slide14.xml"/><Relationship Id="rId17" Type="http://schemas.openxmlformats.org/officeDocument/2006/relationships/slide" Target="slide21.xml"/><Relationship Id="rId25" Type="http://schemas.openxmlformats.org/officeDocument/2006/relationships/slide" Target="slide30.xml"/><Relationship Id="rId33" Type="http://schemas.openxmlformats.org/officeDocument/2006/relationships/slide" Target="slide40.xml"/><Relationship Id="rId2" Type="http://schemas.openxmlformats.org/officeDocument/2006/relationships/image" Target="../media/image2.jpeg"/><Relationship Id="rId16" Type="http://schemas.openxmlformats.org/officeDocument/2006/relationships/slide" Target="slide20.xml"/><Relationship Id="rId20" Type="http://schemas.openxmlformats.org/officeDocument/2006/relationships/slide" Target="slide24.xml"/><Relationship Id="rId29" Type="http://schemas.openxmlformats.org/officeDocument/2006/relationships/slide" Target="slide36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0.xml"/><Relationship Id="rId11" Type="http://schemas.openxmlformats.org/officeDocument/2006/relationships/slide" Target="slide8.xml"/><Relationship Id="rId24" Type="http://schemas.openxmlformats.org/officeDocument/2006/relationships/slide" Target="slide29.xml"/><Relationship Id="rId32" Type="http://schemas.openxmlformats.org/officeDocument/2006/relationships/slide" Target="slide39.xml"/><Relationship Id="rId5" Type="http://schemas.openxmlformats.org/officeDocument/2006/relationships/slide" Target="slide4.xml"/><Relationship Id="rId15" Type="http://schemas.openxmlformats.org/officeDocument/2006/relationships/slide" Target="slide19.xml"/><Relationship Id="rId23" Type="http://schemas.openxmlformats.org/officeDocument/2006/relationships/slide" Target="slide28.xml"/><Relationship Id="rId28" Type="http://schemas.openxmlformats.org/officeDocument/2006/relationships/slide" Target="slide35.xml"/><Relationship Id="rId10" Type="http://schemas.openxmlformats.org/officeDocument/2006/relationships/slide" Target="slide12.xml"/><Relationship Id="rId19" Type="http://schemas.openxmlformats.org/officeDocument/2006/relationships/slide" Target="slide23.xml"/><Relationship Id="rId31" Type="http://schemas.openxmlformats.org/officeDocument/2006/relationships/slide" Target="slide38.xml"/><Relationship Id="rId4" Type="http://schemas.openxmlformats.org/officeDocument/2006/relationships/slide" Target="slide9.xml"/><Relationship Id="rId9" Type="http://schemas.openxmlformats.org/officeDocument/2006/relationships/slide" Target="slide6.xml"/><Relationship Id="rId14" Type="http://schemas.openxmlformats.org/officeDocument/2006/relationships/slide" Target="slide16.xml"/><Relationship Id="rId22" Type="http://schemas.openxmlformats.org/officeDocument/2006/relationships/slide" Target="slide27.xml"/><Relationship Id="rId27" Type="http://schemas.openxmlformats.org/officeDocument/2006/relationships/slide" Target="slide34.xml"/><Relationship Id="rId30" Type="http://schemas.openxmlformats.org/officeDocument/2006/relationships/slide" Target="slide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32.xml"/><Relationship Id="rId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6.gif"/><Relationship Id="rId7" Type="http://schemas.openxmlformats.org/officeDocument/2006/relationships/slide" Target="slide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slide" Target="slid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3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28800"/>
            <a:ext cx="9144000" cy="1736725"/>
          </a:xfrm>
        </p:spPr>
        <p:txBody>
          <a:bodyPr>
            <a:normAutofit fontScale="90000"/>
          </a:bodyPr>
          <a:lstStyle/>
          <a:p>
            <a:r>
              <a:rPr lang="ru-RU" sz="8000" dirty="0" smtClean="0">
                <a:solidFill>
                  <a:srgbClr val="FF0000"/>
                </a:solidFill>
              </a:rPr>
              <a:t>«ПРИРОДА РОССИИ»</a:t>
            </a:r>
            <a:r>
              <a:rPr lang="ru-RU" sz="4000" dirty="0" smtClean="0">
                <a:solidFill>
                  <a:srgbClr val="006600"/>
                </a:solidFill>
              </a:rPr>
              <a:t/>
            </a:r>
            <a:br>
              <a:rPr lang="ru-RU" sz="4000" dirty="0" smtClean="0">
                <a:solidFill>
                  <a:srgbClr val="006600"/>
                </a:solidFill>
              </a:rPr>
            </a:br>
            <a:r>
              <a:rPr lang="ru-RU" sz="4000" dirty="0">
                <a:solidFill>
                  <a:srgbClr val="006600"/>
                </a:solidFill>
              </a:rPr>
              <a:t/>
            </a:r>
            <a:br>
              <a:rPr lang="ru-RU" sz="4000" dirty="0">
                <a:solidFill>
                  <a:srgbClr val="006600"/>
                </a:solidFill>
              </a:rPr>
            </a:br>
            <a:r>
              <a:rPr lang="ru-RU" sz="4000" dirty="0" smtClean="0">
                <a:solidFill>
                  <a:srgbClr val="7030A0"/>
                </a:solidFill>
              </a:rPr>
              <a:t>ИГРА</a:t>
            </a:r>
            <a:r>
              <a:rPr lang="ru-RU" sz="4000" dirty="0">
                <a:solidFill>
                  <a:srgbClr val="7030A0"/>
                </a:solidFill>
              </a:rPr>
              <a:t/>
            </a:r>
            <a:br>
              <a:rPr lang="ru-RU" sz="4000" dirty="0">
                <a:solidFill>
                  <a:srgbClr val="7030A0"/>
                </a:solidFill>
              </a:rPr>
            </a:br>
            <a:r>
              <a:rPr lang="ru-RU" sz="4000" dirty="0">
                <a:solidFill>
                  <a:srgbClr val="7030A0"/>
                </a:solidFill>
              </a:rPr>
              <a:t>для учащихся </a:t>
            </a:r>
            <a:r>
              <a:rPr lang="ru-RU" sz="4000" dirty="0" smtClean="0">
                <a:solidFill>
                  <a:srgbClr val="7030A0"/>
                </a:solidFill>
              </a:rPr>
              <a:t>8 классов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5105400"/>
            <a:ext cx="7010400" cy="1752600"/>
          </a:xfrm>
        </p:spPr>
        <p:txBody>
          <a:bodyPr/>
          <a:lstStyle/>
          <a:p>
            <a:pPr algn="l">
              <a:lnSpc>
                <a:spcPct val="80000"/>
              </a:lnSpc>
              <a:spcBef>
                <a:spcPts val="0"/>
              </a:spcBef>
            </a:pPr>
            <a:r>
              <a:rPr lang="ru-RU" sz="2400" dirty="0">
                <a:solidFill>
                  <a:schemeClr val="bg1"/>
                </a:solidFill>
              </a:rPr>
              <a:t>Автор: </a:t>
            </a:r>
            <a:r>
              <a:rPr lang="ru-RU" sz="2400" dirty="0" smtClean="0">
                <a:solidFill>
                  <a:schemeClr val="bg1"/>
                </a:solidFill>
              </a:rPr>
              <a:t>учитель географии ГБОУ гимназии № 498 Невского района Санкт-Петербурга </a:t>
            </a:r>
          </a:p>
          <a:p>
            <a:pPr algn="l">
              <a:lnSpc>
                <a:spcPct val="80000"/>
              </a:lnSpc>
              <a:spcBef>
                <a:spcPts val="0"/>
              </a:spcBef>
            </a:pPr>
            <a:r>
              <a:rPr lang="ru-RU" sz="2400" dirty="0" smtClean="0">
                <a:solidFill>
                  <a:schemeClr val="bg1"/>
                </a:solidFill>
              </a:rPr>
              <a:t>Дюкарева Анна Станиславовна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533400" y="0"/>
            <a:ext cx="81534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 smtClean="0">
                <a:solidFill>
                  <a:srgbClr val="FF0000"/>
                </a:solidFill>
              </a:rPr>
              <a:t>Рельеф </a:t>
            </a:r>
            <a:endParaRPr lang="ru-RU" dirty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ru-RU" sz="4000" dirty="0">
                <a:solidFill>
                  <a:srgbClr val="FF0000"/>
                </a:solidFill>
              </a:rPr>
              <a:t>2 </a:t>
            </a:r>
            <a:r>
              <a:rPr lang="ru-RU" sz="4000" dirty="0" smtClean="0">
                <a:solidFill>
                  <a:srgbClr val="FF0000"/>
                </a:solidFill>
              </a:rPr>
              <a:t>балла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Содержимое 3"/>
          <p:cNvSpPr txBox="1">
            <a:spLocks/>
          </p:cNvSpPr>
          <p:nvPr/>
        </p:nvSpPr>
        <p:spPr>
          <a:xfrm>
            <a:off x="152400" y="2027237"/>
            <a:ext cx="8610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5500" b="1" dirty="0" smtClean="0"/>
              <a:t>Какие литосферные плиты взаимодействуют в районе Кавказа?</a:t>
            </a:r>
            <a:endParaRPr kumimoji="0" lang="ru-RU" sz="5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200" y="5562600"/>
            <a:ext cx="914400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dirty="0" smtClean="0">
                <a:solidFill>
                  <a:schemeClr val="bg1"/>
                </a:solidFill>
              </a:rPr>
              <a:t>Евразийская и Африканская</a:t>
            </a:r>
            <a:endParaRPr lang="ru-RU" sz="3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 descr="mountain_prg1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5743575"/>
            <a:ext cx="1428750" cy="11144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315200" y="5922258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457200" y="152400"/>
            <a:ext cx="809307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Рельеф</a:t>
            </a:r>
          </a:p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номинал 3 балла 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m-44_300x300_p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28600"/>
            <a:ext cx="3276600" cy="3276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81600" y="1667470"/>
            <a:ext cx="37882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аукцион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Содержимое 7"/>
          <p:cNvSpPr txBox="1">
            <a:spLocks/>
          </p:cNvSpPr>
          <p:nvPr/>
        </p:nvSpPr>
        <p:spPr>
          <a:xfrm>
            <a:off x="152400" y="2438400"/>
            <a:ext cx="8839200" cy="1858963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5000" b="1" dirty="0" smtClean="0">
                <a:latin typeface="+mn-lt"/>
              </a:rPr>
              <a:t>Назовите, где находятся Авачинская  и Ключевская сопки? </a:t>
            </a:r>
            <a:endParaRPr kumimoji="0" lang="ru-RU" sz="5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r="5714"/>
          <a:stretch>
            <a:fillRect/>
          </a:stretch>
        </p:blipFill>
        <p:spPr bwMode="auto">
          <a:xfrm>
            <a:off x="5791200" y="3657600"/>
            <a:ext cx="3045478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657600"/>
            <a:ext cx="3075161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6304002"/>
            <a:ext cx="914400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dirty="0" smtClean="0">
                <a:solidFill>
                  <a:schemeClr val="bg1"/>
                </a:solidFill>
              </a:rPr>
              <a:t>Полуостров Камчатка</a:t>
            </a:r>
            <a:endParaRPr lang="ru-RU" sz="3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Рисунок 8" descr="mountain_prg1.gif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" y="5743575"/>
            <a:ext cx="1428750" cy="111442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315200" y="5867400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04800" y="-304800"/>
            <a:ext cx="824547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Рельеф </a:t>
            </a:r>
            <a:endParaRPr lang="ru-RU" sz="4000" dirty="0">
              <a:solidFill>
                <a:srgbClr val="FF0000"/>
              </a:solidFill>
            </a:endParaRPr>
          </a:p>
          <a:p>
            <a:pPr algn="ctr"/>
            <a:r>
              <a:rPr lang="ru-RU" sz="4000" dirty="0">
                <a:solidFill>
                  <a:srgbClr val="FF0000"/>
                </a:solidFill>
              </a:rPr>
              <a:t>4 </a:t>
            </a:r>
            <a:r>
              <a:rPr lang="ru-RU" sz="4000" dirty="0" smtClean="0">
                <a:solidFill>
                  <a:srgbClr val="FF0000"/>
                </a:solidFill>
              </a:rPr>
              <a:t>балла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803525" y="44577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sz="180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447800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/>
              <a:t>О каком объекте идет речь</a:t>
            </a:r>
          </a:p>
          <a:p>
            <a:pPr algn="ctr"/>
            <a:r>
              <a:rPr lang="ru-RU" sz="3000" b="1" dirty="0" smtClean="0"/>
              <a:t>Горная система между Восточно-Европейской и Западно-Сибирской равнинами. Длина более 2000 км, ширина от 40 до 150 км. В древних источниках называются </a:t>
            </a:r>
            <a:r>
              <a:rPr lang="ru-RU" sz="3000" b="1" dirty="0" err="1" smtClean="0"/>
              <a:t>Рифейскими</a:t>
            </a:r>
            <a:r>
              <a:rPr lang="ru-RU" sz="3000" b="1" dirty="0" smtClean="0"/>
              <a:t> или Гиперборейскими горами. Русские первопроходцы называли его Камень. Название введено В. Татищевым от мансийского "</a:t>
            </a:r>
            <a:r>
              <a:rPr lang="ru-RU" sz="3000" b="1" dirty="0" err="1" smtClean="0"/>
              <a:t>ур</a:t>
            </a:r>
            <a:r>
              <a:rPr lang="ru-RU" sz="3000" b="1" dirty="0" smtClean="0"/>
              <a:t>" (гора)</a:t>
            </a:r>
            <a:endParaRPr lang="ru-RU" sz="3000" b="1" dirty="0"/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15200" y="5867400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3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803525" y="44577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sz="180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325023"/>
            <a:ext cx="3886200" cy="553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733800"/>
            <a:ext cx="45720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066800" y="-304800"/>
            <a:ext cx="748347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Рельеф </a:t>
            </a:r>
            <a:endParaRPr lang="ru-RU" sz="4000" dirty="0">
              <a:solidFill>
                <a:srgbClr val="FF0000"/>
              </a:solidFill>
            </a:endParaRPr>
          </a:p>
          <a:p>
            <a:pPr algn="ctr"/>
            <a:r>
              <a:rPr lang="ru-RU" sz="4000" dirty="0">
                <a:solidFill>
                  <a:srgbClr val="FF0000"/>
                </a:solidFill>
              </a:rPr>
              <a:t>4 </a:t>
            </a:r>
            <a:r>
              <a:rPr lang="ru-RU" sz="4000" dirty="0" smtClean="0">
                <a:solidFill>
                  <a:srgbClr val="FF0000"/>
                </a:solidFill>
              </a:rPr>
              <a:t>балла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4029" y="2514600"/>
            <a:ext cx="4855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Уральские горы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Рисунок 8" descr="mountain_prg1.gif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" y="5743575"/>
            <a:ext cx="1428750" cy="111442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124200" y="0"/>
            <a:ext cx="322787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Рельеф </a:t>
            </a:r>
            <a:endParaRPr lang="ru-RU" sz="4000" dirty="0">
              <a:solidFill>
                <a:srgbClr val="FF0000"/>
              </a:solidFill>
            </a:endParaRPr>
          </a:p>
          <a:p>
            <a:pPr algn="ctr"/>
            <a:r>
              <a:rPr lang="ru-RU" sz="4000" dirty="0">
                <a:solidFill>
                  <a:srgbClr val="FF0000"/>
                </a:solidFill>
              </a:rPr>
              <a:t>5 </a:t>
            </a:r>
            <a:r>
              <a:rPr lang="ru-RU" sz="4000" dirty="0" smtClean="0">
                <a:solidFill>
                  <a:srgbClr val="FF0000"/>
                </a:solidFill>
              </a:rPr>
              <a:t>баллов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2895600" y="4419600"/>
            <a:ext cx="3429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" y="1905000"/>
            <a:ext cx="84582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300" b="1" dirty="0" smtClean="0"/>
              <a:t>Какие процессы, формирующие рельеф  относятся к эндогенным. </a:t>
            </a:r>
          </a:p>
          <a:p>
            <a:pPr algn="ctr"/>
            <a:r>
              <a:rPr lang="ru-RU" sz="4300" b="1" dirty="0" smtClean="0"/>
              <a:t>Дайте краткую характеристику данных процессов</a:t>
            </a:r>
            <a:endParaRPr lang="ru-RU" sz="43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5105400"/>
            <a:ext cx="914400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dirty="0" smtClean="0">
                <a:solidFill>
                  <a:schemeClr val="bg1"/>
                </a:solidFill>
              </a:rPr>
              <a:t>Тектонические движения, вулканизм, землетрясения</a:t>
            </a:r>
            <a:endParaRPr lang="ru-RU" sz="3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mountain_prg1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5743575"/>
            <a:ext cx="1428750" cy="11144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315200" y="5867400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860839" y="0"/>
            <a:ext cx="335406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Климат </a:t>
            </a:r>
            <a:endParaRPr lang="ru-RU" sz="4000" dirty="0">
              <a:solidFill>
                <a:srgbClr val="FF0000"/>
              </a:solidFill>
            </a:endParaRPr>
          </a:p>
          <a:p>
            <a:pPr algn="ctr"/>
            <a:r>
              <a:rPr lang="ru-RU" sz="4000" dirty="0">
                <a:solidFill>
                  <a:srgbClr val="FF0000"/>
                </a:solidFill>
              </a:rPr>
              <a:t>1 </a:t>
            </a:r>
            <a:r>
              <a:rPr lang="ru-RU" sz="4000" dirty="0" smtClean="0">
                <a:solidFill>
                  <a:srgbClr val="FF0000"/>
                </a:solidFill>
              </a:rPr>
              <a:t>балл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" y="1676400"/>
            <a:ext cx="8458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cs typeface="Times New Roman" pitchFamily="18" charset="0"/>
              </a:rPr>
              <a:t>Для каких территорий нашей страны характер подстилающей поверхности является наиболее важным?</a:t>
            </a:r>
            <a:endParaRPr lang="ru-RU" sz="4400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572000"/>
            <a:ext cx="9144000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dirty="0" smtClean="0"/>
              <a:t>Северных, так как большую часть года покрыты снегом, а снег отражает до 85% солнечной радиации</a:t>
            </a:r>
            <a:endParaRPr lang="ru-RU" sz="3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 descr="805479b8a35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rcRect t="74167" r="81667"/>
          <a:stretch>
            <a:fillRect/>
          </a:stretch>
        </p:blipFill>
        <p:spPr>
          <a:xfrm>
            <a:off x="0" y="5410200"/>
            <a:ext cx="1676400" cy="16290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15200" y="5867400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860839" y="0"/>
            <a:ext cx="33540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Климат 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2076450"/>
            <a:ext cx="6096000" cy="44767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67053" y="5638800"/>
            <a:ext cx="56625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Кот  в  мешке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5443" y="914400"/>
            <a:ext cx="203055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000" b="1" dirty="0" smtClean="0">
                <a:solidFill>
                  <a:srgbClr val="FF0000"/>
                </a:solidFill>
                <a:hlinkClick r:id="rId4" action="ppaction://hlinksldjump"/>
              </a:rPr>
              <a:t>2 балл</a:t>
            </a:r>
            <a:endParaRPr lang="ru-RU" sz="50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48400" y="914400"/>
            <a:ext cx="268144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000" b="1" dirty="0" smtClean="0">
                <a:solidFill>
                  <a:srgbClr val="FF0000"/>
                </a:solidFill>
                <a:hlinkClick r:id="rId5" action="ppaction://hlinksldjump"/>
              </a:rPr>
              <a:t>5 баллов</a:t>
            </a:r>
            <a:endParaRPr lang="ru-RU" sz="5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98468" y="152400"/>
            <a:ext cx="1945532" cy="1428750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860839" y="0"/>
            <a:ext cx="335406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Климат </a:t>
            </a:r>
            <a:endParaRPr lang="ru-RU" sz="4000" dirty="0">
              <a:solidFill>
                <a:srgbClr val="FF0000"/>
              </a:solidFill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2 балл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4800" y="1752600"/>
            <a:ext cx="8458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0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cs typeface="Times New Roman" pitchFamily="18" charset="0"/>
              </a:rPr>
              <a:t>О каком природном явлении идет речь?</a:t>
            </a:r>
          </a:p>
          <a:p>
            <a:pPr algn="ctr">
              <a:defRPr/>
            </a:pPr>
            <a:r>
              <a:rPr lang="ru-RU" sz="3000" b="1" dirty="0" smtClean="0">
                <a:solidFill>
                  <a:srgbClr val="7030A0"/>
                </a:solidFill>
              </a:rPr>
              <a:t>Область высокого атмосферного давления. Воздух опускается, и, как правило, он достаточно сухой. Поэтому погода в этот период всегда ясная, сухая, малооблачная. Температура летом высокая, погода жаркая; зима — морозная. </a:t>
            </a:r>
          </a:p>
          <a:p>
            <a:pPr algn="ctr">
              <a:defRPr/>
            </a:pPr>
            <a:endParaRPr lang="ru-RU" sz="3000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200" y="5542002"/>
            <a:ext cx="914400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dirty="0" smtClean="0"/>
              <a:t>Антициклон </a:t>
            </a:r>
            <a:endParaRPr lang="ru-RU" sz="3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9200" y="4495800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805479b8a35b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rcRect t="74167" r="81667"/>
          <a:stretch>
            <a:fillRect/>
          </a:stretch>
        </p:blipFill>
        <p:spPr>
          <a:xfrm>
            <a:off x="0" y="5410200"/>
            <a:ext cx="1676400" cy="162901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276600" y="6096000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860839" y="0"/>
            <a:ext cx="33540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Климат 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860839" y="0"/>
            <a:ext cx="335406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Климат </a:t>
            </a:r>
            <a:endParaRPr lang="ru-RU" sz="4000" dirty="0">
              <a:solidFill>
                <a:srgbClr val="FF0000"/>
              </a:solidFill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5 балл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10" name="Рисунок 9" descr="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98468" y="152400"/>
            <a:ext cx="1945532" cy="142875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4800" y="1752600"/>
            <a:ext cx="84582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000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cs typeface="Times New Roman" pitchFamily="18" charset="0"/>
              </a:rPr>
              <a:t>Определите угол падения солнечных лучей в Иркутске  21 марта</a:t>
            </a:r>
            <a:endParaRPr lang="ru-RU" sz="5000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200" y="4572000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dirty="0" smtClean="0"/>
              <a:t>Иркутск – 52° с.ш.</a:t>
            </a:r>
          </a:p>
          <a:p>
            <a:pPr algn="ctr"/>
            <a:r>
              <a:rPr lang="ru-RU" sz="3000" b="1" dirty="0" smtClean="0"/>
              <a:t>Угол падения солнечных лучей - 90° - 52° = 48°  </a:t>
            </a:r>
            <a:endParaRPr lang="ru-RU" sz="3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3" name="Рисунок 12" descr="805479b8a35b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 t="74167" r="81667"/>
          <a:stretch>
            <a:fillRect/>
          </a:stretch>
        </p:blipFill>
        <p:spPr>
          <a:xfrm>
            <a:off x="0" y="5410200"/>
            <a:ext cx="1676400" cy="162901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038600" y="6019800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860839" y="-76200"/>
            <a:ext cx="335406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Климат </a:t>
            </a:r>
            <a:endParaRPr lang="ru-RU" sz="4000" dirty="0">
              <a:solidFill>
                <a:srgbClr val="FF0000"/>
              </a:solidFill>
            </a:endParaRPr>
          </a:p>
          <a:p>
            <a:pPr algn="ctr"/>
            <a:r>
              <a:rPr lang="ru-RU" sz="4000" dirty="0">
                <a:solidFill>
                  <a:srgbClr val="FF0000"/>
                </a:solidFill>
              </a:rPr>
              <a:t>3</a:t>
            </a:r>
            <a:r>
              <a:rPr lang="ru-RU" sz="4000" dirty="0" smtClean="0">
                <a:solidFill>
                  <a:srgbClr val="FF0000"/>
                </a:solidFill>
              </a:rPr>
              <a:t> балл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" y="1600200"/>
            <a:ext cx="84582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7030A0"/>
                </a:solidFill>
              </a:rPr>
              <a:t>О каком типе климата идет речь?</a:t>
            </a:r>
          </a:p>
          <a:p>
            <a:pPr lvl="0" algn="ctr">
              <a:defRPr/>
            </a:pPr>
            <a:r>
              <a:rPr lang="ru-RU" sz="3200" b="1" dirty="0" smtClean="0">
                <a:solidFill>
                  <a:srgbClr val="7030A0"/>
                </a:solidFill>
              </a:rPr>
              <a:t>Расположен за полярным кругом в пределах Русской равнины и Западной Сибири и островах южной части Баренцева моря. Температура января изменяется от -7...-12°С на Кольском полуострове до -48°С в котловинах </a:t>
            </a:r>
            <a:r>
              <a:rPr lang="ru-RU" sz="3200" b="1" dirty="0" err="1" smtClean="0">
                <a:solidFill>
                  <a:srgbClr val="7030A0"/>
                </a:solidFill>
              </a:rPr>
              <a:t>Северо-Востока</a:t>
            </a:r>
            <a:r>
              <a:rPr lang="ru-RU" sz="3200" b="1" dirty="0" smtClean="0">
                <a:solidFill>
                  <a:srgbClr val="7030A0"/>
                </a:solidFill>
              </a:rPr>
              <a:t>, увеличиваясь до -12...-18°С на Тихоокеанском побережье. </a:t>
            </a:r>
          </a:p>
          <a:p>
            <a:pPr algn="ctr">
              <a:defRPr/>
            </a:pPr>
            <a:endParaRPr lang="ru-RU" sz="3200" b="1" dirty="0" smtClean="0">
              <a:solidFill>
                <a:srgbClr val="7030A0"/>
              </a:solidFill>
            </a:endParaRPr>
          </a:p>
          <a:p>
            <a:pPr algn="ctr">
              <a:defRPr/>
            </a:pPr>
            <a:r>
              <a:rPr lang="ru-RU" sz="3000" b="1" dirty="0" smtClean="0">
                <a:solidFill>
                  <a:srgbClr val="7030A0"/>
                </a:solidFill>
              </a:rPr>
              <a:t> </a:t>
            </a:r>
          </a:p>
          <a:p>
            <a:pPr algn="ctr">
              <a:defRPr/>
            </a:pPr>
            <a:endParaRPr lang="ru-RU" sz="3000" b="1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200" y="5846802"/>
            <a:ext cx="914400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dirty="0" smtClean="0"/>
              <a:t>Субарктический климат </a:t>
            </a:r>
            <a:endParaRPr lang="ru-RU" sz="3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 descr="805479b8a35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rcRect t="74167" r="81667"/>
          <a:stretch>
            <a:fillRect/>
          </a:stretch>
        </p:blipFill>
        <p:spPr>
          <a:xfrm>
            <a:off x="0" y="5410200"/>
            <a:ext cx="1676400" cy="16290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15200" y="5867400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" name="Таблица 70"/>
          <p:cNvGraphicFramePr>
            <a:graphicFrameLocks noGrp="1"/>
          </p:cNvGraphicFramePr>
          <p:nvPr/>
        </p:nvGraphicFramePr>
        <p:xfrm>
          <a:off x="0" y="381000"/>
          <a:ext cx="9144000" cy="6369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/>
                <a:gridCol w="1143000"/>
                <a:gridCol w="1371600"/>
                <a:gridCol w="1295400"/>
                <a:gridCol w="1295400"/>
                <a:gridCol w="1066800"/>
              </a:tblGrid>
              <a:tr h="97186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71865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466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6623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01769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6623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5" name="Прямоугольник 64"/>
          <p:cNvSpPr/>
          <p:nvPr/>
        </p:nvSpPr>
        <p:spPr>
          <a:xfrm>
            <a:off x="1600200" y="-97542"/>
            <a:ext cx="6386108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Начинаем игру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341522" y="1478280"/>
            <a:ext cx="2115707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Рельеф</a:t>
            </a:r>
            <a:endParaRPr lang="ru-RU" sz="4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285526" y="2392680"/>
            <a:ext cx="2393924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500" b="1" cap="none" spc="50" dirty="0" smtClean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Климат</a:t>
            </a:r>
            <a:r>
              <a:rPr lang="ru-RU" sz="4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4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181801" y="3459480"/>
            <a:ext cx="243515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Внутренние</a:t>
            </a:r>
            <a:r>
              <a:rPr lang="ru-RU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3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воды</a:t>
            </a:r>
            <a:r>
              <a:rPr lang="ru-RU" sz="3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3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236126" y="4625370"/>
            <a:ext cx="2650084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500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Растения</a:t>
            </a:r>
            <a:endParaRPr lang="ru-RU" sz="4500" b="1" cap="none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0" y="5768370"/>
            <a:ext cx="319952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500" b="1" cap="none" spc="50" dirty="0" smtClean="0">
                <a:ln w="11430"/>
                <a:solidFill>
                  <a:srgbClr val="F01CD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Животные</a:t>
            </a:r>
            <a:r>
              <a:rPr lang="ru-RU" sz="4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4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-76200" y="304800"/>
            <a:ext cx="30660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0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Географическое</a:t>
            </a:r>
          </a:p>
          <a:p>
            <a:pPr algn="ctr"/>
            <a:r>
              <a:rPr lang="ru-RU" sz="3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0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положение</a:t>
            </a:r>
            <a:endParaRPr lang="ru-RU" sz="30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9" name="Шестиугольник 78">
            <a:hlinkClick r:id="rId3" action="ppaction://hlinksldjump"/>
          </p:cNvPr>
          <p:cNvSpPr/>
          <p:nvPr/>
        </p:nvSpPr>
        <p:spPr>
          <a:xfrm>
            <a:off x="3048000" y="457200"/>
            <a:ext cx="838200" cy="762000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dirty="0" smtClean="0"/>
              <a:t>1</a:t>
            </a:r>
            <a:endParaRPr lang="ru-RU" sz="5500" dirty="0"/>
          </a:p>
        </p:txBody>
      </p:sp>
      <p:sp>
        <p:nvSpPr>
          <p:cNvPr id="80" name="Шестиугольник 79">
            <a:hlinkClick r:id="rId4" action="ppaction://hlinksldjump"/>
          </p:cNvPr>
          <p:cNvSpPr/>
          <p:nvPr/>
        </p:nvSpPr>
        <p:spPr>
          <a:xfrm>
            <a:off x="3048000" y="1447800"/>
            <a:ext cx="838200" cy="762000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dirty="0" smtClean="0"/>
              <a:t>1</a:t>
            </a:r>
            <a:endParaRPr lang="ru-RU" sz="5500" dirty="0"/>
          </a:p>
        </p:txBody>
      </p:sp>
      <p:sp>
        <p:nvSpPr>
          <p:cNvPr id="93" name="Шестиугольник 92">
            <a:hlinkClick r:id="rId5" action="ppaction://hlinksldjump"/>
          </p:cNvPr>
          <p:cNvSpPr/>
          <p:nvPr/>
        </p:nvSpPr>
        <p:spPr>
          <a:xfrm>
            <a:off x="4343400" y="457200"/>
            <a:ext cx="838200" cy="762000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dirty="0"/>
              <a:t>2</a:t>
            </a:r>
          </a:p>
        </p:txBody>
      </p:sp>
      <p:sp>
        <p:nvSpPr>
          <p:cNvPr id="94" name="Шестиугольник 93">
            <a:hlinkClick r:id="rId6" action="ppaction://hlinksldjump"/>
          </p:cNvPr>
          <p:cNvSpPr/>
          <p:nvPr/>
        </p:nvSpPr>
        <p:spPr>
          <a:xfrm>
            <a:off x="4343400" y="1447800"/>
            <a:ext cx="838200" cy="762000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dirty="0" smtClean="0"/>
              <a:t>2</a:t>
            </a:r>
            <a:endParaRPr lang="ru-RU" sz="5500" dirty="0"/>
          </a:p>
        </p:txBody>
      </p:sp>
      <p:sp>
        <p:nvSpPr>
          <p:cNvPr id="99" name="Шестиугольник 98">
            <a:hlinkClick r:id="rId7" action="ppaction://hlinksldjump"/>
          </p:cNvPr>
          <p:cNvSpPr/>
          <p:nvPr/>
        </p:nvSpPr>
        <p:spPr>
          <a:xfrm>
            <a:off x="5715000" y="457200"/>
            <a:ext cx="838200" cy="762000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dirty="0" smtClean="0"/>
              <a:t>3</a:t>
            </a:r>
            <a:endParaRPr lang="ru-RU" sz="5500" dirty="0"/>
          </a:p>
        </p:txBody>
      </p:sp>
      <p:sp>
        <p:nvSpPr>
          <p:cNvPr id="100" name="Шестиугольник 99">
            <a:hlinkClick r:id="rId8" action="ppaction://hlinksldjump"/>
          </p:cNvPr>
          <p:cNvSpPr/>
          <p:nvPr/>
        </p:nvSpPr>
        <p:spPr>
          <a:xfrm>
            <a:off x="5715000" y="1447800"/>
            <a:ext cx="838200" cy="762000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dirty="0" smtClean="0"/>
              <a:t>3</a:t>
            </a:r>
            <a:endParaRPr lang="ru-RU" sz="5500" dirty="0"/>
          </a:p>
        </p:txBody>
      </p:sp>
      <p:sp>
        <p:nvSpPr>
          <p:cNvPr id="105" name="Шестиугольник 104">
            <a:hlinkClick r:id="rId9" action="ppaction://hlinksldjump"/>
          </p:cNvPr>
          <p:cNvSpPr/>
          <p:nvPr/>
        </p:nvSpPr>
        <p:spPr>
          <a:xfrm>
            <a:off x="7010400" y="457200"/>
            <a:ext cx="838200" cy="762000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dirty="0"/>
              <a:t>4</a:t>
            </a:r>
          </a:p>
        </p:txBody>
      </p:sp>
      <p:sp>
        <p:nvSpPr>
          <p:cNvPr id="106" name="Шестиугольник 105">
            <a:hlinkClick r:id="rId10" action="ppaction://hlinksldjump"/>
          </p:cNvPr>
          <p:cNvSpPr/>
          <p:nvPr/>
        </p:nvSpPr>
        <p:spPr>
          <a:xfrm>
            <a:off x="7010400" y="1447800"/>
            <a:ext cx="838200" cy="762000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dirty="0" smtClean="0"/>
              <a:t>4</a:t>
            </a:r>
            <a:endParaRPr lang="ru-RU" sz="5500" dirty="0"/>
          </a:p>
        </p:txBody>
      </p:sp>
      <p:sp>
        <p:nvSpPr>
          <p:cNvPr id="111" name="Шестиугольник 110">
            <a:hlinkClick r:id="rId11" action="ppaction://hlinksldjump"/>
          </p:cNvPr>
          <p:cNvSpPr/>
          <p:nvPr/>
        </p:nvSpPr>
        <p:spPr>
          <a:xfrm>
            <a:off x="8229600" y="457200"/>
            <a:ext cx="838200" cy="762000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dirty="0"/>
              <a:t>5</a:t>
            </a:r>
          </a:p>
        </p:txBody>
      </p:sp>
      <p:sp>
        <p:nvSpPr>
          <p:cNvPr id="112" name="Шестиугольник 111">
            <a:hlinkClick r:id="rId12" action="ppaction://hlinksldjump"/>
          </p:cNvPr>
          <p:cNvSpPr/>
          <p:nvPr/>
        </p:nvSpPr>
        <p:spPr>
          <a:xfrm>
            <a:off x="8229600" y="1447800"/>
            <a:ext cx="838200" cy="762000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dirty="0" smtClean="0"/>
              <a:t>5</a:t>
            </a:r>
            <a:endParaRPr lang="ru-RU" sz="5500" dirty="0"/>
          </a:p>
        </p:txBody>
      </p:sp>
      <p:sp>
        <p:nvSpPr>
          <p:cNvPr id="46" name="Шестиугольник 45">
            <a:hlinkClick r:id="rId13" action="ppaction://hlinksldjump"/>
          </p:cNvPr>
          <p:cNvSpPr/>
          <p:nvPr/>
        </p:nvSpPr>
        <p:spPr>
          <a:xfrm>
            <a:off x="3048000" y="2514600"/>
            <a:ext cx="838200" cy="762000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dirty="0" smtClean="0"/>
              <a:t>1</a:t>
            </a:r>
            <a:endParaRPr lang="ru-RU" sz="5500" dirty="0"/>
          </a:p>
        </p:txBody>
      </p:sp>
      <p:sp>
        <p:nvSpPr>
          <p:cNvPr id="47" name="Шестиугольник 46">
            <a:hlinkClick r:id="rId14" action="ppaction://hlinksldjump"/>
          </p:cNvPr>
          <p:cNvSpPr/>
          <p:nvPr/>
        </p:nvSpPr>
        <p:spPr>
          <a:xfrm>
            <a:off x="4343400" y="2514600"/>
            <a:ext cx="838200" cy="762000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dirty="0" smtClean="0"/>
              <a:t>2</a:t>
            </a:r>
            <a:endParaRPr lang="ru-RU" sz="5500" dirty="0"/>
          </a:p>
        </p:txBody>
      </p:sp>
      <p:sp>
        <p:nvSpPr>
          <p:cNvPr id="48" name="Шестиугольник 47">
            <a:hlinkClick r:id="rId15" action="ppaction://hlinksldjump"/>
          </p:cNvPr>
          <p:cNvSpPr/>
          <p:nvPr/>
        </p:nvSpPr>
        <p:spPr>
          <a:xfrm>
            <a:off x="5715000" y="2514600"/>
            <a:ext cx="838200" cy="762000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dirty="0" smtClean="0"/>
              <a:t>3</a:t>
            </a:r>
            <a:endParaRPr lang="ru-RU" sz="5500" dirty="0"/>
          </a:p>
        </p:txBody>
      </p:sp>
      <p:sp>
        <p:nvSpPr>
          <p:cNvPr id="49" name="Шестиугольник 48">
            <a:hlinkClick r:id="rId16" action="ppaction://hlinksldjump"/>
          </p:cNvPr>
          <p:cNvSpPr/>
          <p:nvPr/>
        </p:nvSpPr>
        <p:spPr>
          <a:xfrm>
            <a:off x="7010400" y="2514600"/>
            <a:ext cx="838200" cy="762000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dirty="0" smtClean="0"/>
              <a:t>4</a:t>
            </a:r>
            <a:endParaRPr lang="ru-RU" sz="5500" dirty="0"/>
          </a:p>
        </p:txBody>
      </p:sp>
      <p:sp>
        <p:nvSpPr>
          <p:cNvPr id="50" name="Шестиугольник 49">
            <a:hlinkClick r:id="rId17" action="ppaction://hlinksldjump"/>
          </p:cNvPr>
          <p:cNvSpPr/>
          <p:nvPr/>
        </p:nvSpPr>
        <p:spPr>
          <a:xfrm>
            <a:off x="8229600" y="2514600"/>
            <a:ext cx="838200" cy="762000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dirty="0" smtClean="0"/>
              <a:t>5</a:t>
            </a:r>
            <a:endParaRPr lang="ru-RU" sz="5500" dirty="0"/>
          </a:p>
        </p:txBody>
      </p:sp>
      <p:sp>
        <p:nvSpPr>
          <p:cNvPr id="51" name="Шестиугольник 50">
            <a:hlinkClick r:id="rId18" action="ppaction://hlinksldjump"/>
          </p:cNvPr>
          <p:cNvSpPr/>
          <p:nvPr/>
        </p:nvSpPr>
        <p:spPr>
          <a:xfrm>
            <a:off x="3048000" y="3657600"/>
            <a:ext cx="838200" cy="762000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dirty="0" smtClean="0"/>
              <a:t>1</a:t>
            </a:r>
            <a:endParaRPr lang="ru-RU" sz="5500" dirty="0"/>
          </a:p>
        </p:txBody>
      </p:sp>
      <p:sp>
        <p:nvSpPr>
          <p:cNvPr id="52" name="Шестиугольник 51">
            <a:hlinkClick r:id="rId19" action="ppaction://hlinksldjump"/>
          </p:cNvPr>
          <p:cNvSpPr/>
          <p:nvPr/>
        </p:nvSpPr>
        <p:spPr>
          <a:xfrm>
            <a:off x="4343400" y="3657600"/>
            <a:ext cx="838200" cy="762000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dirty="0" smtClean="0"/>
              <a:t>2</a:t>
            </a:r>
            <a:endParaRPr lang="ru-RU" sz="5500" dirty="0"/>
          </a:p>
        </p:txBody>
      </p:sp>
      <p:sp>
        <p:nvSpPr>
          <p:cNvPr id="53" name="Шестиугольник 52">
            <a:hlinkClick r:id="rId20" action="ppaction://hlinksldjump"/>
          </p:cNvPr>
          <p:cNvSpPr/>
          <p:nvPr/>
        </p:nvSpPr>
        <p:spPr>
          <a:xfrm>
            <a:off x="5715000" y="3657600"/>
            <a:ext cx="838200" cy="762000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dirty="0" smtClean="0"/>
              <a:t>3</a:t>
            </a:r>
            <a:endParaRPr lang="ru-RU" sz="5500" dirty="0"/>
          </a:p>
        </p:txBody>
      </p:sp>
      <p:sp>
        <p:nvSpPr>
          <p:cNvPr id="54" name="Шестиугольник 53">
            <a:hlinkClick r:id="rId21" action="ppaction://hlinksldjump"/>
          </p:cNvPr>
          <p:cNvSpPr/>
          <p:nvPr/>
        </p:nvSpPr>
        <p:spPr>
          <a:xfrm>
            <a:off x="7010400" y="3657600"/>
            <a:ext cx="838200" cy="762000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dirty="0" smtClean="0"/>
              <a:t>4</a:t>
            </a:r>
            <a:endParaRPr lang="ru-RU" sz="5500" dirty="0"/>
          </a:p>
        </p:txBody>
      </p:sp>
      <p:sp>
        <p:nvSpPr>
          <p:cNvPr id="55" name="Шестиугольник 54">
            <a:hlinkClick r:id="rId22" action="ppaction://hlinksldjump"/>
          </p:cNvPr>
          <p:cNvSpPr/>
          <p:nvPr/>
        </p:nvSpPr>
        <p:spPr>
          <a:xfrm>
            <a:off x="8229600" y="3657600"/>
            <a:ext cx="838200" cy="762000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dirty="0" smtClean="0"/>
              <a:t>5</a:t>
            </a:r>
            <a:endParaRPr lang="ru-RU" sz="5500" dirty="0"/>
          </a:p>
        </p:txBody>
      </p:sp>
      <p:sp>
        <p:nvSpPr>
          <p:cNvPr id="56" name="Шестиугольник 55">
            <a:hlinkClick r:id="rId23" action="ppaction://hlinksldjump"/>
          </p:cNvPr>
          <p:cNvSpPr/>
          <p:nvPr/>
        </p:nvSpPr>
        <p:spPr>
          <a:xfrm>
            <a:off x="3048000" y="4724400"/>
            <a:ext cx="838200" cy="762000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dirty="0" smtClean="0"/>
              <a:t>1</a:t>
            </a:r>
            <a:endParaRPr lang="ru-RU" sz="5500" dirty="0"/>
          </a:p>
        </p:txBody>
      </p:sp>
      <p:sp>
        <p:nvSpPr>
          <p:cNvPr id="57" name="Шестиугольник 56">
            <a:hlinkClick r:id="rId24" action="ppaction://hlinksldjump"/>
          </p:cNvPr>
          <p:cNvSpPr/>
          <p:nvPr/>
        </p:nvSpPr>
        <p:spPr>
          <a:xfrm>
            <a:off x="4343400" y="4724400"/>
            <a:ext cx="838200" cy="762000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dirty="0" smtClean="0"/>
              <a:t>2</a:t>
            </a:r>
            <a:endParaRPr lang="ru-RU" sz="5500" dirty="0"/>
          </a:p>
        </p:txBody>
      </p:sp>
      <p:sp>
        <p:nvSpPr>
          <p:cNvPr id="58" name="Шестиугольник 57">
            <a:hlinkClick r:id="rId25" action="ppaction://hlinksldjump"/>
          </p:cNvPr>
          <p:cNvSpPr/>
          <p:nvPr/>
        </p:nvSpPr>
        <p:spPr>
          <a:xfrm>
            <a:off x="5715000" y="4724400"/>
            <a:ext cx="838200" cy="762000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dirty="0" smtClean="0"/>
              <a:t>3</a:t>
            </a:r>
            <a:endParaRPr lang="ru-RU" sz="5500" dirty="0"/>
          </a:p>
        </p:txBody>
      </p:sp>
      <p:sp>
        <p:nvSpPr>
          <p:cNvPr id="59" name="Шестиугольник 58">
            <a:hlinkClick r:id="rId26" action="ppaction://hlinksldjump"/>
          </p:cNvPr>
          <p:cNvSpPr/>
          <p:nvPr/>
        </p:nvSpPr>
        <p:spPr>
          <a:xfrm>
            <a:off x="7010400" y="4724400"/>
            <a:ext cx="838200" cy="762000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dirty="0" smtClean="0"/>
              <a:t>4</a:t>
            </a:r>
            <a:endParaRPr lang="ru-RU" sz="5500" dirty="0"/>
          </a:p>
        </p:txBody>
      </p:sp>
      <p:sp>
        <p:nvSpPr>
          <p:cNvPr id="60" name="Шестиугольник 59">
            <a:hlinkClick r:id="rId27" action="ppaction://hlinksldjump"/>
          </p:cNvPr>
          <p:cNvSpPr/>
          <p:nvPr/>
        </p:nvSpPr>
        <p:spPr>
          <a:xfrm>
            <a:off x="8229600" y="4724400"/>
            <a:ext cx="838200" cy="762000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dirty="0" smtClean="0"/>
              <a:t>5</a:t>
            </a:r>
            <a:endParaRPr lang="ru-RU" sz="5500" dirty="0"/>
          </a:p>
        </p:txBody>
      </p:sp>
      <p:sp>
        <p:nvSpPr>
          <p:cNvPr id="61" name="Шестиугольник 60">
            <a:hlinkClick r:id="rId28" action="ppaction://hlinksldjump"/>
          </p:cNvPr>
          <p:cNvSpPr/>
          <p:nvPr/>
        </p:nvSpPr>
        <p:spPr>
          <a:xfrm>
            <a:off x="3048000" y="5791200"/>
            <a:ext cx="838200" cy="762000"/>
          </a:xfrm>
          <a:prstGeom prst="hexagon">
            <a:avLst>
              <a:gd name="adj" fmla="val 30660"/>
              <a:gd name="vf" fmla="val 115470"/>
            </a:avLst>
          </a:prstGeom>
          <a:solidFill>
            <a:srgbClr val="F01CD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dirty="0" smtClean="0"/>
              <a:t>1</a:t>
            </a:r>
            <a:endParaRPr lang="ru-RU" sz="5500" dirty="0"/>
          </a:p>
        </p:txBody>
      </p:sp>
      <p:sp>
        <p:nvSpPr>
          <p:cNvPr id="62" name="Шестиугольник 61">
            <a:hlinkClick r:id="rId29" action="ppaction://hlinksldjump"/>
          </p:cNvPr>
          <p:cNvSpPr/>
          <p:nvPr/>
        </p:nvSpPr>
        <p:spPr>
          <a:xfrm>
            <a:off x="4343400" y="5791200"/>
            <a:ext cx="838200" cy="762000"/>
          </a:xfrm>
          <a:prstGeom prst="hexagon">
            <a:avLst/>
          </a:prstGeom>
          <a:solidFill>
            <a:srgbClr val="F01CD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dirty="0" smtClean="0"/>
              <a:t>2</a:t>
            </a:r>
            <a:endParaRPr lang="ru-RU" sz="5500" dirty="0"/>
          </a:p>
        </p:txBody>
      </p:sp>
      <p:sp>
        <p:nvSpPr>
          <p:cNvPr id="63" name="Шестиугольник 62">
            <a:hlinkClick r:id="rId30" action="ppaction://hlinksldjump"/>
          </p:cNvPr>
          <p:cNvSpPr/>
          <p:nvPr/>
        </p:nvSpPr>
        <p:spPr>
          <a:xfrm>
            <a:off x="5715000" y="5791200"/>
            <a:ext cx="838200" cy="762000"/>
          </a:xfrm>
          <a:prstGeom prst="hexagon">
            <a:avLst/>
          </a:prstGeom>
          <a:solidFill>
            <a:srgbClr val="F01CD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dirty="0" smtClean="0"/>
              <a:t>3</a:t>
            </a:r>
            <a:endParaRPr lang="ru-RU" sz="5500" dirty="0"/>
          </a:p>
        </p:txBody>
      </p:sp>
      <p:sp>
        <p:nvSpPr>
          <p:cNvPr id="64" name="Шестиугольник 63">
            <a:hlinkClick r:id="rId31" action="ppaction://hlinksldjump"/>
          </p:cNvPr>
          <p:cNvSpPr/>
          <p:nvPr/>
        </p:nvSpPr>
        <p:spPr>
          <a:xfrm>
            <a:off x="7010400" y="5791200"/>
            <a:ext cx="838200" cy="762000"/>
          </a:xfrm>
          <a:prstGeom prst="hexagon">
            <a:avLst/>
          </a:prstGeom>
          <a:solidFill>
            <a:srgbClr val="F01CD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dirty="0" smtClean="0"/>
              <a:t>4</a:t>
            </a:r>
            <a:endParaRPr lang="ru-RU" sz="5500" dirty="0"/>
          </a:p>
        </p:txBody>
      </p:sp>
      <p:sp>
        <p:nvSpPr>
          <p:cNvPr id="72" name="Шестиугольник 71">
            <a:hlinkClick r:id="rId32" action="ppaction://hlinksldjump"/>
          </p:cNvPr>
          <p:cNvSpPr/>
          <p:nvPr/>
        </p:nvSpPr>
        <p:spPr>
          <a:xfrm>
            <a:off x="8229600" y="5791200"/>
            <a:ext cx="838200" cy="762000"/>
          </a:xfrm>
          <a:prstGeom prst="hexagon">
            <a:avLst/>
          </a:prstGeom>
          <a:solidFill>
            <a:srgbClr val="F01CD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dirty="0" smtClean="0"/>
              <a:t>5</a:t>
            </a:r>
            <a:endParaRPr lang="ru-RU" sz="5500" dirty="0"/>
          </a:p>
        </p:txBody>
      </p:sp>
      <p:pic>
        <p:nvPicPr>
          <p:cNvPr id="40" name="Рисунок 39" descr="glob56.png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7924800" y="0"/>
            <a:ext cx="537237" cy="6858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93" grpId="0" animBg="1"/>
      <p:bldP spid="94" grpId="0" animBg="1"/>
      <p:bldP spid="99" grpId="0" animBg="1"/>
      <p:bldP spid="100" grpId="0" animBg="1"/>
      <p:bldP spid="105" grpId="0" animBg="1"/>
      <p:bldP spid="106" grpId="0" animBg="1"/>
      <p:bldP spid="111" grpId="0" animBg="1"/>
      <p:bldP spid="112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7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860839" y="0"/>
            <a:ext cx="335406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Климат </a:t>
            </a:r>
            <a:endParaRPr lang="ru-RU" sz="4000" dirty="0">
              <a:solidFill>
                <a:srgbClr val="FF0000"/>
              </a:solidFill>
            </a:endParaRPr>
          </a:p>
          <a:p>
            <a:pPr algn="ctr"/>
            <a:r>
              <a:rPr lang="ru-RU" sz="4000" dirty="0">
                <a:solidFill>
                  <a:srgbClr val="FF0000"/>
                </a:solidFill>
              </a:rPr>
              <a:t>4</a:t>
            </a:r>
            <a:r>
              <a:rPr lang="ru-RU" sz="4000" dirty="0" smtClean="0">
                <a:solidFill>
                  <a:srgbClr val="FF0000"/>
                </a:solidFill>
              </a:rPr>
              <a:t> балл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" y="1951672"/>
            <a:ext cx="8458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500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cs typeface="Times New Roman" pitchFamily="18" charset="0"/>
              </a:rPr>
              <a:t>Назовите факторы, влияющие на климат России</a:t>
            </a:r>
            <a:endParaRPr lang="ru-RU" sz="4500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200" y="4572000"/>
            <a:ext cx="9144000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dirty="0" smtClean="0"/>
              <a:t>Географическое положение, циркуляция воздушных масс, близость океанов, подстилающая поверхность</a:t>
            </a:r>
            <a:endParaRPr lang="ru-RU" sz="3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 descr="805479b8a35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rcRect t="74167" r="81667"/>
          <a:stretch>
            <a:fillRect/>
          </a:stretch>
        </p:blipFill>
        <p:spPr>
          <a:xfrm>
            <a:off x="0" y="5410200"/>
            <a:ext cx="1676400" cy="16290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15200" y="5867400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860839" y="0"/>
            <a:ext cx="335406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Климат </a:t>
            </a:r>
            <a:endParaRPr lang="ru-RU" sz="4000" dirty="0">
              <a:solidFill>
                <a:srgbClr val="FF0000"/>
              </a:solidFill>
            </a:endParaRPr>
          </a:p>
          <a:p>
            <a:pPr algn="ctr"/>
            <a:r>
              <a:rPr lang="ru-RU" sz="4000" dirty="0">
                <a:solidFill>
                  <a:srgbClr val="FF0000"/>
                </a:solidFill>
              </a:rPr>
              <a:t>5</a:t>
            </a:r>
            <a:r>
              <a:rPr lang="ru-RU" sz="4000" dirty="0" smtClean="0">
                <a:solidFill>
                  <a:srgbClr val="FF0000"/>
                </a:solidFill>
              </a:rPr>
              <a:t> балл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" y="1752600"/>
            <a:ext cx="8458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0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cs typeface="Times New Roman" pitchFamily="18" charset="0"/>
              </a:rPr>
              <a:t>Назовите пояса холода России</a:t>
            </a:r>
            <a:endParaRPr lang="ru-RU" sz="5000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1000" y="3505200"/>
            <a:ext cx="9144000" cy="20159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500" b="1" dirty="0" smtClean="0"/>
              <a:t>Верхоянск - 5 января 1885 г. зафиксирована температура −67,8 °C. </a:t>
            </a:r>
          </a:p>
          <a:p>
            <a:r>
              <a:rPr lang="ru-RU" sz="2500" b="1" dirty="0" smtClean="0"/>
              <a:t>Оймякон - в феврале 1933 года была зарегистрирована температура −67,7 °C;  в 1924 года академиком была зафиксирована температура −71,2 °C;  в 1938 году −77,8 °C. </a:t>
            </a:r>
            <a:endParaRPr lang="ru-RU" sz="2500" b="1" dirty="0"/>
          </a:p>
        </p:txBody>
      </p:sp>
      <p:pic>
        <p:nvPicPr>
          <p:cNvPr id="5" name="Рисунок 4" descr="805479b8a35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rcRect t="74167" r="81667"/>
          <a:stretch>
            <a:fillRect/>
          </a:stretch>
        </p:blipFill>
        <p:spPr>
          <a:xfrm>
            <a:off x="0" y="5410200"/>
            <a:ext cx="1676400" cy="16290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15200" y="5867400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862411" y="0"/>
            <a:ext cx="735092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Внутренние воды </a:t>
            </a:r>
            <a:endParaRPr lang="ru-RU" sz="4000" dirty="0">
              <a:solidFill>
                <a:srgbClr val="FF0000"/>
              </a:solidFill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1 балл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" y="1905000"/>
            <a:ext cx="84582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0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cs typeface="Times New Roman" pitchFamily="18" charset="0"/>
              </a:rPr>
              <a:t>Назовите саму длинную реку России (ее исток и устье)</a:t>
            </a:r>
            <a:endParaRPr lang="ru-RU" sz="5000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400" y="4343400"/>
            <a:ext cx="6934200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500" b="1" dirty="0" smtClean="0"/>
              <a:t>Самая длинная река Лена. Исток - Байкальский хребет.  </a:t>
            </a:r>
            <a:endParaRPr lang="ru-RU" sz="2500" b="1" dirty="0" smtClean="0"/>
          </a:p>
          <a:p>
            <a:pPr algn="ctr"/>
            <a:r>
              <a:rPr lang="ru-RU" sz="2500" b="1" dirty="0" smtClean="0"/>
              <a:t> Устье Море Лаптевых </a:t>
            </a:r>
            <a:r>
              <a:rPr lang="ru-RU" sz="2800" dirty="0" smtClean="0"/>
              <a:t> </a:t>
            </a:r>
            <a:endParaRPr lang="ru-RU" sz="25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4125" y="3810000"/>
            <a:ext cx="28098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632744723c24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 t="2565" r="67805" b="69532"/>
          <a:stretch>
            <a:fillRect/>
          </a:stretch>
        </p:blipFill>
        <p:spPr>
          <a:xfrm>
            <a:off x="0" y="5334000"/>
            <a:ext cx="2480082" cy="1524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38600" y="5943600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862411" y="0"/>
            <a:ext cx="735092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Внутренние воды </a:t>
            </a:r>
            <a:endParaRPr lang="ru-RU" sz="4000" dirty="0">
              <a:solidFill>
                <a:srgbClr val="FF0000"/>
              </a:solidFill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2 балл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" y="1752600"/>
            <a:ext cx="8458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0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cs typeface="Times New Roman" pitchFamily="18" charset="0"/>
              </a:rPr>
              <a:t>Определите уклон и падение реки Амур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81200" y="3505200"/>
            <a:ext cx="7543800" cy="2631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dirty="0" smtClean="0"/>
              <a:t>Высота истока (Большой Хинган) -  500м</a:t>
            </a:r>
          </a:p>
          <a:p>
            <a:r>
              <a:rPr lang="ru-RU" sz="2800" b="1" dirty="0" smtClean="0"/>
              <a:t>Высота устья (Охотское море) – 0 м</a:t>
            </a:r>
          </a:p>
          <a:p>
            <a:r>
              <a:rPr lang="ru-RU" sz="2800" b="1" dirty="0" smtClean="0"/>
              <a:t>Падение реки – 500 м</a:t>
            </a:r>
          </a:p>
          <a:p>
            <a:r>
              <a:rPr lang="ru-RU" sz="2800" b="1" dirty="0" smtClean="0"/>
              <a:t>Длина реки – 4440 км</a:t>
            </a:r>
          </a:p>
          <a:p>
            <a:r>
              <a:rPr lang="ru-RU" sz="2800" b="1" dirty="0" smtClean="0"/>
              <a:t>Уклон реки – 500/4440=0,11 м/км</a:t>
            </a:r>
          </a:p>
          <a:p>
            <a:endParaRPr lang="ru-RU" sz="2500" b="1" dirty="0"/>
          </a:p>
        </p:txBody>
      </p:sp>
      <p:pic>
        <p:nvPicPr>
          <p:cNvPr id="5" name="Рисунок 4" descr="632744723c24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rcRect t="2565" r="67805" b="69532"/>
          <a:stretch>
            <a:fillRect/>
          </a:stretch>
        </p:blipFill>
        <p:spPr>
          <a:xfrm>
            <a:off x="0" y="5334000"/>
            <a:ext cx="2480082" cy="1524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15200" y="5867400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862411" y="0"/>
            <a:ext cx="735092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Внутренние воды </a:t>
            </a:r>
            <a:endParaRPr lang="ru-RU" sz="4000" dirty="0">
              <a:solidFill>
                <a:srgbClr val="FF0000"/>
              </a:solidFill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3 балл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" y="1752600"/>
            <a:ext cx="8458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0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cs typeface="Times New Roman" pitchFamily="18" charset="0"/>
              </a:rPr>
              <a:t>Назовите пять рек бассейна Атлантического океана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1000" y="3713946"/>
            <a:ext cx="91440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500" b="1" dirty="0" smtClean="0"/>
              <a:t>Балтийское море (Нева, Нарва, Луга),</a:t>
            </a:r>
          </a:p>
          <a:p>
            <a:pPr algn="ctr"/>
            <a:r>
              <a:rPr lang="ru-RU" sz="2500" b="1" dirty="0" smtClean="0"/>
              <a:t>Азовское море (Дон, Кубань) </a:t>
            </a:r>
            <a:endParaRPr lang="ru-RU" sz="2500" b="1" dirty="0"/>
          </a:p>
        </p:txBody>
      </p:sp>
      <p:pic>
        <p:nvPicPr>
          <p:cNvPr id="5" name="Рисунок 4" descr="632744723c24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rcRect t="2565" r="67805" b="69532"/>
          <a:stretch>
            <a:fillRect/>
          </a:stretch>
        </p:blipFill>
        <p:spPr>
          <a:xfrm>
            <a:off x="0" y="5334000"/>
            <a:ext cx="2480082" cy="1524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15200" y="5867400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457200" y="152400"/>
            <a:ext cx="809307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Рельеф</a:t>
            </a:r>
          </a:p>
          <a:p>
            <a:pPr algn="ctr"/>
            <a:r>
              <a:rPr lang="ru-RU" sz="4000" smtClean="0">
                <a:solidFill>
                  <a:srgbClr val="FF0000"/>
                </a:solidFill>
              </a:rPr>
              <a:t>номинал 4 </a:t>
            </a:r>
            <a:r>
              <a:rPr lang="ru-RU" sz="4000" dirty="0" smtClean="0">
                <a:solidFill>
                  <a:srgbClr val="FF0000"/>
                </a:solidFill>
              </a:rPr>
              <a:t>балла 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m-44_300x300_p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28600"/>
            <a:ext cx="3276600" cy="3276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81600" y="1896070"/>
            <a:ext cx="37882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аукцион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Содержимое 7"/>
          <p:cNvSpPr txBox="1">
            <a:spLocks/>
          </p:cNvSpPr>
          <p:nvPr/>
        </p:nvSpPr>
        <p:spPr>
          <a:xfrm>
            <a:off x="152400" y="3094037"/>
            <a:ext cx="8839200" cy="1858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 algn="ctr">
              <a:defRPr/>
            </a:pPr>
            <a:r>
              <a:rPr lang="ru-RU" sz="50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cs typeface="Times New Roman" pitchFamily="18" charset="0"/>
              </a:rPr>
              <a:t>Назовите озеро название, которого происходит от названия древних племен коневодов? </a:t>
            </a:r>
            <a:endParaRPr lang="ru-RU" sz="5000" b="1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15200" y="5867400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44862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799" y="152400"/>
            <a:ext cx="4392000" cy="29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800" y="3605287"/>
            <a:ext cx="4392000" cy="2929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948785" y="2967335"/>
            <a:ext cx="5246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Каспийское море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Рисунок 5" descr="632744723c24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 t="2565" r="67805" b="69532"/>
          <a:stretch>
            <a:fillRect/>
          </a:stretch>
        </p:blipFill>
        <p:spPr>
          <a:xfrm>
            <a:off x="0" y="5334000"/>
            <a:ext cx="2480082" cy="15240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862411" y="-228600"/>
            <a:ext cx="735092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Внутренние воды </a:t>
            </a:r>
            <a:endParaRPr lang="ru-RU" sz="4000" dirty="0">
              <a:solidFill>
                <a:srgbClr val="FF0000"/>
              </a:solidFill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5 балл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325701"/>
            <a:ext cx="89916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50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cs typeface="Times New Roman" pitchFamily="18" charset="0"/>
              </a:rPr>
              <a:t>Река, название которой переводится с эвенкийского языка как большая река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1000" y="4267200"/>
            <a:ext cx="2438400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500" b="1" dirty="0" smtClean="0"/>
              <a:t>Енисей</a:t>
            </a:r>
            <a:endParaRPr lang="ru-RU" sz="25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38100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632744723c24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 t="2565" r="67805" b="69532"/>
          <a:stretch>
            <a:fillRect/>
          </a:stretch>
        </p:blipFill>
        <p:spPr>
          <a:xfrm>
            <a:off x="0" y="5334000"/>
            <a:ext cx="2480082" cy="1524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391400" y="5867400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665404" y="-304800"/>
            <a:ext cx="374493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Растения</a:t>
            </a:r>
            <a:endParaRPr lang="ru-RU" sz="4000" dirty="0">
              <a:solidFill>
                <a:srgbClr val="FF0000"/>
              </a:solidFill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1 балл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447800"/>
            <a:ext cx="899160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3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Для какой природной зоны характерно следующее описание</a:t>
            </a:r>
          </a:p>
          <a:p>
            <a:pPr marL="342900" indent="-342900" algn="ctr">
              <a:defRPr/>
            </a:pPr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Характерна простота ярусного сложения, преобладают одноярусные лесонасаждения, представленные хвойными древесными породами:</a:t>
            </a:r>
          </a:p>
          <a:p>
            <a:pPr marL="342900" indent="-342900" algn="ctr">
              <a:defRPr/>
            </a:pPr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елью, сосной, пихтой, лиственницей.</a:t>
            </a:r>
            <a:endParaRPr lang="ru-RU" sz="4000" b="1" dirty="0" smtClean="0">
              <a:ln w="10541" cmpd="sng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6150858"/>
            <a:ext cx="472440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500" b="1" dirty="0" smtClean="0"/>
              <a:t>Тайга </a:t>
            </a:r>
            <a:endParaRPr lang="ru-RU" sz="3500" b="1" dirty="0"/>
          </a:p>
        </p:txBody>
      </p:sp>
      <p:pic>
        <p:nvPicPr>
          <p:cNvPr id="7" name="Рисунок 6" descr="939a464162e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193126"/>
            <a:ext cx="1630682" cy="166487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15200" y="5867400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665404" y="-228600"/>
            <a:ext cx="374493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Растения</a:t>
            </a:r>
            <a:endParaRPr lang="ru-RU" sz="4000" dirty="0">
              <a:solidFill>
                <a:srgbClr val="FF0000"/>
              </a:solidFill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2 балл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439882"/>
            <a:ext cx="8991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3600" b="1" dirty="0" smtClean="0"/>
              <a:t>Многие части этого дерева используются в хозяйстве: древесина, кора, сок. Почки и листья применяют в медицине. Некоторые виды используют для создания полезащитных полос, а также в декоративном садоводстве.</a:t>
            </a:r>
          </a:p>
          <a:p>
            <a:pPr marL="342900" indent="-342900" algn="ctr">
              <a:defRPr/>
            </a:pPr>
            <a:r>
              <a:rPr lang="ru-RU" sz="36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cs typeface="Times New Roman" pitchFamily="18" charset="0"/>
              </a:rPr>
              <a:t>Назовите дерево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62200" y="5943600"/>
            <a:ext cx="472440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500" b="1" dirty="0" smtClean="0"/>
              <a:t>Береза </a:t>
            </a:r>
            <a:endParaRPr lang="ru-RU" sz="3500" b="1" dirty="0"/>
          </a:p>
        </p:txBody>
      </p:sp>
      <p:pic>
        <p:nvPicPr>
          <p:cNvPr id="5" name="Рисунок 4" descr="939a464162e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193126"/>
            <a:ext cx="1630682" cy="166487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15200" y="5867400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5500" dirty="0" smtClean="0">
                <a:solidFill>
                  <a:srgbClr val="FF0000"/>
                </a:solidFill>
              </a:rPr>
              <a:t>Географическое положение </a:t>
            </a:r>
            <a:endParaRPr lang="ru-RU" sz="5500" dirty="0">
              <a:solidFill>
                <a:srgbClr val="FF0000"/>
              </a:solidFill>
            </a:endParaRPr>
          </a:p>
          <a:p>
            <a:pPr algn="ctr"/>
            <a:r>
              <a:rPr lang="ru-RU" sz="4000" dirty="0">
                <a:solidFill>
                  <a:srgbClr val="FF0000"/>
                </a:solidFill>
              </a:rPr>
              <a:t>1 балл</a:t>
            </a:r>
          </a:p>
          <a:p>
            <a:pPr algn="ctr"/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2192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6000" b="1" dirty="0" smtClean="0"/>
              <a:t>Площадь России составляет…</a:t>
            </a:r>
            <a:endParaRPr lang="ru-RU" sz="6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09615" y="4563070"/>
            <a:ext cx="4091185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i="1" dirty="0"/>
              <a:t>17,1 </a:t>
            </a:r>
            <a:r>
              <a:rPr lang="ru-RU" sz="5400" i="1" dirty="0" smtClean="0"/>
              <a:t> млн км</a:t>
            </a:r>
            <a:r>
              <a:rPr lang="ru-RU" sz="5400" i="1" baseline="30000" dirty="0" smtClean="0"/>
              <a:t>2</a:t>
            </a:r>
            <a:endParaRPr lang="ru-RU" sz="5400" dirty="0"/>
          </a:p>
        </p:txBody>
      </p:sp>
      <p:pic>
        <p:nvPicPr>
          <p:cNvPr id="6" name="Рисунок 5" descr="eede76104b4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rcRect l="23333" t="37632" r="55834"/>
          <a:stretch>
            <a:fillRect/>
          </a:stretch>
        </p:blipFill>
        <p:spPr>
          <a:xfrm>
            <a:off x="0" y="5181600"/>
            <a:ext cx="1095495" cy="154681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315200" y="5867400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665402" y="0"/>
            <a:ext cx="37449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Растения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2076450"/>
            <a:ext cx="6096000" cy="44767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67053" y="5638800"/>
            <a:ext cx="56625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Кот  в  мешке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5444" y="914400"/>
            <a:ext cx="20305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000" b="1" dirty="0" smtClean="0">
                <a:solidFill>
                  <a:srgbClr val="FF0000"/>
                </a:solidFill>
                <a:hlinkClick r:id="rId4" action="ppaction://hlinksldjump"/>
              </a:rPr>
              <a:t>3 балл</a:t>
            </a:r>
            <a:endParaRPr lang="ru-RU" sz="50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48400" y="914400"/>
            <a:ext cx="268144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000" b="1" dirty="0" smtClean="0">
                <a:solidFill>
                  <a:srgbClr val="FF0000"/>
                </a:solidFill>
                <a:hlinkClick r:id="rId5" action="ppaction://hlinksldjump"/>
              </a:rPr>
              <a:t>5 баллов</a:t>
            </a:r>
            <a:endParaRPr lang="ru-RU" sz="5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98468" y="152400"/>
            <a:ext cx="1945532" cy="1428750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549987" y="0"/>
            <a:ext cx="397576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Растения </a:t>
            </a:r>
          </a:p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3 балл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4800" y="1752600"/>
            <a:ext cx="8458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0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cs typeface="Times New Roman" pitchFamily="18" charset="0"/>
              </a:rPr>
              <a:t>Какому дереву принадлежат данные листочки</a:t>
            </a:r>
            <a:endParaRPr lang="ru-RU" sz="3000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52400" y="4495800"/>
            <a:ext cx="883920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500" b="1" dirty="0" smtClean="0"/>
              <a:t>Береза                      Клен                   Дуб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Рисунок 10" descr="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2743200"/>
            <a:ext cx="2362200" cy="1576769"/>
          </a:xfrm>
          <a:prstGeom prst="rect">
            <a:avLst/>
          </a:prstGeom>
        </p:spPr>
      </p:pic>
      <p:pic>
        <p:nvPicPr>
          <p:cNvPr id="13" name="Рисунок 12" descr="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95600" y="2057400"/>
            <a:ext cx="2965856" cy="2971800"/>
          </a:xfrm>
          <a:prstGeom prst="rect">
            <a:avLst/>
          </a:prstGeom>
        </p:spPr>
      </p:pic>
      <p:pic>
        <p:nvPicPr>
          <p:cNvPr id="14" name="Рисунок 13" descr="6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7400" y="2590800"/>
            <a:ext cx="3043200" cy="2023728"/>
          </a:xfrm>
          <a:prstGeom prst="rect">
            <a:avLst/>
          </a:prstGeom>
        </p:spPr>
      </p:pic>
      <p:pic>
        <p:nvPicPr>
          <p:cNvPr id="15" name="Рисунок 14" descr="939a464162eb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193126"/>
            <a:ext cx="1630682" cy="166487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315200" y="5867400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09800" y="0"/>
            <a:ext cx="420660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Растения  </a:t>
            </a:r>
            <a:endParaRPr lang="ru-RU" sz="4000" dirty="0">
              <a:solidFill>
                <a:srgbClr val="FF0000"/>
              </a:solidFill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5 балл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10" name="Рисунок 9" descr="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98468" y="152400"/>
            <a:ext cx="1945532" cy="142875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4800" y="1752600"/>
            <a:ext cx="8458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/>
              <a:t>Об этих растениях говорят следующее. </a:t>
            </a:r>
          </a:p>
          <a:p>
            <a:pPr algn="ctr">
              <a:defRPr/>
            </a:pPr>
            <a:r>
              <a:rPr lang="ru-RU" sz="4000" b="1" dirty="0" smtClean="0"/>
              <a:t> </a:t>
            </a:r>
            <a:r>
              <a:rPr lang="ru-RU" sz="4000" dirty="0" smtClean="0"/>
              <a:t>Это ценнейший источник природных питательных веществ (белков), микроэлементов, витаминов, всего того, что так нужно нашему организму. </a:t>
            </a:r>
            <a:endParaRPr lang="ru-RU" sz="4000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172200"/>
            <a:ext cx="914400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dirty="0" smtClean="0"/>
              <a:t>Грибы</a:t>
            </a:r>
            <a:r>
              <a:rPr lang="ru-RU" sz="3000" b="1" dirty="0" smtClean="0">
                <a:solidFill>
                  <a:schemeClr val="bg1"/>
                </a:solidFill>
              </a:rPr>
              <a:t> </a:t>
            </a:r>
            <a:endParaRPr lang="ru-RU" sz="3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Рисунок 8" descr="939a464162eb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193126"/>
            <a:ext cx="1630682" cy="166487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315200" y="5867400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665404" y="-228600"/>
            <a:ext cx="374493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Растения</a:t>
            </a:r>
            <a:endParaRPr lang="ru-RU" sz="4000" dirty="0">
              <a:solidFill>
                <a:srgbClr val="FF0000"/>
              </a:solidFill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4 балл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674674"/>
            <a:ext cx="8991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5400" b="1" dirty="0" smtClean="0"/>
              <a:t>Это дерево считают самым гибким</a:t>
            </a:r>
            <a:endParaRPr lang="ru-RU" sz="5000" b="1" dirty="0" smtClean="0">
              <a:ln w="10541" cmpd="sng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066800" y="3962400"/>
            <a:ext cx="472440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500" b="1" dirty="0" smtClean="0"/>
              <a:t>Рябина </a:t>
            </a:r>
            <a:endParaRPr lang="ru-RU" sz="35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37338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939a464162eb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193126"/>
            <a:ext cx="1630682" cy="166487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315200" y="5867400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665404" y="-228600"/>
            <a:ext cx="374493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Растения</a:t>
            </a:r>
            <a:endParaRPr lang="ru-RU" sz="4000" dirty="0">
              <a:solidFill>
                <a:srgbClr val="FF0000"/>
              </a:solidFill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5 балл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576626"/>
            <a:ext cx="8991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5000" b="1" dirty="0" smtClean="0">
                <a:ln w="10541" cmpd="sng">
                  <a:solidFill>
                    <a:schemeClr val="tx1"/>
                  </a:solidFill>
                  <a:prstDash val="solid"/>
                </a:ln>
                <a:cs typeface="Times New Roman" pitchFamily="18" charset="0"/>
              </a:rPr>
              <a:t>Назовите шесть представителей  растительного мира смешанных лесов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47800" y="5002649"/>
            <a:ext cx="6553200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500" b="1" dirty="0" smtClean="0"/>
              <a:t>Рябина, береза, осина, ольха, сосна, ель, пихта и т.д.</a:t>
            </a:r>
            <a:endParaRPr lang="ru-RU" sz="3500" b="1" dirty="0"/>
          </a:p>
        </p:txBody>
      </p:sp>
      <p:pic>
        <p:nvPicPr>
          <p:cNvPr id="5" name="Рисунок 4" descr="939a464162e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193126"/>
            <a:ext cx="1630682" cy="166487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15200" y="5867400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265874" y="-228600"/>
            <a:ext cx="454400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Животные </a:t>
            </a:r>
            <a:endParaRPr lang="ru-RU" sz="4000" dirty="0">
              <a:solidFill>
                <a:srgbClr val="FF0000"/>
              </a:solidFill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1 балл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28600" y="1576626"/>
            <a:ext cx="7239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50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cs typeface="Times New Roman" pitchFamily="18" charset="0"/>
              </a:rPr>
              <a:t>Из предложенных фотографий выберите травоядных животных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5257800"/>
            <a:ext cx="655320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500" b="1" dirty="0" smtClean="0"/>
              <a:t>т.д.</a:t>
            </a:r>
            <a:endParaRPr lang="ru-RU" sz="3500" b="1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6858000" y="304800"/>
            <a:ext cx="2145829" cy="1800000"/>
            <a:chOff x="6858000" y="304800"/>
            <a:chExt cx="2145829" cy="1800000"/>
          </a:xfrm>
        </p:grpSpPr>
        <p:pic>
          <p:nvPicPr>
            <p:cNvPr id="6" name="Рисунок 5" descr="косуля 2.jpg"/>
            <p:cNvPicPr>
              <a:picLocks noChangeAspect="1"/>
            </p:cNvPicPr>
            <p:nvPr/>
          </p:nvPicPr>
          <p:blipFill>
            <a:blip r:embed="rId3" cstate="print"/>
            <a:srcRect r="13357"/>
            <a:stretch>
              <a:fillRect/>
            </a:stretch>
          </p:blipFill>
          <p:spPr>
            <a:xfrm>
              <a:off x="6858000" y="304800"/>
              <a:ext cx="2145829" cy="1800000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sp>
          <p:nvSpPr>
            <p:cNvPr id="11" name="Прямоугольник 10"/>
            <p:cNvSpPr/>
            <p:nvPr/>
          </p:nvSpPr>
          <p:spPr>
            <a:xfrm>
              <a:off x="6858000" y="304800"/>
              <a:ext cx="5309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all" spc="0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1</a:t>
              </a:r>
              <a:endParaRPr lang="ru-RU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953000" y="4267200"/>
            <a:ext cx="1981200" cy="1800000"/>
            <a:chOff x="4953000" y="4267200"/>
            <a:chExt cx="1981200" cy="1800000"/>
          </a:xfrm>
        </p:grpSpPr>
        <p:pic>
          <p:nvPicPr>
            <p:cNvPr id="8" name="Рисунок 7" descr="лиса.jpg"/>
            <p:cNvPicPr>
              <a:picLocks noChangeAspect="1"/>
            </p:cNvPicPr>
            <p:nvPr/>
          </p:nvPicPr>
          <p:blipFill>
            <a:blip r:embed="rId4" cstate="print"/>
            <a:srcRect l="9796" r="5301"/>
            <a:stretch>
              <a:fillRect/>
            </a:stretch>
          </p:blipFill>
          <p:spPr>
            <a:xfrm>
              <a:off x="4953000" y="4267200"/>
              <a:ext cx="1981200" cy="1800000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sp>
          <p:nvSpPr>
            <p:cNvPr id="12" name="Прямоугольник 11"/>
            <p:cNvSpPr/>
            <p:nvPr/>
          </p:nvSpPr>
          <p:spPr>
            <a:xfrm>
              <a:off x="4953000" y="5105400"/>
              <a:ext cx="53091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4</a:t>
              </a:r>
              <a:endParaRPr lang="ru-RU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7162800" y="4267200"/>
            <a:ext cx="1500011" cy="1800000"/>
            <a:chOff x="7162800" y="4267200"/>
            <a:chExt cx="1500011" cy="1800000"/>
          </a:xfrm>
        </p:grpSpPr>
        <p:pic>
          <p:nvPicPr>
            <p:cNvPr id="7" name="Рисунок 6" descr="олень 2.jpg"/>
            <p:cNvPicPr>
              <a:picLocks noChangeAspect="1"/>
            </p:cNvPicPr>
            <p:nvPr/>
          </p:nvPicPr>
          <p:blipFill>
            <a:blip r:embed="rId5" cstate="print"/>
            <a:srcRect l="11718" r="25781"/>
            <a:stretch>
              <a:fillRect/>
            </a:stretch>
          </p:blipFill>
          <p:spPr>
            <a:xfrm>
              <a:off x="7162800" y="4267200"/>
              <a:ext cx="1500011" cy="1800000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sp>
          <p:nvSpPr>
            <p:cNvPr id="13" name="Прямоугольник 12"/>
            <p:cNvSpPr/>
            <p:nvPr/>
          </p:nvSpPr>
          <p:spPr>
            <a:xfrm>
              <a:off x="7162800" y="4267200"/>
              <a:ext cx="53091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3</a:t>
              </a:r>
              <a:endParaRPr lang="ru-RU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7086600" y="2286000"/>
            <a:ext cx="1828800" cy="1837730"/>
            <a:chOff x="7086600" y="2286000"/>
            <a:chExt cx="1828800" cy="1837730"/>
          </a:xfrm>
        </p:grpSpPr>
        <p:pic>
          <p:nvPicPr>
            <p:cNvPr id="10" name="Рисунок 9" descr="бурый медведь 6.jpg"/>
            <p:cNvPicPr>
              <a:picLocks noChangeAspect="1"/>
            </p:cNvPicPr>
            <p:nvPr/>
          </p:nvPicPr>
          <p:blipFill>
            <a:blip r:embed="rId6" cstate="print"/>
            <a:srcRect l="5913" r="23134"/>
            <a:stretch>
              <a:fillRect/>
            </a:stretch>
          </p:blipFill>
          <p:spPr>
            <a:xfrm>
              <a:off x="7086600" y="2286000"/>
              <a:ext cx="1828800" cy="1800000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sp>
          <p:nvSpPr>
            <p:cNvPr id="14" name="Прямоугольник 13"/>
            <p:cNvSpPr/>
            <p:nvPr/>
          </p:nvSpPr>
          <p:spPr>
            <a:xfrm>
              <a:off x="8305800" y="3200400"/>
              <a:ext cx="53091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2</a:t>
              </a:r>
              <a:endParaRPr lang="ru-RU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743200" y="4267200"/>
            <a:ext cx="1978716" cy="1800000"/>
            <a:chOff x="2743200" y="4267200"/>
            <a:chExt cx="1978716" cy="1800000"/>
          </a:xfrm>
        </p:grpSpPr>
        <p:pic>
          <p:nvPicPr>
            <p:cNvPr id="9" name="Рисунок 8" descr="соболь 2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43200" y="4267200"/>
              <a:ext cx="1974419" cy="1800000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sp>
          <p:nvSpPr>
            <p:cNvPr id="15" name="Прямоугольник 14"/>
            <p:cNvSpPr/>
            <p:nvPr/>
          </p:nvSpPr>
          <p:spPr>
            <a:xfrm>
              <a:off x="4191000" y="4267200"/>
              <a:ext cx="53091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5</a:t>
              </a:r>
              <a:endParaRPr lang="ru-RU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1295400" y="6096000"/>
            <a:ext cx="655320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500" b="1" dirty="0" smtClean="0">
                <a:solidFill>
                  <a:srgbClr val="FF0000"/>
                </a:solidFill>
              </a:rPr>
              <a:t>1 – косуля, 3 - олень </a:t>
            </a:r>
            <a:endParaRPr lang="ru-RU" sz="3500" b="1" dirty="0">
              <a:solidFill>
                <a:srgbClr val="FF0000"/>
              </a:solidFill>
            </a:endParaRPr>
          </a:p>
        </p:txBody>
      </p:sp>
      <p:pic>
        <p:nvPicPr>
          <p:cNvPr id="17" name="Рисунок 16" descr="ba572f866f1c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853044"/>
            <a:ext cx="1716551" cy="2004956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7315200" y="6019800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265874" y="-228600"/>
            <a:ext cx="454400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Животные </a:t>
            </a:r>
            <a:endParaRPr lang="ru-RU" sz="4000" dirty="0">
              <a:solidFill>
                <a:srgbClr val="FF0000"/>
              </a:solidFill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2 балл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447800"/>
            <a:ext cx="8991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4500" b="1" dirty="0" smtClean="0">
                <a:ln w="10541" cmpd="sng">
                  <a:solidFill>
                    <a:schemeClr val="tx1"/>
                  </a:solidFill>
                  <a:prstDash val="solid"/>
                </a:ln>
                <a:cs typeface="Times New Roman" pitchFamily="18" charset="0"/>
              </a:rPr>
              <a:t>О каком животном идет речь Численность этих животных подвержена резким колебаниям в зависимости от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4500" b="1" dirty="0" smtClean="0">
                <a:ln w="10541" cmpd="sng">
                  <a:solidFill>
                    <a:schemeClr val="tx1"/>
                  </a:solidFill>
                  <a:prstDash val="solid"/>
                </a:ln>
                <a:cs typeface="Times New Roman" pitchFamily="18" charset="0"/>
              </a:rPr>
              <a:t>       обилия кормов (особенно леммингов).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47800" y="5562600"/>
            <a:ext cx="449580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500" b="1" dirty="0" smtClean="0"/>
              <a:t>Песец </a:t>
            </a:r>
            <a:endParaRPr lang="ru-RU" sz="3500" b="1" dirty="0"/>
          </a:p>
        </p:txBody>
      </p:sp>
      <p:pic>
        <p:nvPicPr>
          <p:cNvPr id="5" name="Рисунок 4" descr="ba572f866f1c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853044"/>
            <a:ext cx="1716551" cy="20049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15200" y="5867400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Picture 2" descr="http://tambov-zoo.ru/alfaident/data/P/Pesec/adFotoSmall/Pesec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4724400"/>
            <a:ext cx="21336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265874" y="-228600"/>
            <a:ext cx="454400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Животные </a:t>
            </a:r>
            <a:endParaRPr lang="ru-RU" sz="4000" dirty="0">
              <a:solidFill>
                <a:srgbClr val="FF0000"/>
              </a:solidFill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3 балл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295400"/>
            <a:ext cx="8991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5000" b="1" dirty="0" smtClean="0">
                <a:ln w="10541" cmpd="sng">
                  <a:solidFill>
                    <a:schemeClr val="tx1"/>
                  </a:solidFill>
                  <a:prstDash val="solid"/>
                </a:ln>
                <a:cs typeface="Times New Roman" pitchFamily="18" charset="0"/>
              </a:rPr>
              <a:t>Назовите птицу, которую можно встретить в городе </a:t>
            </a:r>
          </a:p>
        </p:txBody>
      </p:sp>
      <p:pic>
        <p:nvPicPr>
          <p:cNvPr id="5" name="Рисунок 4" descr="тетере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2842974"/>
            <a:ext cx="2690938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глухар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0" y="2842974"/>
            <a:ext cx="1816936" cy="2230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снегирь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2919174"/>
            <a:ext cx="1714512" cy="1908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324600" y="4519374"/>
            <a:ext cx="2018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снегирь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4457" y="4497288"/>
            <a:ext cx="1933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тетерев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0" y="4595574"/>
            <a:ext cx="19985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глухарь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ba572f866f1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853044"/>
            <a:ext cx="1716551" cy="200495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315200" y="5867400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A0E1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build="allAtOnce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265874" y="-228600"/>
            <a:ext cx="454400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Животные </a:t>
            </a:r>
            <a:endParaRPr lang="ru-RU" sz="4000" dirty="0">
              <a:solidFill>
                <a:srgbClr val="FF0000"/>
              </a:solidFill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4 балл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576626"/>
            <a:ext cx="89916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5000" b="1" dirty="0" smtClean="0">
                <a:ln w="10541" cmpd="sng">
                  <a:solidFill>
                    <a:schemeClr val="tx1"/>
                  </a:solidFill>
                  <a:prstDash val="solid"/>
                </a:ln>
                <a:cs typeface="Times New Roman" pitchFamily="18" charset="0"/>
              </a:rPr>
              <a:t>В русских сказка это животное называют сестричкой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47800" y="5029200"/>
            <a:ext cx="289560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500" b="1" dirty="0" smtClean="0"/>
              <a:t>Лиса</a:t>
            </a:r>
            <a:endParaRPr lang="ru-RU" sz="3500" b="1" dirty="0"/>
          </a:p>
        </p:txBody>
      </p:sp>
      <p:pic>
        <p:nvPicPr>
          <p:cNvPr id="5" name="Рисунок 4" descr="ba572f866f1c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853044"/>
            <a:ext cx="1716551" cy="20049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15200" y="5867400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 descr="http://3.bp.blogspot.com/-sDV_bjjeoYk/TxFN_AMsIkI/AAAAAAAACow/sEGj74eHQhs/s1600/kbc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4724400"/>
            <a:ext cx="2438400" cy="1876425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265874" y="-228600"/>
            <a:ext cx="454400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Животные </a:t>
            </a:r>
            <a:endParaRPr lang="ru-RU" sz="4000" dirty="0">
              <a:solidFill>
                <a:srgbClr val="FF0000"/>
              </a:solidFill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5 балл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576626"/>
            <a:ext cx="89916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ru-RU" sz="5000" b="1" dirty="0" smtClean="0">
                <a:ln w="10541" cmpd="sng">
                  <a:solidFill>
                    <a:schemeClr val="tx1"/>
                  </a:solidFill>
                  <a:prstDash val="solid"/>
                </a:ln>
                <a:cs typeface="Times New Roman" pitchFamily="18" charset="0"/>
              </a:rPr>
              <a:t>Назовите большую кошку, охраняемую на Дальнем Востоке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90600" y="6227058"/>
            <a:ext cx="655320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500" b="1" dirty="0" smtClean="0"/>
              <a:t>Уссурийский тигр</a:t>
            </a:r>
            <a:endParaRPr lang="ru-RU" sz="3500" b="1" dirty="0"/>
          </a:p>
        </p:txBody>
      </p:sp>
      <p:pic>
        <p:nvPicPr>
          <p:cNvPr id="5" name="Рисунок 4" descr="амурский тигр 2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3276600"/>
            <a:ext cx="3905277" cy="292895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Рисунок 5" descr="ba572f866f1c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853044"/>
            <a:ext cx="1716551" cy="20049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315200" y="5867400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5500" dirty="0" smtClean="0">
                <a:solidFill>
                  <a:srgbClr val="FF0000"/>
                </a:solidFill>
              </a:rPr>
              <a:t>Географическое положение </a:t>
            </a:r>
            <a:endParaRPr lang="ru-RU" sz="5500" dirty="0">
              <a:solidFill>
                <a:srgbClr val="FF0000"/>
              </a:solidFill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2 </a:t>
            </a:r>
            <a:r>
              <a:rPr lang="ru-RU" sz="4000" dirty="0">
                <a:solidFill>
                  <a:srgbClr val="FF0000"/>
                </a:solidFill>
              </a:rPr>
              <a:t>балл</a:t>
            </a:r>
          </a:p>
          <a:p>
            <a:pPr algn="ctr"/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Назовите государства, с которыми граничит Россия</a:t>
            </a:r>
            <a:endParaRPr lang="ru-RU" sz="6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4343400"/>
            <a:ext cx="914400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dirty="0" smtClean="0">
                <a:solidFill>
                  <a:srgbClr val="002060"/>
                </a:solidFill>
              </a:rPr>
              <a:t>Норвегией, Финляндией, Эстонией, Латвией, Литвой,</a:t>
            </a:r>
          </a:p>
          <a:p>
            <a:pPr algn="ctr"/>
            <a:r>
              <a:rPr lang="ru-RU" sz="3000" dirty="0" smtClean="0">
                <a:solidFill>
                  <a:srgbClr val="002060"/>
                </a:solidFill>
              </a:rPr>
              <a:t>Польшей, Беларусью, Украиной, Грузией,</a:t>
            </a:r>
          </a:p>
          <a:p>
            <a:pPr algn="ctr"/>
            <a:r>
              <a:rPr lang="ru-RU" sz="3000" dirty="0" smtClean="0">
                <a:solidFill>
                  <a:srgbClr val="002060"/>
                </a:solidFill>
              </a:rPr>
              <a:t>   Азербайджаном, Казахстаном, Китаем, Монголией, Северной Кореей, </a:t>
            </a:r>
          </a:p>
          <a:p>
            <a:pPr algn="ctr"/>
            <a:r>
              <a:rPr lang="ru-RU" sz="3000" dirty="0" smtClean="0">
                <a:solidFill>
                  <a:srgbClr val="002060"/>
                </a:solidFill>
              </a:rPr>
              <a:t>морские границы с Японией и США</a:t>
            </a:r>
            <a:endParaRPr lang="ru-RU" sz="3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 descr="eede76104b4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rcRect l="23333" t="37632" r="55834"/>
          <a:stretch>
            <a:fillRect/>
          </a:stretch>
        </p:blipFill>
        <p:spPr>
          <a:xfrm>
            <a:off x="-152400" y="5311189"/>
            <a:ext cx="1095495" cy="154681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315200" y="5715000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_61b39_7ef4c554_X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95800" y="152400"/>
            <a:ext cx="2400000" cy="1800000"/>
          </a:xfrm>
          <a:prstGeom prst="flowChartConnector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5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8400" y="1981200"/>
            <a:ext cx="2678200" cy="1800000"/>
          </a:xfrm>
          <a:prstGeom prst="flowChartConnector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14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1752599"/>
            <a:ext cx="2590800" cy="1940593"/>
          </a:xfrm>
          <a:prstGeom prst="flowChartConnector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 descr="256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42800" y="4495800"/>
            <a:ext cx="2925000" cy="1800000"/>
          </a:xfrm>
          <a:prstGeom prst="flowChartConnector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 descr="1247683621_1246852929_fox99_1600x12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76800" y="152400"/>
            <a:ext cx="2596950" cy="1800000"/>
          </a:xfrm>
          <a:prstGeom prst="flowChartConnector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 descr="c23e00939d9e57813e56876a26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372200"/>
            <a:ext cx="3200000" cy="1800000"/>
          </a:xfrm>
          <a:prstGeom prst="flowChartConnector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 descr="image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45200" y="4953000"/>
            <a:ext cx="2774600" cy="1800000"/>
          </a:xfrm>
          <a:prstGeom prst="flowChartConnector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1498086" y="2743200"/>
            <a:ext cx="614783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 внимание!!!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5500" dirty="0" smtClean="0">
                <a:solidFill>
                  <a:srgbClr val="FF0000"/>
                </a:solidFill>
              </a:rPr>
              <a:t>Географическое положение </a:t>
            </a:r>
            <a:endParaRPr lang="ru-RU" sz="5500" dirty="0">
              <a:solidFill>
                <a:srgbClr val="FF0000"/>
              </a:solidFill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3 </a:t>
            </a:r>
            <a:r>
              <a:rPr lang="ru-RU" sz="4000" dirty="0">
                <a:solidFill>
                  <a:srgbClr val="FF0000"/>
                </a:solidFill>
              </a:rPr>
              <a:t>балл</a:t>
            </a:r>
          </a:p>
          <a:p>
            <a:pPr algn="ctr"/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Содержимое 3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Назовите моря Тихого океана</a:t>
            </a:r>
            <a:r>
              <a:rPr lang="ru-RU" sz="6000" b="1" dirty="0" smtClean="0">
                <a:latin typeface="+mn-lt"/>
              </a:rPr>
              <a:t>, омывающие берега России</a:t>
            </a:r>
            <a:endParaRPr kumimoji="0" lang="ru-RU" sz="6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019800"/>
            <a:ext cx="914400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dirty="0" smtClean="0">
                <a:solidFill>
                  <a:srgbClr val="002060"/>
                </a:solidFill>
              </a:rPr>
              <a:t>Берингово, Охотское, Японское</a:t>
            </a:r>
            <a:endParaRPr lang="ru-RU" sz="3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3048000" y="1752600"/>
            <a:ext cx="5943600" cy="4419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4876800" y="3276600"/>
            <a:ext cx="3505200" cy="2895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6629400" y="4876800"/>
            <a:ext cx="1752600" cy="1295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 descr="eede76104b4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rcRect l="23333" t="37632" r="55834"/>
          <a:stretch>
            <a:fillRect/>
          </a:stretch>
        </p:blipFill>
        <p:spPr>
          <a:xfrm>
            <a:off x="0" y="5181600"/>
            <a:ext cx="1095495" cy="154681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315200" y="5867400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5500" dirty="0" smtClean="0">
                <a:solidFill>
                  <a:srgbClr val="FF0000"/>
                </a:solidFill>
              </a:rPr>
              <a:t>Географическое положение </a:t>
            </a:r>
            <a:endParaRPr lang="ru-RU" sz="5500" dirty="0">
              <a:solidFill>
                <a:srgbClr val="FF0000"/>
              </a:solidFill>
            </a:endParaRPr>
          </a:p>
          <a:p>
            <a:pPr algn="ctr"/>
            <a:r>
              <a:rPr lang="ru-RU" sz="4000" dirty="0">
                <a:solidFill>
                  <a:srgbClr val="FF0000"/>
                </a:solidFill>
              </a:rPr>
              <a:t>4</a:t>
            </a:r>
            <a:r>
              <a:rPr lang="ru-RU" sz="4000" dirty="0" smtClean="0">
                <a:solidFill>
                  <a:srgbClr val="FF0000"/>
                </a:solidFill>
              </a:rPr>
              <a:t> </a:t>
            </a:r>
            <a:r>
              <a:rPr lang="ru-RU" sz="4000" dirty="0">
                <a:solidFill>
                  <a:srgbClr val="FF0000"/>
                </a:solidFill>
              </a:rPr>
              <a:t>балл</a:t>
            </a:r>
          </a:p>
          <a:p>
            <a:pPr algn="ctr"/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6" name="Содержимое 3"/>
          <p:cNvSpPr txBox="1">
            <a:spLocks/>
          </p:cNvSpPr>
          <p:nvPr/>
        </p:nvSpPr>
        <p:spPr>
          <a:xfrm>
            <a:off x="457200" y="2027237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Назовите и покажите на карте крайние точки России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315200" y="5867400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981200" y="2286000"/>
            <a:ext cx="3886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М. флигели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Остров Рудольфа, 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архипелаг Земля Франца Иосифа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 flipV="1">
            <a:off x="3581400" y="228600"/>
            <a:ext cx="152400" cy="2057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4114800" y="457200"/>
            <a:ext cx="28956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М. Челюскина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п-ов Таймыр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12" name="Прямая со стрелкой 11"/>
          <p:cNvCxnSpPr>
            <a:stCxn id="10" idx="2"/>
          </p:cNvCxnSpPr>
          <p:nvPr/>
        </p:nvCxnSpPr>
        <p:spPr>
          <a:xfrm flipH="1">
            <a:off x="5410200" y="1165086"/>
            <a:ext cx="152400" cy="5113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0" y="4572000"/>
            <a:ext cx="28956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Г. </a:t>
            </a:r>
            <a:r>
              <a:rPr lang="ru-RU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Базардюзю</a:t>
            </a:r>
            <a:endPara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кавказ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838200" y="4114800"/>
            <a:ext cx="1524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6172200" y="2438400"/>
            <a:ext cx="2971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М. Дежнева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П-ов Чукотка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58000" y="0"/>
            <a:ext cx="2286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О. </a:t>
            </a:r>
            <a:r>
              <a:rPr lang="ru-RU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ратманова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1047690"/>
            <a:ext cx="38862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Гданьский залив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914400" y="1371600"/>
            <a:ext cx="3810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6" idx="0"/>
          </p:cNvCxnSpPr>
          <p:nvPr/>
        </p:nvCxnSpPr>
        <p:spPr>
          <a:xfrm flipV="1">
            <a:off x="7658100" y="609600"/>
            <a:ext cx="876300" cy="1828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оединительная линия уступом 23"/>
          <p:cNvCxnSpPr/>
          <p:nvPr/>
        </p:nvCxnSpPr>
        <p:spPr>
          <a:xfrm rot="16200000" flipH="1">
            <a:off x="8343900" y="342900"/>
            <a:ext cx="304800" cy="228600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 descr="eede76104b4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rcRect l="23333" t="37632" r="55834"/>
          <a:stretch>
            <a:fillRect/>
          </a:stretch>
        </p:blipFill>
        <p:spPr>
          <a:xfrm>
            <a:off x="0" y="5181600"/>
            <a:ext cx="1095495" cy="1546811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5500" dirty="0" smtClean="0">
                <a:solidFill>
                  <a:srgbClr val="FF0000"/>
                </a:solidFill>
              </a:rPr>
              <a:t>Географическое положение </a:t>
            </a:r>
            <a:endParaRPr lang="ru-RU" sz="5500" dirty="0">
              <a:solidFill>
                <a:srgbClr val="FF0000"/>
              </a:solidFill>
            </a:endParaRPr>
          </a:p>
          <a:p>
            <a:pPr algn="ctr"/>
            <a:r>
              <a:rPr lang="ru-RU" sz="4000" dirty="0">
                <a:solidFill>
                  <a:srgbClr val="FF0000"/>
                </a:solidFill>
              </a:rPr>
              <a:t>5</a:t>
            </a:r>
            <a:r>
              <a:rPr lang="ru-RU" sz="4000" dirty="0" smtClean="0">
                <a:solidFill>
                  <a:srgbClr val="FF0000"/>
                </a:solidFill>
              </a:rPr>
              <a:t> </a:t>
            </a:r>
            <a:r>
              <a:rPr lang="ru-RU" sz="4000" dirty="0">
                <a:solidFill>
                  <a:srgbClr val="FF0000"/>
                </a:solidFill>
              </a:rPr>
              <a:t>балл</a:t>
            </a:r>
          </a:p>
          <a:p>
            <a:pPr algn="ctr"/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5" name="Содержимое 3"/>
          <p:cNvSpPr txBox="1">
            <a:spLocks/>
          </p:cNvSpPr>
          <p:nvPr/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Определите время в </a:t>
            </a:r>
            <a:r>
              <a:rPr lang="ru-RU" sz="6000" b="1" dirty="0" smtClean="0">
                <a:latin typeface="+mn-lt"/>
              </a:rPr>
              <a:t>М</a:t>
            </a:r>
            <a:r>
              <a:rPr kumimoji="0" lang="ru-RU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оскве</a:t>
            </a: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если во Владивостоке 20.00 часов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4800600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dirty="0" smtClean="0">
                <a:solidFill>
                  <a:srgbClr val="002060"/>
                </a:solidFill>
              </a:rPr>
              <a:t>Москва – 0 часовая зона, Владивосток – 7 часовая зона</a:t>
            </a:r>
          </a:p>
          <a:p>
            <a:pPr algn="ctr"/>
            <a:r>
              <a:rPr lang="ru-RU" sz="3000" dirty="0" smtClean="0">
                <a:solidFill>
                  <a:srgbClr val="002060"/>
                </a:solidFill>
              </a:rPr>
              <a:t>Время в Москве – 13.00 часов</a:t>
            </a:r>
            <a:endParaRPr lang="ru-RU" sz="3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eede76104b4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rcRect l="23333" t="37632" r="55834"/>
          <a:stretch>
            <a:fillRect/>
          </a:stretch>
        </p:blipFill>
        <p:spPr>
          <a:xfrm>
            <a:off x="0" y="5311189"/>
            <a:ext cx="1095495" cy="154681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315200" y="5867400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054903" y="1"/>
            <a:ext cx="322787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Рельеф </a:t>
            </a:r>
            <a:endParaRPr lang="ru-RU" dirty="0">
              <a:solidFill>
                <a:srgbClr val="FF0000"/>
              </a:solidFill>
            </a:endParaRPr>
          </a:p>
          <a:p>
            <a:pPr algn="ctr"/>
            <a:r>
              <a:rPr lang="ru-RU" sz="4000" dirty="0">
                <a:solidFill>
                  <a:srgbClr val="FF0000"/>
                </a:solidFill>
              </a:rPr>
              <a:t>1 </a:t>
            </a:r>
            <a:r>
              <a:rPr lang="ru-RU" sz="4000" dirty="0" smtClean="0">
                <a:solidFill>
                  <a:srgbClr val="FF0000"/>
                </a:solidFill>
              </a:rPr>
              <a:t>балл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76200" y="2103437"/>
            <a:ext cx="8839200" cy="1858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000" b="1" dirty="0" smtClean="0"/>
              <a:t>Назовите максимальную и минимальную высоту России</a:t>
            </a:r>
            <a:endParaRPr lang="ru-RU" sz="5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4800600"/>
            <a:ext cx="9144000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dirty="0" smtClean="0">
                <a:solidFill>
                  <a:schemeClr val="bg1"/>
                </a:solidFill>
              </a:rPr>
              <a:t>Максимальная – г. Эльбрус (5642 м)</a:t>
            </a:r>
          </a:p>
          <a:p>
            <a:pPr algn="ctr"/>
            <a:r>
              <a:rPr lang="ru-RU" sz="3000" dirty="0" smtClean="0">
                <a:solidFill>
                  <a:schemeClr val="bg1"/>
                </a:solidFill>
              </a:rPr>
              <a:t>Минимальная – Прикаспийская низменность (28 м ниже уровня моря)</a:t>
            </a:r>
          </a:p>
        </p:txBody>
      </p:sp>
      <p:pic>
        <p:nvPicPr>
          <p:cNvPr id="5" name="Рисунок 4" descr="mountain_prg1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5743575"/>
            <a:ext cx="1428750" cy="11144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15200" y="5867400"/>
            <a:ext cx="17331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908</TotalTime>
  <Words>949</Words>
  <Application>Microsoft Office PowerPoint</Application>
  <PresentationFormat>Экран (4:3)</PresentationFormat>
  <Paragraphs>265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«ПРИРОДА РОССИИ»  ИГРА для учащихся 8 классов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анна</cp:lastModifiedBy>
  <cp:revision>84</cp:revision>
  <cp:lastPrinted>1601-01-01T00:00:00Z</cp:lastPrinted>
  <dcterms:created xsi:type="dcterms:W3CDTF">1601-01-01T00:00:00Z</dcterms:created>
  <dcterms:modified xsi:type="dcterms:W3CDTF">2013-02-14T16:44:39Z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