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57" r:id="rId4"/>
    <p:sldId id="267" r:id="rId5"/>
    <p:sldId id="268" r:id="rId6"/>
    <p:sldId id="258" r:id="rId7"/>
    <p:sldId id="269" r:id="rId8"/>
    <p:sldId id="270" r:id="rId9"/>
    <p:sldId id="263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2" autoAdjust="0"/>
    <p:restoredTop sz="93190" autoAdjust="0"/>
  </p:normalViewPr>
  <p:slideViewPr>
    <p:cSldViewPr>
      <p:cViewPr>
        <p:scale>
          <a:sx n="100" d="100"/>
          <a:sy n="100" d="100"/>
        </p:scale>
        <p:origin x="-714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573AC-8D89-4F08-8BEB-6AA825D83D7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9DE86-0B4B-4271-B31D-A1310FCDE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DE86-0B4B-4271-B31D-A1310FCDE4D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39D6-A82F-460C-8D86-3C6787C9F2F9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3566-64D6-4EF3-94A7-97B973AF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846640" cy="5256583"/>
          </a:xfrm>
        </p:spPr>
        <p:txBody>
          <a:bodyPr>
            <a:noAutofit/>
          </a:bodyPr>
          <a:lstStyle/>
          <a:p>
            <a:r>
              <a:rPr lang="ru-RU" sz="8800" dirty="0" smtClean="0"/>
              <a:t>Для начала работы нажмите клавишу </a:t>
            </a:r>
            <a:r>
              <a:rPr lang="en-US" sz="8800" dirty="0" smtClean="0"/>
              <a:t>F5</a:t>
            </a:r>
            <a:endParaRPr lang="ru-RU" sz="8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64807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GOST type B" pitchFamily="34" charset="0"/>
              </a:rPr>
              <a:t>Натуральная величина плоскости сечения</a:t>
            </a:r>
            <a:endParaRPr lang="ru-RU" sz="3200" i="1" dirty="0">
              <a:latin typeface="GOST type B" pitchFamily="34" charset="0"/>
            </a:endParaRPr>
          </a:p>
        </p:txBody>
      </p:sp>
      <p:pic>
        <p:nvPicPr>
          <p:cNvPr id="6" name="Picture 2" descr="C:\Users\Елена\Desktop\рабочая тетрадь сварщики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-48313" r="10621"/>
          <a:stretch>
            <a:fillRect/>
          </a:stretch>
        </p:blipFill>
        <p:spPr bwMode="auto">
          <a:xfrm>
            <a:off x="611560" y="1484784"/>
            <a:ext cx="8208912" cy="45365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1043608" y="3861048"/>
            <a:ext cx="2628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3131840" y="3140968"/>
            <a:ext cx="1562472" cy="1634480"/>
          </a:xfrm>
          <a:prstGeom prst="arc">
            <a:avLst>
              <a:gd name="adj1" fmla="val 11244375"/>
              <a:gd name="adj2" fmla="val 18424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2483768" y="2492896"/>
            <a:ext cx="2952328" cy="2664296"/>
          </a:xfrm>
          <a:prstGeom prst="arc">
            <a:avLst>
              <a:gd name="adj1" fmla="val 10746333"/>
              <a:gd name="adj2" fmla="val 187660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979712" y="2060848"/>
            <a:ext cx="3816424" cy="3456384"/>
          </a:xfrm>
          <a:prstGeom prst="arc">
            <a:avLst>
              <a:gd name="adj1" fmla="val 10676909"/>
              <a:gd name="adj2" fmla="val 190849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13184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07904" y="479715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07904" y="537321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63888" y="46531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79712" y="479715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483768" y="5373216"/>
            <a:ext cx="1361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7" idx="0"/>
          </p:cNvCxnSpPr>
          <p:nvPr/>
        </p:nvCxnSpPr>
        <p:spPr>
          <a:xfrm flipH="1">
            <a:off x="1979712" y="3857341"/>
            <a:ext cx="1491" cy="4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83768" y="386104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4" idx="0"/>
          </p:cNvCxnSpPr>
          <p:nvPr/>
        </p:nvCxnSpPr>
        <p:spPr>
          <a:xfrm flipH="1">
            <a:off x="3131840" y="3857432"/>
            <a:ext cx="5962" cy="435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131840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483768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979712" y="429309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59832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67744" y="53012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91680" y="465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3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91880" y="3429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GOST type B" pitchFamily="34" charset="0"/>
              </a:rPr>
              <a:t>0</a:t>
            </a:r>
            <a:r>
              <a:rPr lang="en-US" i="1" dirty="0" smtClean="0">
                <a:solidFill>
                  <a:srgbClr val="FF0000"/>
                </a:solidFill>
                <a:latin typeface="GOST type B" pitchFamily="34" charset="0"/>
              </a:rPr>
              <a:t>ₓ</a:t>
            </a:r>
            <a:endParaRPr lang="ru-RU" i="1" dirty="0">
              <a:solidFill>
                <a:srgbClr val="FF0000"/>
              </a:solidFill>
              <a:latin typeface="GOST type B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1979712" y="4797152"/>
            <a:ext cx="504056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2483769" y="4653136"/>
            <a:ext cx="648071" cy="72008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1979712" y="4653136"/>
            <a:ext cx="1152128" cy="14401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Управляющая кнопка: далее 76">
            <a:hlinkClick r:id="" action="ppaction://hlinkshowjump?jump=nextslide" highlightClick="1"/>
          </p:cNvPr>
          <p:cNvSpPr/>
          <p:nvPr/>
        </p:nvSpPr>
        <p:spPr>
          <a:xfrm>
            <a:off x="8172400" y="6309320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8104" y="1772816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>
                <a:latin typeface="GOST type B" pitchFamily="34" charset="0"/>
              </a:rPr>
              <a:t>α</a:t>
            </a:r>
            <a:endParaRPr lang="ru-RU" sz="2000" i="1" dirty="0">
              <a:latin typeface="GOST type B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779912" y="3861048"/>
            <a:ext cx="0" cy="2664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3707904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851920" y="62373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X₄</a:t>
            </a:r>
            <a:endParaRPr lang="ru-RU" i="1" dirty="0"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20"/>
                            </p:stCondLst>
                            <p:childTnLst>
                              <p:par>
                                <p:cTn id="2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12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62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62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62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62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62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62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74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74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74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86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86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86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98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980"/>
                            </p:stCondLst>
                            <p:childTnLst>
                              <p:par>
                                <p:cTn id="1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98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47" grpId="0"/>
      <p:bldP spid="48" grpId="0"/>
      <p:bldP spid="49" grpId="0"/>
      <p:bldP spid="50" grpId="0"/>
      <p:bldP spid="50" grpId="1"/>
      <p:bldP spid="33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64807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GOST type B" pitchFamily="34" charset="0"/>
              </a:rPr>
              <a:t>Обведите построения</a:t>
            </a:r>
            <a:endParaRPr lang="ru-RU" sz="3200" i="1" dirty="0">
              <a:latin typeface="GOST type B" pitchFamily="34" charset="0"/>
            </a:endParaRPr>
          </a:p>
        </p:txBody>
      </p:sp>
      <p:pic>
        <p:nvPicPr>
          <p:cNvPr id="6" name="Picture 2" descr="C:\Users\Елена\Desktop\рабочая тетрадь сварщики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-48313" r="10621"/>
          <a:stretch>
            <a:fillRect/>
          </a:stretch>
        </p:blipFill>
        <p:spPr bwMode="auto">
          <a:xfrm>
            <a:off x="611560" y="1484784"/>
            <a:ext cx="8208912" cy="45365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1043608" y="3861048"/>
            <a:ext cx="2628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3131840" y="3140968"/>
            <a:ext cx="1562472" cy="1634480"/>
          </a:xfrm>
          <a:prstGeom prst="arc">
            <a:avLst>
              <a:gd name="adj1" fmla="val 11244375"/>
              <a:gd name="adj2" fmla="val 18424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2483768" y="2492896"/>
            <a:ext cx="2952328" cy="2664296"/>
          </a:xfrm>
          <a:prstGeom prst="arc">
            <a:avLst>
              <a:gd name="adj1" fmla="val 10746333"/>
              <a:gd name="adj2" fmla="val 187660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979712" y="2060848"/>
            <a:ext cx="3816424" cy="3456384"/>
          </a:xfrm>
          <a:prstGeom prst="arc">
            <a:avLst>
              <a:gd name="adj1" fmla="val 10676909"/>
              <a:gd name="adj2" fmla="val 190849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13184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07904" y="479715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07904" y="537321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63888" y="46531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79712" y="479715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483768" y="5373216"/>
            <a:ext cx="1361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7" idx="0"/>
          </p:cNvCxnSpPr>
          <p:nvPr/>
        </p:nvCxnSpPr>
        <p:spPr>
          <a:xfrm flipH="1">
            <a:off x="1979712" y="3857341"/>
            <a:ext cx="1491" cy="4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83768" y="386104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4" idx="0"/>
          </p:cNvCxnSpPr>
          <p:nvPr/>
        </p:nvCxnSpPr>
        <p:spPr>
          <a:xfrm flipH="1">
            <a:off x="3131840" y="3857432"/>
            <a:ext cx="5962" cy="435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131840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483768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979712" y="429309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59832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67744" y="530120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91680" y="46531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3</a:t>
            </a:r>
            <a:r>
              <a:rPr lang="ru-RU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91880" y="3429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GOST type B" pitchFamily="34" charset="0"/>
              </a:rPr>
              <a:t>0</a:t>
            </a:r>
            <a:r>
              <a:rPr lang="en-US" i="1" dirty="0" smtClean="0">
                <a:solidFill>
                  <a:srgbClr val="FF0000"/>
                </a:solidFill>
                <a:latin typeface="GOST type B" pitchFamily="34" charset="0"/>
              </a:rPr>
              <a:t>ₓ</a:t>
            </a:r>
            <a:endParaRPr lang="ru-RU" i="1" dirty="0">
              <a:solidFill>
                <a:srgbClr val="FF0000"/>
              </a:solidFill>
              <a:latin typeface="GOST type B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1979712" y="4797152"/>
            <a:ext cx="504056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2483769" y="4653136"/>
            <a:ext cx="648071" cy="72008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1979712" y="4653136"/>
            <a:ext cx="1152128" cy="14401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8104" y="1772816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 smtClean="0">
                <a:latin typeface="GOST type B" pitchFamily="34" charset="0"/>
              </a:rPr>
              <a:t>α</a:t>
            </a:r>
            <a:endParaRPr lang="ru-RU" sz="2000" i="1" dirty="0">
              <a:latin typeface="GOST type B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779912" y="3861048"/>
            <a:ext cx="0" cy="230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79912" y="616530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X</a:t>
            </a:r>
            <a:r>
              <a:rPr lang="en-US" i="1" dirty="0" smtClean="0">
                <a:latin typeface="Calibri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pic>
        <p:nvPicPr>
          <p:cNvPr id="1026" name="Picture 2" descr="C:\Users\Елена\Desktop\рабочая тетрадь сварщики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8608499" cy="5328592"/>
          </a:xfrm>
          <a:prstGeom prst="rect">
            <a:avLst/>
          </a:prstGeom>
          <a:noFill/>
        </p:spPr>
      </p:pic>
      <p:sp>
        <p:nvSpPr>
          <p:cNvPr id="32" name="Управляющая кнопка: домой 31">
            <a:hlinkClick r:id="rId4" action="ppaction://hlinksldjump" highlightClick="1"/>
          </p:cNvPr>
          <p:cNvSpPr/>
          <p:nvPr/>
        </p:nvSpPr>
        <p:spPr>
          <a:xfrm>
            <a:off x="8244408" y="6237312"/>
            <a:ext cx="648072" cy="432048"/>
          </a:xfrm>
          <a:prstGeom prst="actionButtonHom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GOST type B" pitchFamily="34" charset="0"/>
              </a:rPr>
              <a:t>Развертка усеченной пирамиды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GOST type B" pitchFamily="34" charset="0"/>
              </a:rPr>
              <a:t>Развёртка – плоская фигура, полученная при совмещении поверхности геометрического тела с одной плоскостью.</a:t>
            </a:r>
          </a:p>
          <a:p>
            <a:r>
              <a:rPr lang="ru-RU" b="1" i="1" dirty="0" smtClean="0">
                <a:latin typeface="GOST type B" pitchFamily="34" charset="0"/>
              </a:rPr>
              <a:t>Для того чтобы построить развертку усеченной пирамиды, необходимо построить развертку полной пирамиды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рабочая тетрадь сварщики\Безымянныйриро.png"/>
          <p:cNvPicPr>
            <a:picLocks noChangeAspect="1" noChangeArrowheads="1"/>
          </p:cNvPicPr>
          <p:nvPr/>
        </p:nvPicPr>
        <p:blipFill>
          <a:blip r:embed="rId2" cstate="print"/>
          <a:srcRect t="21375" r="7546"/>
          <a:stretch>
            <a:fillRect/>
          </a:stretch>
        </p:blipFill>
        <p:spPr bwMode="auto">
          <a:xfrm>
            <a:off x="611560" y="4725144"/>
            <a:ext cx="3528392" cy="1793188"/>
          </a:xfrm>
          <a:prstGeom prst="rect">
            <a:avLst/>
          </a:prstGeom>
          <a:noFill/>
        </p:spPr>
      </p:pic>
      <p:pic>
        <p:nvPicPr>
          <p:cNvPr id="4" name="Picture 2" descr="C:\Users\Елена\Desktop\рабочая тетрадь сварщики\Безымянны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235" y="0"/>
            <a:ext cx="6502765" cy="414908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596336" y="476672"/>
            <a:ext cx="648072" cy="15841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39752" y="422108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S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 flipH="1" flipV="1">
            <a:off x="2411760" y="4607417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004048" y="2636912"/>
            <a:ext cx="576064" cy="10081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4" idx="1"/>
          </p:cNvCxnSpPr>
          <p:nvPr/>
        </p:nvCxnSpPr>
        <p:spPr>
          <a:xfrm>
            <a:off x="2473223" y="4646441"/>
            <a:ext cx="1666729" cy="787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563888" y="4725144"/>
            <a:ext cx="576064" cy="11521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39752" y="5877272"/>
            <a:ext cx="1224136" cy="4320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1187624" y="5733256"/>
            <a:ext cx="1152128" cy="5760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0" y="188640"/>
            <a:ext cx="3448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>
                <a:latin typeface="GOST type B" pitchFamily="34" charset="0"/>
              </a:rPr>
              <a:t>На профильной плоскости</a:t>
            </a:r>
          </a:p>
          <a:p>
            <a:pPr marL="342900" indent="-342900"/>
            <a:r>
              <a:rPr lang="ru-RU" i="1" dirty="0" smtClean="0">
                <a:latin typeface="GOST type B" pitchFamily="34" charset="0"/>
              </a:rPr>
              <a:t>проекции измерьте натуральную</a:t>
            </a:r>
          </a:p>
          <a:p>
            <a:pPr marL="342900" indent="-342900"/>
            <a:r>
              <a:rPr lang="ru-RU" i="1" dirty="0" smtClean="0">
                <a:latin typeface="GOST type B" pitchFamily="34" charset="0"/>
              </a:rPr>
              <a:t>величину  ребра.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0" y="1196752"/>
            <a:ext cx="3563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i="1" dirty="0" smtClean="0">
                <a:latin typeface="GOST type B" pitchFamily="34" charset="0"/>
              </a:rPr>
              <a:t>2. Проведите дугу окружности, </a:t>
            </a:r>
          </a:p>
          <a:p>
            <a:pPr marL="342900" indent="-342900"/>
            <a:r>
              <a:rPr lang="ru-RU" i="1" dirty="0" smtClean="0">
                <a:latin typeface="GOST type B" pitchFamily="34" charset="0"/>
              </a:rPr>
              <a:t>радиусом, равным длине ребра центр которой </a:t>
            </a:r>
            <a:r>
              <a:rPr lang="en-US" i="1" dirty="0" smtClean="0">
                <a:latin typeface="GOST type B" pitchFamily="34" charset="0"/>
              </a:rPr>
              <a:t>S.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4077072"/>
            <a:ext cx="4633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3. </a:t>
            </a:r>
            <a:r>
              <a:rPr lang="ru-RU" i="1" dirty="0" smtClean="0">
                <a:latin typeface="GOST type B" pitchFamily="34" charset="0"/>
              </a:rPr>
              <a:t>На горизонтальной плоскости  измерьте </a:t>
            </a:r>
          </a:p>
          <a:p>
            <a:r>
              <a:rPr lang="ru-RU" i="1" dirty="0" smtClean="0">
                <a:latin typeface="GOST type B" pitchFamily="34" charset="0"/>
              </a:rPr>
              <a:t>сторону основания трехгранной пирамиды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55976" y="4869160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4. На дуге окружности отложите три</a:t>
            </a:r>
          </a:p>
          <a:p>
            <a:r>
              <a:rPr lang="ru-RU" i="1" dirty="0" smtClean="0">
                <a:latin typeface="GOST type B" pitchFamily="34" charset="0"/>
              </a:rPr>
              <a:t>отрезка равные этой длине. 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55976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5. Соедините концы отрезков с центром окружности</a:t>
            </a:r>
            <a:r>
              <a:rPr lang="en-US" i="1" dirty="0" smtClean="0">
                <a:latin typeface="GOST type B" pitchFamily="34" charset="0"/>
              </a:rPr>
              <a:t>  </a:t>
            </a:r>
            <a:r>
              <a:rPr lang="ru-RU" i="1" dirty="0" smtClean="0">
                <a:latin typeface="GOST type B" pitchFamily="34" charset="0"/>
              </a:rPr>
              <a:t>тонкими линиями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43" name="Прямая соединительная линия 42"/>
          <p:cNvCxnSpPr>
            <a:stCxn id="24" idx="1"/>
          </p:cNvCxnSpPr>
          <p:nvPr/>
        </p:nvCxnSpPr>
        <p:spPr>
          <a:xfrm flipH="1">
            <a:off x="1187624" y="4646441"/>
            <a:ext cx="1285599" cy="1086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4" idx="1"/>
          </p:cNvCxnSpPr>
          <p:nvPr/>
        </p:nvCxnSpPr>
        <p:spPr>
          <a:xfrm flipH="1">
            <a:off x="2339752" y="4646441"/>
            <a:ext cx="133471" cy="166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4" idx="1"/>
          </p:cNvCxnSpPr>
          <p:nvPr/>
        </p:nvCxnSpPr>
        <p:spPr>
          <a:xfrm>
            <a:off x="2473223" y="4646441"/>
            <a:ext cx="1090665" cy="12308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4" idx="1"/>
          </p:cNvCxnSpPr>
          <p:nvPr/>
        </p:nvCxnSpPr>
        <p:spPr>
          <a:xfrm>
            <a:off x="2473223" y="4646441"/>
            <a:ext cx="1666729" cy="78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187624" y="5733256"/>
            <a:ext cx="115212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2339752" y="5877272"/>
            <a:ext cx="122413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3563888" y="4725144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2132856"/>
            <a:ext cx="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83968" y="177281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O</a:t>
            </a:r>
            <a:r>
              <a:rPr lang="ru-RU" i="1" dirty="0" err="1" smtClean="0">
                <a:latin typeface="GOST type B" pitchFamily="34" charset="0"/>
              </a:rPr>
              <a:t>х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4008" y="357301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X₄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95936" y="242088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25460" y="3212976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37428" y="269962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₄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2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20"/>
                            </p:stCondLst>
                            <p:childTnLst>
                              <p:par>
                                <p:cTn id="20" presetID="35" presetClass="emph" presetSubtype="0" repeatCount="3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16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160"/>
                            </p:stCondLst>
                            <p:childTnLst>
                              <p:par>
                                <p:cTn id="33" presetID="35" presetClass="emph" presetSubtype="0" repeatCount="3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16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16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1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0"/>
                            </p:stCondLst>
                            <p:childTnLst>
                              <p:par>
                                <p:cTn id="53" presetID="35" presetClass="emph" presetSubtype="0" repeatCount="3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00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12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12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912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112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34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4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74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94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14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34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4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Елена\Desktop\рабочая тетрадь сварщики\Безымянный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235" y="0"/>
            <a:ext cx="6502765" cy="414908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44008" y="2132856"/>
            <a:ext cx="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83968" y="177281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O</a:t>
            </a:r>
            <a:r>
              <a:rPr lang="ru-RU" i="1" dirty="0" err="1" smtClean="0">
                <a:latin typeface="GOST type B" pitchFamily="34" charset="0"/>
              </a:rPr>
              <a:t>х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357301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X₄</a:t>
            </a:r>
            <a:endParaRPr lang="ru-RU" i="1" dirty="0">
              <a:latin typeface="GOST type B" pitchFamily="34" charset="0"/>
            </a:endParaRPr>
          </a:p>
        </p:txBody>
      </p:sp>
      <p:pic>
        <p:nvPicPr>
          <p:cNvPr id="8" name="Picture 2" descr="C:\Users\Елена\Desktop\рабочая тетрадь сварщики\Безымянныйриро.png"/>
          <p:cNvPicPr>
            <a:picLocks noChangeAspect="1" noChangeArrowheads="1"/>
          </p:cNvPicPr>
          <p:nvPr/>
        </p:nvPicPr>
        <p:blipFill>
          <a:blip r:embed="rId3" cstate="print"/>
          <a:srcRect t="21375" r="7546"/>
          <a:stretch>
            <a:fillRect/>
          </a:stretch>
        </p:blipFill>
        <p:spPr bwMode="auto">
          <a:xfrm>
            <a:off x="179512" y="4365104"/>
            <a:ext cx="3528392" cy="17931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7704" y="386104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S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 flipH="1" flipV="1">
            <a:off x="1979712" y="4247377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0" idx="1"/>
          </p:cNvCxnSpPr>
          <p:nvPr/>
        </p:nvCxnSpPr>
        <p:spPr>
          <a:xfrm flipH="1">
            <a:off x="755576" y="4286401"/>
            <a:ext cx="1285599" cy="10868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0" idx="1"/>
          </p:cNvCxnSpPr>
          <p:nvPr/>
        </p:nvCxnSpPr>
        <p:spPr>
          <a:xfrm flipH="1">
            <a:off x="1907704" y="4286401"/>
            <a:ext cx="133471" cy="166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1"/>
          </p:cNvCxnSpPr>
          <p:nvPr/>
        </p:nvCxnSpPr>
        <p:spPr>
          <a:xfrm>
            <a:off x="2041175" y="4286401"/>
            <a:ext cx="1090665" cy="12308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720" y="4286401"/>
            <a:ext cx="1666729" cy="78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5576" y="5373216"/>
            <a:ext cx="115212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907704" y="5517232"/>
            <a:ext cx="122413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131840" y="4365104"/>
            <a:ext cx="57606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188640"/>
            <a:ext cx="43973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6. Чтобы построить боковую поверхность</a:t>
            </a:r>
          </a:p>
          <a:p>
            <a:r>
              <a:rPr lang="ru-RU" i="1" dirty="0" smtClean="0">
                <a:latin typeface="GOST type B" pitchFamily="34" charset="0"/>
              </a:rPr>
              <a:t>усеченной пирамиды, необходимо </a:t>
            </a:r>
          </a:p>
          <a:p>
            <a:r>
              <a:rPr lang="ru-RU" i="1" dirty="0" smtClean="0">
                <a:latin typeface="GOST type B" pitchFamily="34" charset="0"/>
              </a:rPr>
              <a:t>точки 1 и 3 перенести на </a:t>
            </a:r>
          </a:p>
          <a:p>
            <a:r>
              <a:rPr lang="ru-RU" i="1" dirty="0" smtClean="0">
                <a:latin typeface="GOST type B" pitchFamily="34" charset="0"/>
              </a:rPr>
              <a:t>натуральную величину ребра и </a:t>
            </a:r>
          </a:p>
          <a:p>
            <a:r>
              <a:rPr lang="ru-RU" i="1" dirty="0" smtClean="0">
                <a:latin typeface="GOST type B" pitchFamily="34" charset="0"/>
              </a:rPr>
              <a:t>отложить их на </a:t>
            </a:r>
            <a:r>
              <a:rPr lang="ru-RU" i="1" dirty="0" err="1" smtClean="0">
                <a:latin typeface="GOST type B" pitchFamily="34" charset="0"/>
              </a:rPr>
              <a:t>соответству</a:t>
            </a:r>
            <a:r>
              <a:rPr lang="ru-RU" i="1" dirty="0" smtClean="0">
                <a:latin typeface="GOST type B" pitchFamily="34" charset="0"/>
              </a:rPr>
              <a:t>-</a:t>
            </a:r>
          </a:p>
          <a:p>
            <a:r>
              <a:rPr lang="ru-RU" i="1" dirty="0" err="1" smtClean="0">
                <a:latin typeface="GOST type B" pitchFamily="34" charset="0"/>
              </a:rPr>
              <a:t>ющих</a:t>
            </a:r>
            <a:r>
              <a:rPr lang="ru-RU" i="1" dirty="0" smtClean="0">
                <a:latin typeface="GOST type B" pitchFamily="34" charset="0"/>
              </a:rPr>
              <a:t> ребрах развертки.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308304" y="17008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100392" y="1700808"/>
            <a:ext cx="144016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3347864" y="4365104"/>
            <a:ext cx="3600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755576" y="5157192"/>
            <a:ext cx="28803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03848" y="3933056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5576" y="4797152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7884368" y="1268760"/>
            <a:ext cx="360040" cy="8640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2627784" y="4941168"/>
            <a:ext cx="504056" cy="5760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83768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7452320" y="10527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7812360" y="1052736"/>
            <a:ext cx="432048" cy="10801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1907704" y="4869160"/>
            <a:ext cx="72008" cy="10801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91680" y="4509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3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275856" y="4365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627784" y="49411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1979712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1043608" y="50851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4067944" y="4221088"/>
            <a:ext cx="473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7. Соедините последовательно точки 1, 2 и 3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81" name="Прямая соединительная линия 80"/>
          <p:cNvCxnSpPr>
            <a:stCxn id="75" idx="5"/>
            <a:endCxn id="76" idx="2"/>
          </p:cNvCxnSpPr>
          <p:nvPr/>
        </p:nvCxnSpPr>
        <p:spPr>
          <a:xfrm flipH="1">
            <a:off x="2627784" y="4426567"/>
            <a:ext cx="709535" cy="5506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76" idx="3"/>
            <a:endCxn id="77" idx="1"/>
          </p:cNvCxnSpPr>
          <p:nvPr/>
        </p:nvCxnSpPr>
        <p:spPr>
          <a:xfrm flipH="1" flipV="1">
            <a:off x="1990257" y="4807697"/>
            <a:ext cx="648072" cy="194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77" idx="7"/>
            <a:endCxn id="78" idx="5"/>
          </p:cNvCxnSpPr>
          <p:nvPr/>
        </p:nvCxnSpPr>
        <p:spPr>
          <a:xfrm flipH="1">
            <a:off x="1105071" y="4807697"/>
            <a:ext cx="936104" cy="338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95936" y="4581128"/>
            <a:ext cx="492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8. Пристройте к боковой поверхности основа-</a:t>
            </a:r>
          </a:p>
          <a:p>
            <a:r>
              <a:rPr lang="ru-RU" i="1" dirty="0" err="1" smtClean="0">
                <a:latin typeface="GOST type B" pitchFamily="34" charset="0"/>
              </a:rPr>
              <a:t>ние</a:t>
            </a:r>
            <a:r>
              <a:rPr lang="ru-RU" i="1" dirty="0" smtClean="0">
                <a:latin typeface="GOST type B" pitchFamily="34" charset="0"/>
              </a:rPr>
              <a:t> пирамиды и натуральную величину сечения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42" name="Прямая соединительная линия 41"/>
          <p:cNvCxnSpPr>
            <a:stCxn id="78" idx="7"/>
          </p:cNvCxnSpPr>
          <p:nvPr/>
        </p:nvCxnSpPr>
        <p:spPr>
          <a:xfrm flipV="1">
            <a:off x="1105071" y="4293096"/>
            <a:ext cx="586609" cy="802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77" idx="7"/>
          </p:cNvCxnSpPr>
          <p:nvPr/>
        </p:nvCxnSpPr>
        <p:spPr>
          <a:xfrm flipH="1" flipV="1">
            <a:off x="1691680" y="4293096"/>
            <a:ext cx="349495" cy="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75656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2915816" y="5517232"/>
            <a:ext cx="216024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907704" y="5949280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23928" y="5229200"/>
            <a:ext cx="509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9. Обведите развертку, соблюдая линии чертежа</a:t>
            </a:r>
            <a:endParaRPr lang="ru-RU" i="1" dirty="0">
              <a:latin typeface="GOST type B" pitchFamily="34" charset="0"/>
            </a:endParaRPr>
          </a:p>
        </p:txBody>
      </p:sp>
      <p:pic>
        <p:nvPicPr>
          <p:cNvPr id="1026" name="Picture 2" descr="C:\Users\Елена\Desktop\развертк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3995936" cy="3488715"/>
          </a:xfrm>
          <a:prstGeom prst="rect">
            <a:avLst/>
          </a:prstGeom>
          <a:noFill/>
        </p:spPr>
      </p:pic>
      <p:sp>
        <p:nvSpPr>
          <p:cNvPr id="55" name="Управляющая кнопка: домой 54">
            <a:hlinkClick r:id="rId5" action="ppaction://hlinksldjump" highlightClick="1"/>
          </p:cNvPr>
          <p:cNvSpPr/>
          <p:nvPr/>
        </p:nvSpPr>
        <p:spPr>
          <a:xfrm>
            <a:off x="8244408" y="6237312"/>
            <a:ext cx="648072" cy="432048"/>
          </a:xfrm>
          <a:prstGeom prst="actionButtonHom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4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4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40"/>
                            </p:stCondLst>
                            <p:childTnLst>
                              <p:par>
                                <p:cTn id="19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4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4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4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04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4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4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4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40"/>
                            </p:stCondLst>
                            <p:childTnLst>
                              <p:par>
                                <p:cTn id="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854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54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254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454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654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8540"/>
                            </p:stCondLst>
                            <p:childTnLst>
                              <p:par>
                                <p:cTn id="1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454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504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7040"/>
                            </p:stCondLst>
                            <p:childTnLst>
                              <p:par>
                                <p:cTn id="1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7120"/>
                            </p:stCondLst>
                            <p:childTnLst>
                              <p:par>
                                <p:cTn id="1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912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6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626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46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6600"/>
                            </p:stCondLst>
                            <p:childTnLst>
                              <p:par>
                                <p:cTn id="1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968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168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368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5680"/>
                            </p:stCondLst>
                            <p:childTnLst>
                              <p:par>
                                <p:cTn id="2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6180"/>
                            </p:stCondLst>
                            <p:childTnLst>
                              <p:par>
                                <p:cTn id="2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8180"/>
                            </p:stCondLst>
                            <p:childTnLst>
                              <p:par>
                                <p:cTn id="2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9820"/>
                            </p:stCondLst>
                            <p:childTnLst>
                              <p:par>
                                <p:cTn id="23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6" grpId="0"/>
      <p:bldP spid="60" grpId="0"/>
      <p:bldP spid="74" grpId="0"/>
      <p:bldP spid="75" grpId="0" animBg="1"/>
      <p:bldP spid="76" grpId="0" animBg="1"/>
      <p:bldP spid="77" grpId="0" animBg="1"/>
      <p:bldP spid="78" grpId="0" animBg="1"/>
      <p:bldP spid="79" grpId="0"/>
      <p:bldP spid="40" grpId="0"/>
      <p:bldP spid="47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922114"/>
          </a:xfrm>
        </p:spPr>
        <p:txBody>
          <a:bodyPr/>
          <a:lstStyle/>
          <a:p>
            <a:r>
              <a:rPr lang="ru-RU" i="1" dirty="0" smtClean="0">
                <a:latin typeface="GOST type B" pitchFamily="34" charset="0"/>
              </a:rPr>
              <a:t>Изометрия </a:t>
            </a:r>
            <a:endParaRPr lang="ru-RU" i="1" dirty="0">
              <a:latin typeface="GOST type B" pitchFamily="34" charset="0"/>
            </a:endParaRPr>
          </a:p>
        </p:txBody>
      </p:sp>
      <p:pic>
        <p:nvPicPr>
          <p:cNvPr id="1026" name="Picture 2" descr="C:\Users\Елена\Desktop\треуг.png"/>
          <p:cNvPicPr>
            <a:picLocks noChangeAspect="1" noChangeArrowheads="1"/>
          </p:cNvPicPr>
          <p:nvPr/>
        </p:nvPicPr>
        <p:blipFill>
          <a:blip r:embed="rId3" cstate="print"/>
          <a:srcRect l="18080" t="14159" r="28701" b="17420"/>
          <a:stretch>
            <a:fillRect/>
          </a:stretch>
        </p:blipFill>
        <p:spPr bwMode="auto">
          <a:xfrm>
            <a:off x="611560" y="4509120"/>
            <a:ext cx="1800200" cy="1872208"/>
          </a:xfrm>
          <a:prstGeom prst="rect">
            <a:avLst/>
          </a:prstGeom>
          <a:noFill/>
        </p:spPr>
      </p:pic>
      <p:pic>
        <p:nvPicPr>
          <p:cNvPr id="5" name="Picture 2" descr="C:\Users\Елена\Desktop\рабочая тетрадь сварщики\Безымянный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1235" y="1052736"/>
            <a:ext cx="6502765" cy="4149080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644008" y="3140968"/>
            <a:ext cx="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5976" y="278092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O</a:t>
            </a:r>
            <a:r>
              <a:rPr lang="ru-RU" i="1" dirty="0" err="1" smtClean="0">
                <a:latin typeface="GOST type B" pitchFamily="34" charset="0"/>
              </a:rPr>
              <a:t>х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44371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OST type B" pitchFamily="34" charset="0"/>
              </a:rPr>
              <a:t>X₄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580112" y="4005064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19672" y="5949280"/>
            <a:ext cx="36004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979712" y="5229200"/>
            <a:ext cx="0" cy="9361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475656" y="5661248"/>
            <a:ext cx="360040" cy="2160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4797152"/>
            <a:ext cx="0" cy="8640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043608" y="5805264"/>
            <a:ext cx="360040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043608" y="5661248"/>
            <a:ext cx="0" cy="3600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35696" y="4797152"/>
            <a:ext cx="144016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043608" y="5229200"/>
            <a:ext cx="936104" cy="432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1043608" y="4797152"/>
            <a:ext cx="792088" cy="864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79712" y="5229200"/>
            <a:ext cx="28803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755576" y="566124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835696" y="4797152"/>
            <a:ext cx="7200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3928" y="5085184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 . Постройте основание пирамиды в изометрии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3928" y="5445224"/>
            <a:ext cx="44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2. Последовательно найдите точку 1, 2, 3.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580112" y="2348880"/>
            <a:ext cx="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9712" y="486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2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1403648" y="5805264"/>
            <a:ext cx="216024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475656" y="5877272"/>
            <a:ext cx="144016" cy="720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5580112" y="3789040"/>
            <a:ext cx="0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148064" y="3789040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5148064" y="2708920"/>
            <a:ext cx="0" cy="4320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5301208"/>
            <a:ext cx="26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1</a:t>
            </a:r>
            <a:endParaRPr lang="ru-RU" i="1" dirty="0">
              <a:latin typeface="GOST type B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5580112" y="3861048"/>
            <a:ext cx="0" cy="1440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580112" y="3861048"/>
            <a:ext cx="2160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796136" y="2132856"/>
            <a:ext cx="0" cy="100811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63688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3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23928" y="5805264"/>
            <a:ext cx="406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3. Соедините точки 1,2,3 на изометрии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23928" y="6093296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4. Постройте ребра усеченной пирамиды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23928" y="6381328"/>
            <a:ext cx="341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OST type B" pitchFamily="34" charset="0"/>
              </a:rPr>
              <a:t>5. Выполните обводку чертежа</a:t>
            </a:r>
            <a:endParaRPr lang="ru-RU" i="1" dirty="0">
              <a:latin typeface="GOST type B" pitchFamily="34" charset="0"/>
            </a:endParaRPr>
          </a:p>
        </p:txBody>
      </p:sp>
      <p:pic>
        <p:nvPicPr>
          <p:cNvPr id="3" name="Picture 2" descr="C:\Users\Lena\Desktop\ПИРАМИД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09120"/>
            <a:ext cx="1929191" cy="1944216"/>
          </a:xfrm>
          <a:prstGeom prst="rect">
            <a:avLst/>
          </a:prstGeom>
          <a:noFill/>
        </p:spPr>
      </p:pic>
      <p:sp>
        <p:nvSpPr>
          <p:cNvPr id="40" name="Управляющая кнопка: домой 39">
            <a:hlinkClick r:id="rId6" action="ppaction://hlinksldjump" highlightClick="1"/>
          </p:cNvPr>
          <p:cNvSpPr/>
          <p:nvPr/>
        </p:nvSpPr>
        <p:spPr>
          <a:xfrm>
            <a:off x="8244408" y="6237312"/>
            <a:ext cx="648072" cy="432048"/>
          </a:xfrm>
          <a:prstGeom prst="actionButtonHom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000"/>
                            </p:stCondLst>
                            <p:childTnLst>
                              <p:par>
                                <p:cTn id="6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0"/>
                            </p:stCondLst>
                            <p:childTnLst>
                              <p:par>
                                <p:cTn id="7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1500"/>
                            </p:stCondLst>
                            <p:childTnLst>
                              <p:par>
                                <p:cTn id="78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8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85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6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7000"/>
                            </p:stCondLst>
                            <p:childTnLst>
                              <p:par>
                                <p:cTn id="92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3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5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7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7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0"/>
                            </p:stCondLst>
                            <p:childTnLst>
                              <p:par>
                                <p:cTn id="1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9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9500"/>
                            </p:stCondLst>
                            <p:childTnLst>
                              <p:par>
                                <p:cTn id="1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8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1500"/>
                            </p:stCondLst>
                            <p:childTnLst>
                              <p:par>
                                <p:cTn id="14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0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3500"/>
                            </p:stCondLst>
                            <p:childTnLst>
                              <p:par>
                                <p:cTn id="14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32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35500"/>
                            </p:stCondLst>
                            <p:childTnLst>
                              <p:par>
                                <p:cTn id="1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45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46500"/>
                            </p:stCondLst>
                            <p:childTnLst>
                              <p:par>
                                <p:cTn id="1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782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82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382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6820"/>
                            </p:stCondLst>
                            <p:childTnLst>
                              <p:par>
                                <p:cTn id="1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818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118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6418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67180"/>
                            </p:stCondLst>
                            <p:childTnLst>
                              <p:par>
                                <p:cTn id="2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6822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3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/>
            </a:r>
            <a:br>
              <a:rPr lang="ru-RU" sz="2400" b="1" i="1" dirty="0" smtClean="0">
                <a:latin typeface="GOST type B" pitchFamily="34" charset="0"/>
              </a:rPr>
            </a:br>
            <a:r>
              <a:rPr lang="ru-RU" sz="2400" b="1" i="1" dirty="0" smtClean="0">
                <a:latin typeface="GOST type B" pitchFamily="34" charset="0"/>
              </a:rPr>
              <a:t>ИНЖЕНЕРНАЯ ГРАФИКА </a:t>
            </a: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>Сечение </a:t>
            </a:r>
            <a:r>
              <a:rPr lang="ru-RU" sz="2400" i="1" dirty="0" err="1" smtClean="0">
                <a:latin typeface="GOST type B" pitchFamily="34" charset="0"/>
              </a:rPr>
              <a:t>гранных</a:t>
            </a:r>
            <a:r>
              <a:rPr lang="ru-RU" sz="2400" i="1" dirty="0" smtClean="0">
                <a:latin typeface="GOST type B" pitchFamily="34" charset="0"/>
              </a:rPr>
              <a:t> тел проецирующими плоскостями</a:t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endParaRPr lang="ru-RU" sz="2400" i="1" dirty="0">
              <a:latin typeface="GOST type 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60648"/>
            <a:ext cx="68323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GOST type B" pitchFamily="34" charset="0"/>
              </a:rPr>
              <a:t>Министерство образования и науки Удмуртской Республики</a:t>
            </a:r>
          </a:p>
          <a:p>
            <a:pPr algn="ctr"/>
            <a:r>
              <a:rPr lang="ru-RU" i="1" dirty="0" smtClean="0">
                <a:latin typeface="GOST type B" pitchFamily="34" charset="0"/>
              </a:rPr>
              <a:t>автономное образовательное учреждение </a:t>
            </a:r>
          </a:p>
          <a:p>
            <a:pPr algn="ctr"/>
            <a:r>
              <a:rPr lang="ru-RU" i="1" dirty="0" smtClean="0">
                <a:latin typeface="GOST type B" pitchFamily="34" charset="0"/>
              </a:rPr>
              <a:t>среднего профессионального образования Удмуртской Республики</a:t>
            </a:r>
          </a:p>
          <a:p>
            <a:pPr algn="ctr"/>
            <a:r>
              <a:rPr lang="ru-RU" i="1" dirty="0" smtClean="0">
                <a:latin typeface="GOST type B" pitchFamily="34" charset="0"/>
              </a:rPr>
              <a:t>«ИЖЕВСКИЙ ПОЛИТЕХНИЧЕСКИЙ КОЛЛЕДЖ»</a:t>
            </a:r>
          </a:p>
          <a:p>
            <a:pPr algn="ctr"/>
            <a:r>
              <a:rPr lang="ru-RU" i="1" dirty="0" smtClean="0">
                <a:latin typeface="GOST type B" pitchFamily="34" charset="0"/>
              </a:rPr>
              <a:t>(АОУ СПО УР «ИПК»)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9952" y="5949280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GOST type B" pitchFamily="34" charset="0"/>
              </a:rPr>
              <a:t>Ижевск </a:t>
            </a:r>
          </a:p>
          <a:p>
            <a:pPr algn="ctr"/>
            <a:r>
              <a:rPr lang="ru-RU" i="1" dirty="0" smtClean="0">
                <a:latin typeface="GOST type B" pitchFamily="34" charset="0"/>
              </a:rPr>
              <a:t>2013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3528392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i="1" dirty="0" smtClean="0">
                <a:latin typeface="GOST type B" pitchFamily="34" charset="0"/>
              </a:rPr>
              <a:t>Содержание</a:t>
            </a:r>
          </a:p>
          <a:p>
            <a:pPr marL="514350" indent="-514350" algn="ctr">
              <a:buNone/>
            </a:pPr>
            <a:endParaRPr lang="ru-RU" i="1" dirty="0" smtClean="0">
              <a:latin typeface="GOST type 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OST type B" pitchFamily="34" charset="0"/>
                <a:hlinkClick r:id="rId2" action="ppaction://hlinksldjump"/>
              </a:rPr>
              <a:t>Комплексный чертеж усеченной пирамиды</a:t>
            </a:r>
            <a:endParaRPr lang="ru-RU" i="1" dirty="0" smtClean="0">
              <a:latin typeface="GOST type 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OST type B" pitchFamily="34" charset="0"/>
                <a:hlinkClick r:id="rId3" action="ppaction://hlinksldjump"/>
              </a:rPr>
              <a:t>Натуральная величина плоскости сечения</a:t>
            </a:r>
            <a:endParaRPr lang="ru-RU" i="1" dirty="0" smtClean="0">
              <a:latin typeface="GOST type 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OST type B" pitchFamily="34" charset="0"/>
                <a:hlinkClick r:id="rId4" action="ppaction://hlinksldjump"/>
              </a:rPr>
              <a:t>Развертка усеченной пирамиды</a:t>
            </a:r>
            <a:endParaRPr lang="ru-RU" i="1" dirty="0" smtClean="0">
              <a:latin typeface="GOST type 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OST type B" pitchFamily="34" charset="0"/>
                <a:hlinkClick r:id="rId5" action="ppaction://hlinksldjump"/>
              </a:rPr>
              <a:t>Изометрия усеченной пирамиды</a:t>
            </a:r>
            <a:endParaRPr lang="ru-RU" i="1" dirty="0"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9208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i="1" dirty="0" smtClean="0">
                <a:latin typeface="GOST type B" pitchFamily="34" charset="0"/>
              </a:rPr>
              <a:t>Дан комплексный чертеж полной трехгранной пирамиды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15816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5478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43608" y="3861048"/>
            <a:ext cx="7344816" cy="2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9712" y="4653136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712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915816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65313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15816" y="46531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515719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915816" y="13407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6096" y="1340768"/>
            <a:ext cx="504056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40152" y="1412776"/>
            <a:ext cx="1008112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65313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515719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15816" y="62373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1340768"/>
            <a:ext cx="0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36096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44008" y="51571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40152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623731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48264" y="3861048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716016" y="3861048"/>
            <a:ext cx="2232248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16016" y="465313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4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84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84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4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84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84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84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84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84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84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84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79208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15816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5478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43608" y="3861048"/>
            <a:ext cx="7344816" cy="2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9712" y="4653136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712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915816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65313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15816" y="46531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515719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915816" y="13407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6096" y="1340768"/>
            <a:ext cx="504056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40152" y="1412776"/>
            <a:ext cx="1008112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65313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515719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15816" y="62373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1340768"/>
            <a:ext cx="0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36096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44008" y="51571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40152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623731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48264" y="3861048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716016" y="3861048"/>
            <a:ext cx="2232248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16016" y="465313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475656" y="1556792"/>
            <a:ext cx="2520280" cy="2304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63888" y="134076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7544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GOST type B" pitchFamily="34" charset="0"/>
              </a:rPr>
              <a:t>Под заданным углом проведена секущая фронтально-проецирующая плоскость  </a:t>
            </a:r>
            <a:r>
              <a:rPr lang="el-GR" sz="2400" i="1" dirty="0" smtClean="0"/>
              <a:t>α</a:t>
            </a:r>
            <a:endParaRPr lang="ru-RU" sz="2400" i="1" dirty="0">
              <a:latin typeface="GOST type B" pitchFamily="34" charset="0"/>
            </a:endParaRP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7956376" y="6021288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4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64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79208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>
                <a:latin typeface="GOST type B" pitchFamily="34" charset="0"/>
              </a:rPr>
              <a:t>Чтобы построить комплексный чертеж усеченной пирамиды, найдите и обозначьте цифрами точки пересечения секущей плоскости </a:t>
            </a:r>
            <a:r>
              <a:rPr lang="el-GR" sz="2700" i="1" dirty="0" smtClean="0"/>
              <a:t>α</a:t>
            </a:r>
            <a:r>
              <a:rPr lang="ru-RU" sz="2700" i="1" dirty="0" smtClean="0">
                <a:latin typeface="GOST type B" pitchFamily="34" charset="0"/>
              </a:rPr>
              <a:t> с ребрами призмы на фронтальной  проекции</a:t>
            </a:r>
            <a:br>
              <a:rPr lang="ru-RU" sz="2700" i="1" dirty="0" smtClean="0">
                <a:latin typeface="GOST type B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15816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5478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43608" y="3861048"/>
            <a:ext cx="7344816" cy="2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9712" y="4653136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712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915816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65313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15816" y="46531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515719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915816" y="13407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6096" y="1340768"/>
            <a:ext cx="504056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40152" y="1412776"/>
            <a:ext cx="1008112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65313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515719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15816" y="62373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1340768"/>
            <a:ext cx="0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36096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44008" y="51571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40152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623731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48264" y="3861048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716016" y="3861048"/>
            <a:ext cx="2232248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16016" y="465313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475656" y="1556792"/>
            <a:ext cx="2520280" cy="2304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63888" y="134076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87" name="Овал 86"/>
          <p:cNvSpPr/>
          <p:nvPr/>
        </p:nvSpPr>
        <p:spPr>
          <a:xfrm>
            <a:off x="2222025" y="3140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 flipH="1" flipV="1">
            <a:off x="2870097" y="251918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203848" y="2204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1907704" y="278092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1₂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555776" y="227687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2₂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3131840" y="177281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3₂</a:t>
            </a:r>
            <a:endParaRPr lang="ru-RU" dirty="0"/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8100392" y="6237312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72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2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34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34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46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46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7" grpId="0" animBg="1"/>
      <p:bldP spid="88" grpId="0" animBg="1"/>
      <p:bldP spid="89" grpId="0" animBg="1"/>
      <p:bldP spid="90" grpId="0"/>
      <p:bldP spid="91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43204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i="1" dirty="0" smtClean="0">
                <a:latin typeface="GOST type B" pitchFamily="34" charset="0"/>
              </a:rPr>
              <a:t>Постройте горизонтальную и профильную проекции точек пересечения. </a:t>
            </a:r>
            <a:r>
              <a:rPr lang="ru-RU" sz="3100" i="1" dirty="0" smtClean="0">
                <a:latin typeface="GOST type B" pitchFamily="34" charset="0"/>
              </a:rPr>
              <a:t/>
            </a:r>
            <a:br>
              <a:rPr lang="ru-RU" sz="3100" i="1" dirty="0" smtClean="0">
                <a:latin typeface="GOST type B" pitchFamily="34" charset="0"/>
              </a:rPr>
            </a:br>
            <a:endParaRPr lang="ru-RU" sz="3100" i="1" dirty="0">
              <a:latin typeface="GOST type B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15816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5478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43608" y="3861048"/>
            <a:ext cx="7344816" cy="2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9712" y="4653136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712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915816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65313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15816" y="46531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515719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915816" y="13407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6096" y="1340768"/>
            <a:ext cx="504056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40152" y="1412776"/>
            <a:ext cx="1008112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65313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515719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15816" y="62373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1340768"/>
            <a:ext cx="0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36096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44008" y="51571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40152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623731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48264" y="3861048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716016" y="3861048"/>
            <a:ext cx="2232248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16016" y="465313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475656" y="1556792"/>
            <a:ext cx="2520280" cy="230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63888" y="134076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87" name="Овал 86"/>
          <p:cNvSpPr/>
          <p:nvPr/>
        </p:nvSpPr>
        <p:spPr>
          <a:xfrm>
            <a:off x="2222025" y="3140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 flipH="1" flipV="1">
            <a:off x="2870097" y="251918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203848" y="2204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1907704" y="278092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1₂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555776" y="227687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2₂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3131840" y="177281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3₂</a:t>
            </a:r>
            <a:endParaRPr lang="ru-RU" dirty="0"/>
          </a:p>
        </p:txBody>
      </p:sp>
      <p:cxnSp>
        <p:nvCxnSpPr>
          <p:cNvPr id="44" name="Прямая со стрелкой 43"/>
          <p:cNvCxnSpPr>
            <a:stCxn id="89" idx="3"/>
          </p:cNvCxnSpPr>
          <p:nvPr/>
        </p:nvCxnSpPr>
        <p:spPr>
          <a:xfrm>
            <a:off x="3210543" y="2243888"/>
            <a:ext cx="0" cy="1401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87" idx="5"/>
          </p:cNvCxnSpPr>
          <p:nvPr/>
        </p:nvCxnSpPr>
        <p:spPr>
          <a:xfrm>
            <a:off x="2261049" y="3179992"/>
            <a:ext cx="0" cy="969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89" idx="7"/>
          </p:cNvCxnSpPr>
          <p:nvPr/>
        </p:nvCxnSpPr>
        <p:spPr>
          <a:xfrm flipV="1">
            <a:off x="3242872" y="2204864"/>
            <a:ext cx="1833184" cy="6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76056" y="220486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203848" y="364502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267744" y="41490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2915816" y="256490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2267744" y="314096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48064" y="25649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932040" y="31409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6444208" y="2564904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444208" y="47971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5436096" y="566124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4067944" y="56612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2915816" y="56612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2915816" y="5013176"/>
            <a:ext cx="288032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267744" y="4797152"/>
            <a:ext cx="648072" cy="864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79512" y="47667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GOST type B" pitchFamily="34" charset="0"/>
              </a:rPr>
              <a:t>Последовательно соедините полученные точки и получите горизонтальную и профильную проекции плоскости сечения. </a:t>
            </a:r>
            <a:r>
              <a:rPr lang="ru-RU" sz="2400" i="1" dirty="0" smtClean="0">
                <a:latin typeface="GOST type B" pitchFamily="34" charset="0"/>
              </a:rPr>
              <a:t/>
            </a:r>
            <a:br>
              <a:rPr lang="ru-RU" sz="2400" i="1" dirty="0" smtClean="0">
                <a:latin typeface="GOST type B" pitchFamily="34" charset="0"/>
              </a:rPr>
            </a:br>
            <a:endParaRPr lang="ru-RU" i="1" dirty="0">
              <a:latin typeface="GOST type B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267744" y="4797152"/>
            <a:ext cx="936104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96136" y="220486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580112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796136" y="350100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580112" y="429309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H="1">
            <a:off x="4211960" y="501317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3707904" y="501317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H="1">
            <a:off x="3995936" y="479715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2267744" y="479715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5796136" y="2204864"/>
            <a:ext cx="648072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5580112" y="2564904"/>
            <a:ext cx="864096" cy="576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436096" y="184482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3₃</a:t>
            </a:r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6444208" y="227687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2₃</a:t>
            </a:r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5292080" y="278092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1₃</a:t>
            </a:r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2051720" y="472514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1₁</a:t>
            </a:r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2627784" y="551723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2₁</a:t>
            </a:r>
            <a:endParaRPr lang="ru-RU" dirty="0"/>
          </a:p>
        </p:txBody>
      </p:sp>
      <p:sp>
        <p:nvSpPr>
          <p:cNvPr id="124" name="TextBox 123"/>
          <p:cNvSpPr txBox="1"/>
          <p:nvPr/>
        </p:nvSpPr>
        <p:spPr>
          <a:xfrm>
            <a:off x="3275856" y="479715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3₁</a:t>
            </a:r>
            <a:endParaRPr lang="ru-RU" dirty="0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 flipH="1">
            <a:off x="5580112" y="2204864"/>
            <a:ext cx="216024" cy="9361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4" name="Управляющая кнопка: далее 133">
            <a:hlinkClick r:id="" action="ppaction://hlinkshowjump?jump=nextslide" highlightClick="1"/>
          </p:cNvPr>
          <p:cNvSpPr/>
          <p:nvPr/>
        </p:nvSpPr>
        <p:spPr>
          <a:xfrm>
            <a:off x="8100392" y="6237312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83" name="Прямая соединительная линия 82"/>
          <p:cNvCxnSpPr>
            <a:endCxn id="89" idx="5"/>
          </p:cNvCxnSpPr>
          <p:nvPr/>
        </p:nvCxnSpPr>
        <p:spPr>
          <a:xfrm flipV="1">
            <a:off x="2267744" y="2243888"/>
            <a:ext cx="975128" cy="897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4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4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4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4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4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4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4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4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4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4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4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40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52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352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52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752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952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52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164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364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64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764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9640"/>
                            </p:stCondLst>
                            <p:childTnLst>
                              <p:par>
                                <p:cTn id="1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9760"/>
                            </p:stCondLst>
                            <p:childTnLst>
                              <p:par>
                                <p:cTn id="1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372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72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772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9720"/>
                            </p:stCondLst>
                            <p:childTnLst>
                              <p:par>
                                <p:cTn id="1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172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372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572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15816" y="1340768"/>
            <a:ext cx="936104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5478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043608" y="3861048"/>
            <a:ext cx="7344816" cy="2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851920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9712" y="4653136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9712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915816" y="4653136"/>
            <a:ext cx="93610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979712" y="465313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915816" y="46531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515719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915816" y="1340768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6096" y="1340768"/>
            <a:ext cx="504056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40152" y="1412776"/>
            <a:ext cx="1008112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653136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515719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15816" y="62373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1340768"/>
            <a:ext cx="0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36096" y="3861048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44008" y="515719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940152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4008" y="6237312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48264" y="3861048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716016" y="3861048"/>
            <a:ext cx="2232248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386104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716016" y="465313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475656" y="1556792"/>
            <a:ext cx="2520280" cy="230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63888" y="1340768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87" name="Овал 86"/>
          <p:cNvSpPr/>
          <p:nvPr/>
        </p:nvSpPr>
        <p:spPr>
          <a:xfrm>
            <a:off x="2222025" y="31409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 flipH="1" flipV="1">
            <a:off x="2870097" y="251918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203848" y="2204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1907704" y="278092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1₂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555776" y="227687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2₂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3131840" y="177281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3₂</a:t>
            </a:r>
            <a:endParaRPr lang="ru-RU" dirty="0"/>
          </a:p>
        </p:txBody>
      </p:sp>
      <p:cxnSp>
        <p:nvCxnSpPr>
          <p:cNvPr id="44" name="Прямая со стрелкой 43"/>
          <p:cNvCxnSpPr>
            <a:stCxn id="89" idx="3"/>
          </p:cNvCxnSpPr>
          <p:nvPr/>
        </p:nvCxnSpPr>
        <p:spPr>
          <a:xfrm>
            <a:off x="3210543" y="2243888"/>
            <a:ext cx="0" cy="1401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87" idx="5"/>
          </p:cNvCxnSpPr>
          <p:nvPr/>
        </p:nvCxnSpPr>
        <p:spPr>
          <a:xfrm>
            <a:off x="2261049" y="3179992"/>
            <a:ext cx="0" cy="969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89" idx="7"/>
          </p:cNvCxnSpPr>
          <p:nvPr/>
        </p:nvCxnSpPr>
        <p:spPr>
          <a:xfrm flipV="1">
            <a:off x="3242872" y="2204864"/>
            <a:ext cx="1833184" cy="6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076056" y="220486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203848" y="364502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267744" y="41490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2915816" y="256490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2267744" y="314096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48064" y="25649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932040" y="31409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6444208" y="2564904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444208" y="47971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5436096" y="566124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4067944" y="56612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2915816" y="56612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2915816" y="5013176"/>
            <a:ext cx="288032" cy="6480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2267744" y="4797152"/>
            <a:ext cx="648072" cy="864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267744" y="4797152"/>
            <a:ext cx="936104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96136" y="220486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580112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796136" y="350100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580112" y="429309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H="1">
            <a:off x="4211960" y="501317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3707904" y="501317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H="1">
            <a:off x="3995936" y="479715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2267744" y="479715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5796136" y="2204864"/>
            <a:ext cx="648072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5580112" y="2564904"/>
            <a:ext cx="864096" cy="576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436096" y="184482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3₃</a:t>
            </a:r>
            <a:endParaRPr lang="ru-RU" dirty="0"/>
          </a:p>
        </p:txBody>
      </p:sp>
      <p:sp>
        <p:nvSpPr>
          <p:cNvPr id="120" name="TextBox 119"/>
          <p:cNvSpPr txBox="1"/>
          <p:nvPr/>
        </p:nvSpPr>
        <p:spPr>
          <a:xfrm>
            <a:off x="6444208" y="227687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2₃</a:t>
            </a:r>
            <a:endParaRPr lang="ru-RU" dirty="0"/>
          </a:p>
        </p:txBody>
      </p:sp>
      <p:sp>
        <p:nvSpPr>
          <p:cNvPr id="121" name="TextBox 120"/>
          <p:cNvSpPr txBox="1"/>
          <p:nvPr/>
        </p:nvSpPr>
        <p:spPr>
          <a:xfrm>
            <a:off x="5292080" y="278092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1₃</a:t>
            </a:r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2051720" y="472514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1₁</a:t>
            </a:r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2627784" y="551723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2₁</a:t>
            </a:r>
            <a:endParaRPr lang="ru-RU" dirty="0"/>
          </a:p>
        </p:txBody>
      </p:sp>
      <p:sp>
        <p:nvSpPr>
          <p:cNvPr id="124" name="TextBox 123"/>
          <p:cNvSpPr txBox="1"/>
          <p:nvPr/>
        </p:nvSpPr>
        <p:spPr>
          <a:xfrm>
            <a:off x="3275856" y="479715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3₁</a:t>
            </a:r>
            <a:endParaRPr lang="ru-RU" dirty="0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 flipH="1">
            <a:off x="5580112" y="2204864"/>
            <a:ext cx="216024" cy="9361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Заголовок 74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GOST type B" pitchFamily="34" charset="0"/>
              </a:rPr>
              <a:t>Обведите построения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63888" y="1268760"/>
            <a:ext cx="38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</a:t>
            </a:r>
            <a:endParaRPr lang="ru-RU" sz="2800" dirty="0"/>
          </a:p>
        </p:txBody>
      </p:sp>
      <p:cxnSp>
        <p:nvCxnSpPr>
          <p:cNvPr id="99" name="Прямая соединительная линия 98"/>
          <p:cNvCxnSpPr>
            <a:endCxn id="89" idx="3"/>
          </p:cNvCxnSpPr>
          <p:nvPr/>
        </p:nvCxnSpPr>
        <p:spPr>
          <a:xfrm flipV="1">
            <a:off x="2267744" y="2243888"/>
            <a:ext cx="942799" cy="8970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Елена\Desktop\рабочая тетрадь сварщики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416824" cy="5643710"/>
          </a:xfrm>
          <a:prstGeom prst="rect">
            <a:avLst/>
          </a:prstGeom>
          <a:noFill/>
        </p:spPr>
      </p:pic>
      <p:sp>
        <p:nvSpPr>
          <p:cNvPr id="115" name="TextBox 114"/>
          <p:cNvSpPr txBox="1"/>
          <p:nvPr/>
        </p:nvSpPr>
        <p:spPr>
          <a:xfrm>
            <a:off x="7308304" y="1052736"/>
            <a:ext cx="163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Толстые линии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7308304" y="1484784"/>
            <a:ext cx="153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Тонкие линии</a:t>
            </a:r>
            <a:endParaRPr lang="ru-RU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6660232" y="1268760"/>
            <a:ext cx="5760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6660232" y="162880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Управляющая кнопка: домой 92">
            <a:hlinkClick r:id="rId3" action="ppaction://hlinksldjump" highlightClick="1"/>
          </p:cNvPr>
          <p:cNvSpPr/>
          <p:nvPr/>
        </p:nvSpPr>
        <p:spPr>
          <a:xfrm>
            <a:off x="8244408" y="6093296"/>
            <a:ext cx="648072" cy="432048"/>
          </a:xfrm>
          <a:prstGeom prst="actionButtonHom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6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3" grpId="0"/>
      <p:bldP spid="115" grpId="0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85010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GOST type B" pitchFamily="34" charset="0"/>
              </a:rPr>
              <a:t>Натуральная величина плоскости сечения</a:t>
            </a:r>
            <a:endParaRPr lang="ru-RU" sz="3200" i="1" dirty="0">
              <a:latin typeface="GOST type B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>
                <a:latin typeface="GOST type B" pitchFamily="34" charset="0"/>
              </a:rPr>
              <a:t>Фигура </a:t>
            </a:r>
            <a:r>
              <a:rPr lang="ru-RU" i="1" dirty="0" smtClean="0">
                <a:latin typeface="GOST type B" pitchFamily="34" charset="0"/>
              </a:rPr>
              <a:t>сечения трехгранной пирамиды представляет </a:t>
            </a:r>
            <a:r>
              <a:rPr lang="ru-RU" i="1" dirty="0">
                <a:latin typeface="GOST type B" pitchFamily="34" charset="0"/>
              </a:rPr>
              <a:t>собой плоский </a:t>
            </a:r>
            <a:r>
              <a:rPr lang="ru-RU" i="1" dirty="0" smtClean="0">
                <a:latin typeface="GOST type B" pitchFamily="34" charset="0"/>
              </a:rPr>
              <a:t>треугольник. </a:t>
            </a:r>
            <a:endParaRPr lang="ru-RU" i="1" dirty="0">
              <a:latin typeface="GOST type B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>
                <a:latin typeface="GOST type B" pitchFamily="34" charset="0"/>
              </a:rPr>
              <a:t>Действительный вид фигуры сечения можно определить следующими способами: вращения, совмещения или </a:t>
            </a:r>
            <a:r>
              <a:rPr lang="ru-RU" i="1" dirty="0" smtClean="0">
                <a:latin typeface="GOST type B" pitchFamily="34" charset="0"/>
              </a:rPr>
              <a:t>способом замены </a:t>
            </a:r>
            <a:r>
              <a:rPr lang="ru-RU" i="1" dirty="0">
                <a:latin typeface="GOST type B" pitchFamily="34" charset="0"/>
              </a:rPr>
              <a:t>плоскостей проекций. </a:t>
            </a:r>
            <a:endParaRPr lang="ru-RU" i="1" dirty="0" smtClean="0">
              <a:latin typeface="GOST type B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latin typeface="GOST type B" pitchFamily="34" charset="0"/>
              </a:rPr>
              <a:t>Для нахождения натуральной величины сечения трехгранной пирамиды будем использовать способ вращения.</a:t>
            </a:r>
            <a:endParaRPr lang="ru-RU" i="1" dirty="0">
              <a:latin typeface="GOST type B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792088" cy="360040"/>
          </a:xfrm>
          <a:prstGeom prst="actionButtonForwardNex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>
            <a:bevelT w="266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403</Words>
  <Application>Microsoft Office PowerPoint</Application>
  <PresentationFormat>Экран (4:3)</PresentationFormat>
  <Paragraphs>117</Paragraphs>
  <Slides>15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Для начала работы нажмите клавишу F5</vt:lpstr>
      <vt:lpstr>        ИНЖЕНЕРНАЯ ГРАФИКА  Сечение гранных тел проецирующими плоскостями        </vt:lpstr>
      <vt:lpstr>Слайд 3</vt:lpstr>
      <vt:lpstr> Дан комплексный чертеж полной трехгранной пирамиды </vt:lpstr>
      <vt:lpstr>     </vt:lpstr>
      <vt:lpstr>   Чтобы построить комплексный чертеж усеченной пирамиды, найдите и обозначьте цифрами точки пересечения секущей плоскости α с ребрами призмы на фронтальной  проекции   </vt:lpstr>
      <vt:lpstr> Постройте горизонтальную и профильную проекции точек пересечения.  </vt:lpstr>
      <vt:lpstr>Обведите построения</vt:lpstr>
      <vt:lpstr>Натуральная величина плоскости сечения</vt:lpstr>
      <vt:lpstr>Натуральная величина плоскости сечения</vt:lpstr>
      <vt:lpstr>Обведите построения</vt:lpstr>
      <vt:lpstr>Развертка усеченной пирамиды</vt:lpstr>
      <vt:lpstr>Слайд 13</vt:lpstr>
      <vt:lpstr>Слайд 14</vt:lpstr>
      <vt:lpstr>Изометрия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Сечение гранных тел проецирующими плоскостями.</dc:title>
  <dc:creator>Елена</dc:creator>
  <cp:lastModifiedBy>Lena</cp:lastModifiedBy>
  <cp:revision>117</cp:revision>
  <dcterms:created xsi:type="dcterms:W3CDTF">2013-01-22T15:38:54Z</dcterms:created>
  <dcterms:modified xsi:type="dcterms:W3CDTF">2013-09-10T13:07:30Z</dcterms:modified>
</cp:coreProperties>
</file>