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277" r:id="rId15"/>
    <p:sldId id="316" r:id="rId16"/>
    <p:sldId id="313" r:id="rId17"/>
    <p:sldId id="315" r:id="rId18"/>
    <p:sldId id="314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48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87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80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3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1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16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3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27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0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2AE8-8D32-4D9A-B4C7-57D523E6EA49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768BC-ED80-4E87-9229-1F6E29F5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9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useum-zhukov.ru/wp-content/uploads/2014/06/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662" y="-3590925"/>
            <a:ext cx="21269325" cy="140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04931" y="428626"/>
            <a:ext cx="11962151" cy="642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«Проектная </a:t>
            </a:r>
            <a: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деятельность </a:t>
            </a:r>
            <a:r>
              <a:rPr lang="ru-RU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 уроках </a:t>
            </a:r>
            <a: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 начальной </a:t>
            </a:r>
            <a:r>
              <a:rPr lang="ru-RU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школе»</a:t>
            </a:r>
            <a: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Смолина </a:t>
            </a:r>
            <a:r>
              <a:rPr lang="ru-RU" sz="5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Гелена</a:t>
            </a:r>
            <a:r>
              <a:rPr lang="ru-RU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Владимировна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2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учитель </a:t>
            </a:r>
            <a:r>
              <a:rPr lang="ru-RU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высшей квалификационной </a:t>
            </a:r>
            <a:r>
              <a:rPr lang="ru-RU" sz="2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категории</a:t>
            </a:r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ru-RU" sz="28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МОУ </a:t>
            </a:r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«СОШ №2 имени академика А. И. Берга</a:t>
            </a: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», г</a:t>
            </a:r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Жуков </a:t>
            </a:r>
            <a:r>
              <a:rPr lang="ru-RU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29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7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656" y="333375"/>
            <a:ext cx="11392524" cy="61912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Результаты выполненных проектов должны быть </a:t>
            </a:r>
            <a:r>
              <a:rPr lang="ru-RU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осязаемыми: 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поделки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рисунки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макеты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творческие работы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модели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газеты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игры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викторины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спектакли</a:t>
            </a:r>
          </a:p>
          <a:p>
            <a:pPr eaLnBrk="1" hangingPunct="1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танцы…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75" y="3044408"/>
            <a:ext cx="2610163" cy="3480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63" y="1868357"/>
            <a:ext cx="2814715" cy="37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9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824" y="500063"/>
            <a:ext cx="11542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5 стадий работы над проектом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4085" y="1214438"/>
            <a:ext cx="9398833" cy="507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Проблема</a:t>
            </a: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 eaLnBrk="1" hangingPunct="1">
              <a:defRPr/>
            </a:pP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Проектирование(планирование)</a:t>
            </a:r>
          </a:p>
          <a:p>
            <a:pPr algn="ctr" eaLnBrk="1" hangingPunct="1">
              <a:defRPr/>
            </a:pP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Поиск информации</a:t>
            </a:r>
          </a:p>
          <a:p>
            <a:pPr algn="ctr" eaLnBrk="1" hangingPunct="1">
              <a:defRPr/>
            </a:pP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Продукт</a:t>
            </a:r>
          </a:p>
          <a:p>
            <a:pPr algn="ctr" eaLnBrk="1" hangingPunct="1">
              <a:defRPr/>
            </a:pP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Презентация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5989638" y="2106614"/>
            <a:ext cx="500063" cy="15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5989638" y="3106738"/>
            <a:ext cx="500063" cy="15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5989638" y="4321175"/>
            <a:ext cx="500062" cy="15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5989638" y="5392738"/>
            <a:ext cx="500063" cy="15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1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Этапы выполнения проекта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8839" y="1600200"/>
            <a:ext cx="8503875" cy="50688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выбор темы и задачи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выдвижение первоначальных идей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выбор лучшей идеи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планирование проектной деятельности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реализация проекта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оценка и самооценка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презентация</a:t>
            </a:r>
          </a:p>
        </p:txBody>
      </p:sp>
    </p:spTree>
    <p:extLst>
      <p:ext uri="{BB962C8B-B14F-4D97-AF65-F5344CB8AC3E}">
        <p14:creationId xmlns:p14="http://schemas.microsoft.com/office/powerpoint/2010/main" val="360040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Этапы работы над проектом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9094" y="1825625"/>
            <a:ext cx="9974705" cy="4351338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Подготовка к проекту с поисковой задачей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Работа в проектных </a:t>
            </a:r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группах или индивидуально</a:t>
            </a:r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Реализация проекта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Презентация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281051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986" y="0"/>
            <a:ext cx="917154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3530" cy="68580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ru-RU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Я помню, я горжусь!</a:t>
            </a:r>
            <a:r>
              <a:rPr lang="ru-RU" sz="6600" b="1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ru-RU" b="1" dirty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ru-RU" b="1" dirty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Comic Sans MS" pitchFamily="66" charset="0"/>
              </a:rPr>
              <a:t>   </a:t>
            </a:r>
            <a: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  <a:t>Поисково-исследовательский проект </a:t>
            </a:r>
            <a:b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  <a:t>      обучающихся 2 «а» класса</a:t>
            </a:r>
            <a:b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  <a:t> МОУ «СОШ №2 имени академика А. И. Берга», </a:t>
            </a:r>
            <a:b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  <a:t>                  </a:t>
            </a:r>
            <a:b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rgbClr val="FFCC66"/>
                </a:solidFill>
                <a:latin typeface="Comic Sans MS" pitchFamily="66" charset="0"/>
              </a:rPr>
              <a:t>                 г. </a:t>
            </a:r>
            <a:r>
              <a:rPr lang="ru-RU" b="1" dirty="0">
                <a:solidFill>
                  <a:srgbClr val="FFCC66"/>
                </a:solidFill>
                <a:latin typeface="Comic Sans MS" pitchFamily="66" charset="0"/>
              </a:rPr>
              <a:t>Жуков</a:t>
            </a:r>
          </a:p>
        </p:txBody>
      </p:sp>
    </p:spTree>
    <p:extLst>
      <p:ext uri="{BB962C8B-B14F-4D97-AF65-F5344CB8AC3E}">
        <p14:creationId xmlns:p14="http://schemas.microsoft.com/office/powerpoint/2010/main" val="26414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8436"/>
            <a:ext cx="12192000" cy="95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39843" y="285751"/>
            <a:ext cx="116773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Методический </a:t>
            </a:r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паспорт проекта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843" y="993637"/>
            <a:ext cx="1181225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Название: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«Я помню, я горжусь!»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pPr lvl="0">
              <a:spcBef>
                <a:spcPct val="0"/>
              </a:spcBef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Цель проекта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: </a:t>
            </a:r>
            <a:r>
              <a:rPr 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собрать информацию о родственниках-ветеранах ВОВ, об их вкладе в освобождение нашей страны от </a:t>
            </a:r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фашизма</a:t>
            </a:r>
          </a:p>
          <a:p>
            <a:pPr lvl="0">
              <a:spcBef>
                <a:spcPct val="0"/>
              </a:spcBef>
            </a:pPr>
            <a:endParaRPr lang="ru-RU" sz="24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Задачи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проекта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: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Воспитывать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нравственно-патриотические, художественно-эстетические качества.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Развивать творческие способности детей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Развивать навыки самостоятельной поисковой работы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Развивать умение представлять свою работу в форме презентации,</a:t>
            </a:r>
            <a:r>
              <a:rPr 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 оформлении тематической газеты</a:t>
            </a:r>
          </a:p>
          <a:p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Учебный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предмет: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литературное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чтение, окружающий мир</a:t>
            </a:r>
          </a:p>
          <a:p>
            <a:pPr>
              <a:defRPr/>
            </a:pP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Тип проекта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: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поисково-исследовательский</a:t>
            </a:r>
          </a:p>
        </p:txBody>
      </p:sp>
    </p:spTree>
    <p:extLst>
      <p:ext uri="{BB962C8B-B14F-4D97-AF65-F5344CB8AC3E}">
        <p14:creationId xmlns:p14="http://schemas.microsoft.com/office/powerpoint/2010/main" val="20631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862" y="134911"/>
            <a:ext cx="1181224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Метод проекта: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технологии индивидуальной и групповой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работы</a:t>
            </a:r>
          </a:p>
          <a:p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Продукт: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«подшивка» газет «Победе – 70 лет»</a:t>
            </a:r>
          </a:p>
          <a:p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Продолжительность: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 недели</a:t>
            </a: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Состав учащихся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обучающиеся 2 «А»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класса</a:t>
            </a:r>
          </a:p>
          <a:p>
            <a:pPr>
              <a:defRPr/>
            </a:pP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Режим работы: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-запуск проекта на уроке литературного чтения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-поисковая домашняя работа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-творческая индивидуальная работа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-индивидуальное или командное представление на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уроке</a:t>
            </a:r>
          </a:p>
          <a:p>
            <a:pPr>
              <a:defRPr/>
            </a:pP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Руководитель проекта: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Смолина </a:t>
            </a:r>
            <a:r>
              <a:rPr lang="ru-RU" sz="2400" b="1" dirty="0" err="1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Гелена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Владимировна</a:t>
            </a:r>
          </a:p>
          <a:p>
            <a:pPr>
              <a:defRPr/>
            </a:pP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Оборудование: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ahoma" pitchFamily="34" charset="0"/>
              </a:rPr>
              <a:t> экран, компьютер, мультимедийная установка, иллюстрации, рисунки, тематические газеты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802" y="119921"/>
            <a:ext cx="116023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Новизна проекта и проведенных исследований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заключается в следующем: 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Подтверждается сущность и целесообразность патриотического воспитания посредством проектной деятельности; 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Определены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показатели готовности школьников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к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участию в проводимой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работе.</a:t>
            </a:r>
            <a:endParaRPr lang="ru-RU" sz="2400" b="1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Теоретическая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значимость проекта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заключается в том, что собран обширный интересный материал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о своих родственниках – участниках Великой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Отечественной войны,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а также изучена их биография, установлены родственные связи.</a:t>
            </a:r>
          </a:p>
          <a:p>
            <a:pPr lvl="0" algn="just"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Практическая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значимость исследования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состоит в том, что полученные результаты обеспечивают учителя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обоснованными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выводами и рекомендациями по организации патриотического воспитания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школьников.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Ученики 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проявили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большой интерес к заявленной теме,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написали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сочинения,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 подобрали стихи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разучили песни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, нарисовали рисунки на данную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тему, выпустили газеты.</a:t>
            </a:r>
            <a:endParaRPr lang="ru-RU" sz="2400" b="1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4027" y="329784"/>
            <a:ext cx="9009088" cy="145404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Этапы работы над проектом: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008682" y="2023672"/>
            <a:ext cx="8202118" cy="5951095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ru-RU" sz="35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Погружение в проект</a:t>
            </a:r>
          </a:p>
          <a:p>
            <a:pPr marL="609600" indent="-609600">
              <a:buFontTx/>
              <a:buAutoNum type="arabicPeriod"/>
            </a:pPr>
            <a:r>
              <a:rPr lang="ru-RU" sz="35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Организационный этап</a:t>
            </a:r>
          </a:p>
          <a:p>
            <a:pPr marL="609600" indent="-609600">
              <a:buFontTx/>
              <a:buAutoNum type="arabicPeriod"/>
            </a:pPr>
            <a:r>
              <a:rPr lang="ru-RU" sz="35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Осуществление деятельности</a:t>
            </a:r>
          </a:p>
          <a:p>
            <a:pPr marL="609600" indent="-609600">
              <a:buFontTx/>
              <a:buAutoNum type="arabicPeriod"/>
            </a:pPr>
            <a:r>
              <a:rPr lang="ru-RU" sz="35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Обработка и оформление и полученных результатов</a:t>
            </a:r>
          </a:p>
          <a:p>
            <a:pPr marL="609600" indent="-609600">
              <a:buFontTx/>
              <a:buAutoNum type="arabicPeriod"/>
            </a:pPr>
            <a:r>
              <a:rPr lang="ru-RU" sz="35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Презентация и обсуждение полученных результатов</a:t>
            </a:r>
          </a:p>
          <a:p>
            <a:pPr marL="609600" indent="-609600">
              <a:buNone/>
            </a:pPr>
            <a:endParaRPr lang="ru-RU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pPr marL="609600" indent="-609600">
              <a:buNone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90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19288" y="188914"/>
            <a:ext cx="8229600" cy="640873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sz="4400" dirty="0" smtClean="0">
                <a:solidFill>
                  <a:schemeClr val="bg2"/>
                </a:solidFill>
              </a:rPr>
              <a:t>)</a:t>
            </a:r>
            <a:r>
              <a:rPr lang="ru-RU" sz="44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Проект </a:t>
            </a:r>
          </a:p>
          <a:p>
            <a:pPr algn="ctr">
              <a:buNone/>
            </a:pPr>
            <a:r>
              <a:rPr lang="ru-RU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– </a:t>
            </a:r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это специально организованный учителем </a:t>
            </a:r>
          </a:p>
          <a:p>
            <a:pPr algn="ctr">
              <a:buNone/>
            </a:pPr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 самостоятельно выполняемый учащимися комплекс действий, завершающийся созданием творческого продукта (</a:t>
            </a:r>
            <a:r>
              <a:rPr lang="ru-RU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работ)</a:t>
            </a:r>
            <a:r>
              <a:rPr lang="ru-RU" sz="44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.</a:t>
            </a:r>
            <a:endParaRPr lang="ru-RU" sz="4400" b="1" i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0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Погружение в проект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44774" y="1690689"/>
            <a:ext cx="10732957" cy="5167311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На уроке окружающего мира в ходе изучения темы «Моя семья» мы выяснили, что во многих семьях есть семейные архивы, хранятся военные фотографии, награды, ордена, медали, личные вещи.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Также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был проведен классный час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«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70 лет Великой Победы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». На уроке литературного чтения мы получили задание о выполнении проекта.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Эти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мероприятия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побудили нас узнать,  есть ли в наших семьях родственники - участники ВОВ.</a:t>
            </a:r>
          </a:p>
        </p:txBody>
      </p:sp>
    </p:spTree>
    <p:extLst>
      <p:ext uri="{BB962C8B-B14F-4D97-AF65-F5344CB8AC3E}">
        <p14:creationId xmlns:p14="http://schemas.microsoft.com/office/powerpoint/2010/main" val="32458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5261"/>
            <a:ext cx="10515600" cy="1565428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Организационный этап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64695" y="1628776"/>
            <a:ext cx="11071776" cy="48244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Для решения возникшей проблемы, совместно был разработан план мероприятий:</a:t>
            </a:r>
          </a:p>
          <a:p>
            <a:pPr eaLnBrk="1" hangingPunct="1">
              <a:buFontTx/>
              <a:buNone/>
            </a:pPr>
            <a:endParaRPr lang="ru-RU" sz="3200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Узнать у родителей о родственниках-участниках Великой Отечественной Войны;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Изучить семейный архив;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Подобрать фото и документы;</a:t>
            </a:r>
          </a:p>
          <a:p>
            <a:pPr eaLnBrk="1" hangingPunct="1">
              <a:buFontTx/>
              <a:buNone/>
            </a:pP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4. Оформить полученные данные в виде газеты.</a:t>
            </a:r>
          </a:p>
          <a:p>
            <a:pPr eaLnBrk="1" hangingPunct="1">
              <a:buFontTx/>
              <a:buNone/>
            </a:pPr>
            <a:endParaRPr lang="ru-RU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3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0"/>
            <a:ext cx="8507413" cy="147637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Осуществление деятельности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25260" y="1600201"/>
            <a:ext cx="11586576" cy="452596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</a:t>
            </a: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На данном этапе ребята собирали данные, проводили беседы  с родителями, бабушками, дедушками и другими родственниками, изучали семейный архив. </a:t>
            </a:r>
          </a:p>
        </p:txBody>
      </p:sp>
      <p:pic>
        <p:nvPicPr>
          <p:cNvPr id="819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60" y="4194036"/>
            <a:ext cx="3167412" cy="243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16" y="3659778"/>
            <a:ext cx="3728567" cy="217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4409162"/>
            <a:ext cx="3336792" cy="221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0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469" y="846139"/>
            <a:ext cx="7617062" cy="52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7890" y="187891"/>
            <a:ext cx="11837095" cy="1440886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Обработка и оформление полученных результатов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87889" y="1891431"/>
            <a:ext cx="11837095" cy="4768134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ru-RU" sz="32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На данном этапе ребята писали сообщения о своих родственниках, готовили презентации, делали рисунки, подбирали стихи.</a:t>
            </a:r>
          </a:p>
        </p:txBody>
      </p:sp>
      <p:pic>
        <p:nvPicPr>
          <p:cNvPr id="1024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05" y="3726793"/>
            <a:ext cx="3640080" cy="262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9" y="3686307"/>
            <a:ext cx="3513406" cy="263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825" y="4275498"/>
            <a:ext cx="3854550" cy="23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9968" y="180072"/>
            <a:ext cx="5760724" cy="645201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1308" y="180072"/>
            <a:ext cx="4338493" cy="647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4" y="179826"/>
            <a:ext cx="4731922" cy="63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836" y="179826"/>
            <a:ext cx="4303316" cy="64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2" y="663880"/>
            <a:ext cx="6804598" cy="552766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22603" y="147539"/>
            <a:ext cx="3966066" cy="656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274638"/>
            <a:ext cx="8435975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Презентация и обсуждение полученных результатов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00833" y="1600200"/>
            <a:ext cx="11373633" cy="5068888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В классе был проведен урок </a:t>
            </a:r>
          </a:p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«Я помню, я горжусь!», </a:t>
            </a:r>
          </a:p>
          <a:p>
            <a:pPr algn="just" eaLnBrk="1" hangingPunct="1">
              <a:buFontTx/>
              <a:buNone/>
            </a:pPr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на котором ребята представили результаты своей работы</a:t>
            </a:r>
            <a:r>
              <a:rPr lang="ru-RU" sz="3600" b="1" dirty="0" smtClean="0">
                <a:solidFill>
                  <a:srgbClr val="800000"/>
                </a:solidFill>
              </a:rPr>
              <a:t>.</a:t>
            </a:r>
          </a:p>
          <a:p>
            <a:pPr algn="just" eaLnBrk="1" hangingPunct="1">
              <a:buFontTx/>
              <a:buNone/>
            </a:pPr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  На этапе рефлексии дети делились впечатлениями, выражали свое мнение о полученных результатах. </a:t>
            </a:r>
          </a:p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  Была выпущена «подшивка» газет </a:t>
            </a:r>
          </a:p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«Победе – 70 лет»</a:t>
            </a:r>
            <a:endParaRPr lang="ru-RU" sz="3600" b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77" y="222044"/>
            <a:ext cx="8407053" cy="6305290"/>
          </a:xfrm>
        </p:spPr>
      </p:pic>
    </p:spTree>
    <p:extLst>
      <p:ext uri="{BB962C8B-B14F-4D97-AF65-F5344CB8AC3E}">
        <p14:creationId xmlns:p14="http://schemas.microsoft.com/office/powerpoint/2010/main" val="21949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62" y="383656"/>
            <a:ext cx="11312576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Цели проектной деятельности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4439" y="2071689"/>
            <a:ext cx="114005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600" b="1" dirty="0">
                <a:solidFill>
                  <a:srgbClr val="0070C0"/>
                </a:solidFill>
                <a:cs typeface="Arial" charset="0"/>
              </a:rPr>
              <a:t> </a:t>
            </a:r>
            <a:r>
              <a:rPr lang="ru-RU" sz="3600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Развитие</a:t>
            </a:r>
            <a:r>
              <a:rPr lang="ru-RU" sz="3600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личности ребёнка</a:t>
            </a:r>
          </a:p>
          <a:p>
            <a:pPr eaLnBrk="1" hangingPunct="1">
              <a:defRPr/>
            </a:pPr>
            <a:r>
              <a:rPr lang="ru-RU" sz="3600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600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Воспитание </a:t>
            </a:r>
          </a:p>
          <a:p>
            <a:pPr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                         </a:t>
            </a:r>
            <a:r>
              <a:rPr lang="ru-RU" sz="3600" b="1" dirty="0" err="1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коммуникативности</a:t>
            </a: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,</a:t>
            </a:r>
          </a:p>
          <a:p>
            <a:pPr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                         инициативности,</a:t>
            </a:r>
          </a:p>
          <a:p>
            <a:pPr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                         самостоятельности,</a:t>
            </a:r>
          </a:p>
          <a:p>
            <a:pPr eaLnBrk="1" hangingPunct="1">
              <a:defRPr/>
            </a:pP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                         предприимчивости</a:t>
            </a:r>
          </a:p>
          <a:p>
            <a:pPr eaLnBrk="1" hangingPunct="1">
              <a:defRPr/>
            </a:pPr>
            <a:endParaRPr lang="ru-RU" sz="3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311" y="116632"/>
            <a:ext cx="9071379" cy="65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1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915" y="236341"/>
            <a:ext cx="9146555" cy="64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188914"/>
            <a:ext cx="889317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4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4" y="224208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9789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32" y="91491"/>
            <a:ext cx="8770492" cy="6577869"/>
          </a:xfrm>
        </p:spPr>
      </p:pic>
    </p:spTree>
    <p:extLst>
      <p:ext uri="{BB962C8B-B14F-4D97-AF65-F5344CB8AC3E}">
        <p14:creationId xmlns:p14="http://schemas.microsoft.com/office/powerpoint/2010/main" val="34876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25538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Выводы: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51145" y="1125538"/>
            <a:ext cx="11148165" cy="5543551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Необходимо знать своих предков и историю страны, в которой мы живем;</a:t>
            </a:r>
          </a:p>
          <a:p>
            <a:pPr eaLnBrk="1" hangingPunct="1"/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Наше поколение в бесконечном долгу перед теми, кто остался на полях сражений, перед теми, кто вернулся, обеспечив нам мирную и спокойную жизнь, перед теми, кто трудился в тылу. </a:t>
            </a:r>
          </a:p>
          <a:p>
            <a:pPr eaLnBrk="1" hangingPunct="1"/>
            <a:r>
              <a:rPr lang="ru-RU" sz="36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Очень важно сохранять память об участниках Великой Отечественной войны.</a:t>
            </a:r>
          </a:p>
          <a:p>
            <a:pPr eaLnBrk="1" hangingPunct="1"/>
            <a:endParaRPr lang="ru-RU" sz="3600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824" y="428625"/>
            <a:ext cx="11767278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Формирование УУД </a:t>
            </a:r>
          </a:p>
          <a:p>
            <a:pPr eaLnBrk="1" hangingPunct="1">
              <a:defRPr/>
            </a:pPr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                       у младших школьников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9251" y="2128135"/>
            <a:ext cx="1001343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800" b="1" dirty="0">
                <a:solidFill>
                  <a:srgbClr val="0070C0"/>
                </a:solidFill>
                <a:cs typeface="Arial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Определять цель деятельности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Планировать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Выполнять действия и операции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Соотносить результат деятельности с целью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Контролировать свои действия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Проводить наблюдения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Ставить эксперименты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Строить простые модели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296808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Доминирующая в проекте деятельность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9813" y="2143126"/>
            <a:ext cx="8229600" cy="4530725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Исследовательская</a:t>
            </a:r>
          </a:p>
          <a:p>
            <a:pPr eaLnBrk="1" hangingPunct="1"/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Поисковая</a:t>
            </a:r>
          </a:p>
          <a:p>
            <a:pPr eaLnBrk="1" hangingPunct="1"/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Творческая</a:t>
            </a:r>
          </a:p>
          <a:p>
            <a:pPr eaLnBrk="1" hangingPunct="1"/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Ролевая</a:t>
            </a:r>
          </a:p>
          <a:p>
            <a:pPr eaLnBrk="1" hangingPunct="1"/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Практико-ориентированная</a:t>
            </a:r>
          </a:p>
        </p:txBody>
      </p:sp>
    </p:spTree>
    <p:extLst>
      <p:ext uri="{BB962C8B-B14F-4D97-AF65-F5344CB8AC3E}">
        <p14:creationId xmlns:p14="http://schemas.microsoft.com/office/powerpoint/2010/main" val="384726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7188" y="571501"/>
            <a:ext cx="424988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48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Роль учителя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1" y="2000251"/>
            <a:ext cx="4900701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4000" b="1" dirty="0">
                <a:solidFill>
                  <a:srgbClr val="0070C0"/>
                </a:solidFill>
                <a:cs typeface="Arial" charset="0"/>
              </a:rPr>
              <a:t> </a:t>
            </a:r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Направляющая</a:t>
            </a:r>
          </a:p>
          <a:p>
            <a:pPr eaLnBrk="1" hangingPunct="1">
              <a:defRPr/>
            </a:pPr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Корректирующая</a:t>
            </a:r>
          </a:p>
          <a:p>
            <a:pPr eaLnBrk="1" hangingPunct="1">
              <a:defRPr/>
            </a:pPr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 Стимулирующая</a:t>
            </a:r>
          </a:p>
        </p:txBody>
      </p:sp>
    </p:spTree>
    <p:extLst>
      <p:ext uri="{BB962C8B-B14F-4D97-AF65-F5344CB8AC3E}">
        <p14:creationId xmlns:p14="http://schemas.microsoft.com/office/powerpoint/2010/main" val="68963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4024314" y="500064"/>
            <a:ext cx="4313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Роль родителей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24852" y="1285876"/>
            <a:ext cx="11602387" cy="46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</a:rPr>
              <a:t>  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Разбить объём работ на части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Определить 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сроки выполнения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Посодействовать 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ребёнку в посещении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библиотеки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 Подсказать правила оформления документов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  Участвовать в подготовке презентаций</a:t>
            </a:r>
          </a:p>
        </p:txBody>
      </p:sp>
    </p:spTree>
    <p:extLst>
      <p:ext uri="{BB962C8B-B14F-4D97-AF65-F5344CB8AC3E}">
        <p14:creationId xmlns:p14="http://schemas.microsoft.com/office/powerpoint/2010/main" val="17527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2813" y="571500"/>
            <a:ext cx="544091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Типология проектов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601098"/>
              </p:ext>
            </p:extLst>
          </p:nvPr>
        </p:nvGraphicFramePr>
        <p:xfrm>
          <a:off x="1738314" y="1928813"/>
          <a:ext cx="8715375" cy="4032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071687"/>
                <a:gridCol w="2357437"/>
                <a:gridCol w="2000251"/>
              </a:tblGrid>
              <a:tr h="155086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По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типу деятельности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По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 количеству учащихся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По </a:t>
                      </a:r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продолжительности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По количеству предметов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/>
                </a:tc>
              </a:tr>
              <a:tr h="248138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Информационные</a:t>
                      </a:r>
                    </a:p>
                    <a:p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Исследовательские</a:t>
                      </a:r>
                    </a:p>
                    <a:p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Творческие</a:t>
                      </a:r>
                    </a:p>
                    <a:p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Ролевые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Индивидуальные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Парные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Групповые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Коллективные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Краткосрочные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Средней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продолжительности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Долгосрочные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</a:rPr>
                        <a:t>Монопроекты</a:t>
                      </a: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</a:rPr>
                        <a:t>Межпредметные</a:t>
                      </a:r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39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88914"/>
            <a:ext cx="8229600" cy="64801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sz="4400" dirty="0">
              <a:solidFill>
                <a:srgbClr val="0033CC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Метод проектов выделяет  принципы </a:t>
            </a:r>
            <a:r>
              <a:rPr lang="ru-RU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sz="1800" dirty="0">
              <a:solidFill>
                <a:schemeClr val="bg2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sz="1800" dirty="0">
              <a:solidFill>
                <a:schemeClr val="bg2"/>
              </a:solidFill>
            </a:endParaRPr>
          </a:p>
          <a:p>
            <a:pPr eaLnBrk="1" hangingPunct="1"/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опора на интерес и самостоятельность учащихся</a:t>
            </a:r>
          </a:p>
          <a:p>
            <a:pPr eaLnBrk="1" hangingPunct="1"/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практическая осуществимость</a:t>
            </a:r>
          </a:p>
          <a:p>
            <a:pPr eaLnBrk="1" hangingPunct="1"/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связь с потребностями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421884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831</Words>
  <Application>Microsoft Office PowerPoint</Application>
  <PresentationFormat>Широкоэкранный</PresentationFormat>
  <Paragraphs>185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Доминирующая в проекте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выполнения проекта</vt:lpstr>
      <vt:lpstr>Этапы работы над проектом</vt:lpstr>
      <vt:lpstr>   Я помню, я горжусь!          Поисково-исследовательский проект        обучающихся 2 «а» класса  МОУ «СОШ №2 имени академика А. И. Берга»,                                      г. Жуков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работы над проектом:</vt:lpstr>
      <vt:lpstr>Погружение в проект</vt:lpstr>
      <vt:lpstr>Организационный этап</vt:lpstr>
      <vt:lpstr>Осуществление деятельности</vt:lpstr>
      <vt:lpstr>Презентация PowerPoint</vt:lpstr>
      <vt:lpstr>Обработка и оформление полученных результатов</vt:lpstr>
      <vt:lpstr>Презентация PowerPoint</vt:lpstr>
      <vt:lpstr>Презентация PowerPoint</vt:lpstr>
      <vt:lpstr>Презентация PowerPoint</vt:lpstr>
      <vt:lpstr>Презентация и обсуждение полученных результатов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75</cp:revision>
  <dcterms:created xsi:type="dcterms:W3CDTF">2015-07-06T10:35:08Z</dcterms:created>
  <dcterms:modified xsi:type="dcterms:W3CDTF">2015-07-06T14:06:25Z</dcterms:modified>
</cp:coreProperties>
</file>