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1"/>
  </p:sldMasterIdLst>
  <p:sldIdLst>
    <p:sldId id="261" r:id="rId2"/>
    <p:sldId id="292" r:id="rId3"/>
    <p:sldId id="277" r:id="rId4"/>
    <p:sldId id="278" r:id="rId5"/>
    <p:sldId id="256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88" r:id="rId17"/>
    <p:sldId id="290" r:id="rId18"/>
    <p:sldId id="265" r:id="rId19"/>
    <p:sldId id="29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C96009"/>
    <a:srgbClr val="9D4B07"/>
    <a:srgbClr val="FF0000"/>
    <a:srgbClr val="66FFFF"/>
    <a:srgbClr val="339933"/>
    <a:srgbClr val="FFFFFF"/>
    <a:srgbClr val="3399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083" autoAdjust="0"/>
    <p:restoredTop sz="94728" autoAdjust="0"/>
  </p:normalViewPr>
  <p:slideViewPr>
    <p:cSldViewPr>
      <p:cViewPr varScale="1">
        <p:scale>
          <a:sx n="78" d="100"/>
          <a:sy n="78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03EA6-D6D6-4E53-9E52-985577959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8FE10-6A36-4AF2-9CE0-18529A18F2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A3D02-D0CC-4664-8017-D49ABB8C0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9983A-8DCC-4F17-9F2B-8A8E3F7E54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C59A5-5CE3-468F-BEAE-31194A2E27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42222-1FAE-4DBC-9B3D-836F2977A8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BFD0F-F29E-45D1-BD56-72303AE9F5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47B27-215A-4F85-8BEE-9B0CB82C24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81768-270D-49E6-A23F-FB157E76A6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DD8BF-A7B8-4FC9-AE4A-5C551AE48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C281A-99B6-4CD0-A58B-E9257C4D9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130FD1-CC34-44B8-A1E7-FA757FDFE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89;&#1077;%20&#1089;%20&#1082;&#1086;&#1084;&#1087;&#1072;\&#1046;&#1076;&#1072;&#1085;&#1086;&#1074;&#1072;%20&#1054;.&#1058;\&#1073;&#1072;&#1073;&#1086;&#1095;&#1082;&#1072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6;&#1090;&#1082;&#1088;&#1099;&#1090;&#1099;&#1081;%20&#1091;&#1088;&#1086;&#1082;%201&#1073;\&#1044;&#1077;&#1090;&#1089;&#1082;&#1080;&#1077;_&#1056;&#1091;&#1089;&#1089;&#1082;&#1080;&#1077;_-_&#1055;&#1077;&#1089;&#1077;&#1085;&#1082;&#1072;_&#1076;&#1088;&#1091;&#1079;&#1077;&#1081;_(&#1084;&#1099;_&#1077;&#1076;&#1077;&#1084;_&#1077;&#1076;&#1077;&#1084;_&#1077;&#1076;&#1077;&#1084;)_(-).wa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04864"/>
            <a:ext cx="5832648" cy="20165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Урок </a:t>
            </a:r>
            <a:r>
              <a:rPr lang="ru-RU" sz="8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математики</a:t>
            </a:r>
            <a:br>
              <a:rPr lang="ru-RU" sz="8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8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 1 классе</a:t>
            </a:r>
            <a:br>
              <a:rPr lang="ru-RU" sz="8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Презентацию выполнила</a:t>
            </a:r>
            <a:b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Жданова Оксана Трофимовна,</a:t>
            </a:r>
            <a:b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учитель </a:t>
            </a:r>
            <a: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нач</a:t>
            </a:r>
            <a: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альных</a:t>
            </a:r>
            <a: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классов</a:t>
            </a:r>
            <a:b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МБОУ «СОШ №6» г. Усинска</a:t>
            </a:r>
            <a:b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Республики Коми</a:t>
            </a:r>
            <a:endParaRPr lang="ru-RU" sz="20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1479675" y="620688"/>
            <a:ext cx="612860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C96009"/>
                </a:solidFill>
              </a:rPr>
              <a:t>Семь малюсеньких котят.</a:t>
            </a:r>
          </a:p>
          <a:p>
            <a:pPr algn="ctr"/>
            <a:r>
              <a:rPr lang="ru-RU" sz="3200" b="1" cap="none" spc="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C96009"/>
                </a:solidFill>
                <a:effectLst/>
              </a:rPr>
              <a:t>Что дают им – всё едят.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C96009"/>
                </a:solidFill>
              </a:rPr>
              <a:t>А один сметаны просит.</a:t>
            </a:r>
          </a:p>
          <a:p>
            <a:pPr algn="ctr"/>
            <a:r>
              <a:rPr lang="ru-RU" sz="3200" b="1" cap="none" spc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C96009"/>
                </a:solidFill>
                <a:effectLst/>
              </a:rPr>
              <a:t>Сколько же всего </a:t>
            </a:r>
            <a:r>
              <a:rPr lang="ru-RU" sz="3200" b="1" cap="none" spc="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C96009"/>
                </a:solidFill>
                <a:effectLst/>
              </a:rPr>
              <a:t>котяток ?</a:t>
            </a:r>
            <a:endParaRPr lang="ru-RU" sz="3200" b="1" cap="none" spc="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C96009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87272" y="2967335"/>
            <a:ext cx="316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C96009"/>
                </a:solidFill>
                <a:effectLst/>
              </a:rPr>
              <a:t>Ответ: 8</a:t>
            </a:r>
            <a:endParaRPr lang="ru-RU" sz="54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C96009"/>
              </a:solidFill>
              <a:effectLst/>
            </a:endParaRPr>
          </a:p>
        </p:txBody>
      </p:sp>
      <p:pic>
        <p:nvPicPr>
          <p:cNvPr id="8" name="Рисунок 7" descr="78423683_0_506e0_439affa7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185592"/>
            <a:ext cx="2448272" cy="36724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3289" y="1268760"/>
            <a:ext cx="46330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Угадайкино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a792f5b700f7d9719a5de89e90aef6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996952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48e1877f1704ff812f5764ab518346d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188640"/>
            <a:ext cx="3420193" cy="23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d0204befddf647f3b2eab7e0c48ad3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1700808"/>
            <a:ext cx="2593490" cy="340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7ec2893f0eb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002088"/>
            <a:ext cx="2376488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cc00075c2b60430ddcaabb74a3d0e2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3568" y="3140968"/>
            <a:ext cx="1567951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isney-gifs-clochard-creation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188640"/>
            <a:ext cx="2140086" cy="2328918"/>
          </a:xfrm>
          <a:prstGeom prst="rect">
            <a:avLst/>
          </a:prstGeom>
        </p:spPr>
      </p:pic>
      <p:sp>
        <p:nvSpPr>
          <p:cNvPr id="12" name="Блок-схема: процесс 11"/>
          <p:cNvSpPr/>
          <p:nvPr/>
        </p:nvSpPr>
        <p:spPr>
          <a:xfrm>
            <a:off x="323528" y="1556792"/>
            <a:ext cx="1633538" cy="8286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&lt;7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948264" y="5013176"/>
            <a:ext cx="1727200" cy="8651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779912" y="3284984"/>
            <a:ext cx="2016125" cy="7905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9-1=8</a:t>
            </a:r>
            <a:endParaRPr lang="ru-RU" sz="54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395536" y="5445224"/>
            <a:ext cx="2160587" cy="7921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9</a:t>
            </a:r>
            <a:endParaRPr lang="ru-RU" sz="54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print"/>
          <a:srcRect b="2754"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6013" y="3124200"/>
            <a:ext cx="147637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баб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6369050"/>
            <a:ext cx="4873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9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0.33295 L 0.5 1.6763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4.9711E-6 L 0.88004 -0.41433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1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004 -0.41458 C 0.90157 -0.17014 0.92327 0.075 0.88959 0.17986 C 0.85608 0.28449 0.76927 0.21018 0.679 0.21343 C 0.58872 0.21713 0.42986 0.19838 0.34844 0.20093 C 0.26702 0.20324 0.22032 0.2706 0.19045 0.22847 C 0.16059 0.18588 0.17257 7.40741E-7 0.16962 -0.05509 C 0.16667 -0.11065 0.17223 -0.06644 0.17275 -0.1037 C 0.17327 -0.14097 0.1724 -0.23727 0.17275 -0.27917 C 0.17309 -0.32153 0.16945 -0.33056 0.17448 -0.35741 C 0.17969 -0.38426 0.14792 -0.51736 0.20313 -0.44005 C 0.25851 -0.36273 0.50903 -0.01157 0.50643 0.10579 C 0.50382 0.22315 0.18629 0.32801 0.18733 0.26435 C 0.18837 0.20046 0.51598 -0.21111 0.51285 -0.27708 C 0.50973 -0.34352 0.22431 -0.15718 0.16806 -0.13357 " pathEditMode="relative" rAng="0" ptsTypes="aaaaaaaaaaaaaA">
                                      <p:cBhvr>
                                        <p:cTn id="1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1"/>
                            </p:stCondLst>
                            <p:childTnLst>
                              <p:par>
                                <p:cTn id="2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06 -0.13317 C 0.16806 0.04532 0.26007 0.19214 0.3724 0.19214 C 0.50538 0.19214 0.55365 0.02914 0.57361 -0.06867 L 0.59445 -0.19815 C 0.61545 -0.29595 0.66615 -0.45803 0.81615 -0.45803 C 0.91215 -0.45803 1.0217 -0.3119 1.0217 -0.13317 C 1.0217 0.04532 0.91215 0.19214 0.81615 0.19214 C 0.66615 0.19214 0.61545 0.02914 0.59445 -0.06867 L 0.57361 -0.19815 C 0.55365 -0.29595 0.50538 -0.45803 0.3724 -0.45803 C 0.26007 -0.45803 0.16806 -0.3119 0.16806 -0.13317 Z " pathEditMode="relative" rAng="0" ptsTypes="ffFffffFfff">
                                      <p:cBhvr>
                                        <p:cTn id="21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1"/>
                            </p:stCondLst>
                            <p:childTnLst>
                              <p:par>
                                <p:cTn id="23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06 -0.13317 C 0.16806 0.04509 0.26111 0.19191 0.37465 0.19191 C 0.50868 0.19191 0.55712 0.02937 0.57743 -0.06867 L 0.59861 -0.19815 C 0.61945 -0.29595 0.67083 -0.45803 0.8224 -0.45803 C 0.9191 -0.45803 1.02951 -0.3119 1.02951 -0.13317 C 1.02951 0.04509 0.9191 0.19191 0.8224 0.19191 C 0.67083 0.19191 0.61945 0.02937 0.59861 -0.06867 L 0.57743 -0.19815 C 0.55712 -0.29595 0.50868 -0.45803 0.37465 -0.45803 C 0.26111 -0.45803 0.16806 -0.3119 0.16806 -0.13317 Z " pathEditMode="relative" rAng="0" ptsTypes="ffFffffFfff">
                                      <p:cBhvr>
                                        <p:cTn id="24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1"/>
                            </p:stCondLst>
                            <p:childTnLst>
                              <p:par>
                                <p:cTn id="26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06 -0.13356 C 0.16806 0.07083 0.25938 0.23912 0.37101 0.23912 C 0.50261 0.23912 0.55035 0.05278 0.57014 -0.05949 L 0.5908 -0.2081 C 0.61129 -0.31991 0.66181 -0.50625 0.81042 -0.50625 C 0.90556 -0.50625 1.01389 -0.33819 1.01389 -0.13356 C 1.01389 0.07083 0.90556 0.23912 0.81042 0.23912 C 0.66181 0.23912 0.61129 0.05278 0.5908 -0.05949 L 0.57014 -0.2081 C 0.55035 -0.31991 0.50261 -0.50625 0.37101 -0.50625 C 0.25938 -0.50625 0.16806 -0.33819 0.16806 -0.13356 Z " pathEditMode="relative" rAng="0" ptsTypes="ffFffffFfff">
                                      <p:cBhvr>
                                        <p:cTn id="27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1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05 -0.13379 C 0.16736 -0.11435 0.16666 -0.09467 0.17118 -0.05555 C 0.17569 -0.01643 0.18854 0.0669 0.19514 0.10116 C 0.20173 0.13542 0.09028 0.23264 0.21094 0.14977 C 0.33159 0.0669 0.83923 -0.31782 0.91892 -0.39606 C 0.99861 -0.4743 0.73316 -0.33472 0.68871 -0.3199 C 0.64427 -0.30509 0.66076 -0.30926 0.65225 -0.30717 C 0.64375 -0.30509 0.64896 -0.30972 0.63784 -0.30717 C 0.62673 -0.30463 0.59826 -0.2949 0.58559 -0.29236 C 0.57291 -0.28981 0.57309 -0.29236 0.5618 -0.29236 C 0.55052 -0.29236 0.53142 -0.28703 0.51736 -0.29236 C 0.5033 -0.29768 0.49774 -0.31412 0.4776 -0.32407 C 0.45746 -0.33402 0.41632 -0.34699 0.3967 -0.35162 C 0.37708 -0.35625 0.37083 -0.34838 0.36007 -0.35162 C 0.3493 -0.35486 0.34271 -0.36319 0.33159 -0.3706 C 0.32048 -0.37801 0.30347 -0.39004 0.2934 -0.39606 C 0.28333 -0.40208 0.28437 -0.40532 0.27118 -0.40671 C 0.25798 -0.4081 0.22465 -0.41412 0.21406 -0.40463 C 0.20347 -0.39514 0.20087 -0.36041 0.20781 -0.34953 C 0.21475 -0.33865 0.23975 -0.34444 0.25538 -0.33889 C 0.271 -0.33333 0.28125 -0.32176 0.30139 -0.31574 C 0.32153 -0.30972 0.34462 -0.31041 0.37604 -0.30301 C 0.40746 -0.2956 0.46094 -0.27731 0.49028 -0.27129 C 0.51962 -0.26527 0.52639 -0.26365 0.55225 -0.26689 C 0.57812 -0.27014 0.59166 -0.26805 0.64583 -0.29027 C 0.7 -0.3125 0.78871 -0.35648 0.8776 -0.40023 " pathEditMode="relative" rAng="0" ptsTypes="aaaaaaaaaaaaaaaaaaaaaaaaaA">
                                      <p:cBhvr>
                                        <p:cTn id="30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1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003 -0.41429 C 0.87691 -0.41915 0.87396 -0.42378 0.87048 -0.42701 C 0.86701 -0.43025 0.86684 -0.42863 0.85937 -0.43326 C 0.85191 -0.43789 0.83819 -0.44899 0.82604 -0.45454 C 0.81389 -0.46009 0.79948 -0.46241 0.78646 -0.46703 C 0.77343 -0.47166 0.75833 -0.47929 0.74826 -0.48184 C 0.73819 -0.48438 0.73455 -0.48184 0.72604 -0.48184 C 0.71753 -0.48184 0.70833 -0.48184 0.69757 -0.48184 C 0.6868 -0.48184 0.66944 -0.48184 0.66093 -0.48184 C 0.65243 -0.48184 0.65468 -0.48184 0.6467 -0.48184 C 0.63871 -0.48184 0.62309 -0.48114 0.61337 -0.48184 C 0.60364 -0.48253 0.59861 -0.48554 0.58802 -0.48623 C 0.57743 -0.48693 0.5651 -0.48623 0.54982 -0.48623 C 0.53455 -0.48623 0.51319 -0.486 0.49583 -0.48623 C 0.47847 -0.48646 0.45694 -0.48808 0.44514 -0.48831 C 0.43333 -0.48855 0.43264 -0.48831 0.42448 -0.48831 C 0.41632 -0.48831 0.40538 -0.49155 0.39583 -0.48831 C 0.38628 -0.48508 0.37691 -0.47351 0.36736 -0.46935 C 0.35781 -0.46518 0.34618 -0.47282 0.33871 -0.46287 C 0.33125 -0.45292 0.3276 -0.43164 0.32291 -0.41013 C 0.31823 -0.38862 0.31267 -0.35808 0.31024 -0.33379 C 0.30781 -0.30974 0.30712 -0.28845 0.30868 -0.26416 C 0.31024 -0.23988 0.31771 -0.21721 0.31979 -0.18829 C 0.32187 -0.15961 0.30781 -0.13185 0.32135 -0.09091 C 0.33489 -0.04996 0.37743 0.02892 0.40069 0.05714 C 0.42396 0.08536 0.44028 0.07403 0.46093 0.07819 C 0.48159 0.08235 0.50382 0.08212 0.52448 0.08258 C 0.54514 0.08305 0.57465 0.08073 0.58472 0.0805 " pathEditMode="relative" rAng="0" ptsTypes="aaaaaaaaaaaaaaaaaaaaaaaaaaaA">
                                      <p:cBhvr>
                                        <p:cTn id="33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1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72 0.0805 L 0.65174 0.12052 C 0.6658 0.12954 0.68681 0.1344 0.70868 0.1344 C 0.73368 0.1344 0.75365 0.12954 0.76771 0.12052 L 0.83472 0.0805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001"/>
                            </p:stCondLst>
                            <p:childTnLst>
                              <p:par>
                                <p:cTn id="3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473 0.08055 C 0.77865 0.02708 0.76007 -0.06644 0.79306 -0.12801 C 0.82674 -0.19005 0.89931 -0.19699 0.95504 -0.14283 C 1.01094 -0.08935 1.02952 0.0044 0.99601 0.06643 C 0.96285 0.12778 0.89063 0.13449 0.83473 0.08055 Z " pathEditMode="relative" rAng="12941473" ptsTypes="fffff">
                                      <p:cBhvr>
                                        <p:cTn id="3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9001"/>
                            </p:stCondLst>
                            <p:childTnLst>
                              <p:par>
                                <p:cTn id="4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455 0.08055 L 0.91146 -0.26435 C 0.92865 -0.34097 0.92674 -0.38657 0.90608 -0.38912 C 0.86493 -0.39259 0.72917 -0.37894 0.66476 -0.34931 C 0.60035 -0.31968 0.55851 -0.23565 0.51997 -0.21181 L 0.43316 -0.20648 L 0.35972 -0.13426 L 0.39635 -0.05949 L 0.58108 0.07523 " pathEditMode="relative" rAng="0" ptsTypes="FffaFAAAF">
                                      <p:cBhvr>
                                        <p:cTn id="4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1001"/>
                            </p:stCondLst>
                            <p:childTnLst>
                              <p:par>
                                <p:cTn id="4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72 0.0805 L 0.41337 0.0805 C 0.33646 0.0805 0.24201 -0.00324 0.24201 -0.07125 L 0.24201 -0.22299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3001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1"/>
                            </p:stCondLst>
                            <p:childTnLst>
                              <p:par>
                                <p:cTn id="5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01 -0.22315 C 0.26441 -0.4088 0.42882 -0.52755 0.60711 -0.4882 C 0.7868 -0.44954 0.91319 -0.26598 0.89027 -0.08079 C 0.86753 0.10393 0.70347 0.22314 0.52395 0.18379 C 0.34548 0.14444 0.21961 -0.03797 0.24201 -0.22315 Z " pathEditMode="relative" rAng="-4837345" ptsTypes="fffff">
                                      <p:cBhvr>
                                        <p:cTn id="5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7001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01 -0.22315 L 0.29028 -0.25116 C 0.30052 -0.25741 0.31563 -0.26065 0.3316 -0.26065 C 0.34948 -0.26065 0.36406 -0.25741 0.37431 -0.25116 L 0.48611 0.07662 L 0.61076 0.29305 " pathEditMode="relative" rAng="0" ptsTypes="FffFAF">
                                      <p:cBhvr>
                                        <p:cTn id="5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9001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1001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3001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1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5678" y="1268760"/>
            <a:ext cx="59282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«Геометрическая»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http://img.lady.ru/images/assets/site/2009/02/magia/19/figuri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3" y="2780928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.lady.ru/images/assets/site/2009/02/magia/19/figuri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071546"/>
            <a:ext cx="4752529" cy="46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2376264" cy="23042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39952" y="1196752"/>
            <a:ext cx="1440160" cy="1440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1196752"/>
            <a:ext cx="1296144" cy="136815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115616" y="3717032"/>
            <a:ext cx="1728192" cy="2016224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588224" y="3789040"/>
            <a:ext cx="1728192" cy="20162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3563888" y="4005064"/>
            <a:ext cx="2088232" cy="1368152"/>
          </a:xfrm>
          <a:prstGeom prst="hexago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3a108_eb36a8bb_ori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636912"/>
            <a:ext cx="313122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05311" y="1268760"/>
            <a:ext cx="41889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«Школьная»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 rot="528674">
            <a:off x="6163616" y="1654050"/>
            <a:ext cx="2376488" cy="2160587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3347864" y="3140968"/>
            <a:ext cx="2449513" cy="2230438"/>
          </a:xfrm>
          <a:prstGeom prst="smileyFace">
            <a:avLst>
              <a:gd name="adj" fmla="val 273"/>
            </a:avLst>
          </a:prstGeom>
          <a:solidFill>
            <a:srgbClr val="33CC33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 rot="-1299615">
            <a:off x="931203" y="1604458"/>
            <a:ext cx="2232025" cy="2159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  <p:bldP spid="563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04864"/>
            <a:ext cx="5832648" cy="20165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Спасибо за урок!</a:t>
            </a:r>
            <a:endParaRPr lang="ru-RU" sz="80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04864"/>
            <a:ext cx="6120680" cy="20165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Тема урока:</a:t>
            </a:r>
            <a:b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«Числа от 1 до 10. Повторение.»</a:t>
            </a:r>
            <a:endParaRPr lang="ru-RU" sz="54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476672"/>
            <a:ext cx="2232248" cy="25922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620688"/>
            <a:ext cx="1944216" cy="23762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БИЛЕТ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поезд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allforchildren.ru/pictures/train_s/train2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7200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96472502_parovozi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140968"/>
            <a:ext cx="8009683" cy="24482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268760"/>
            <a:ext cx="50081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«Листопадная»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0_1ac80_79f0e382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00808"/>
            <a:ext cx="2411760" cy="1808820"/>
          </a:xfrm>
          <a:prstGeom prst="rect">
            <a:avLst/>
          </a:prstGeom>
        </p:spPr>
      </p:pic>
      <p:pic>
        <p:nvPicPr>
          <p:cNvPr id="14" name="Рисунок 13" descr="0_1ac80_79f0e382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780928"/>
            <a:ext cx="2411760" cy="1808820"/>
          </a:xfrm>
          <a:prstGeom prst="rect">
            <a:avLst/>
          </a:prstGeom>
        </p:spPr>
      </p:pic>
      <p:pic>
        <p:nvPicPr>
          <p:cNvPr id="15" name="Рисунок 14" descr="0_1ac80_79f0e382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700808"/>
            <a:ext cx="2411760" cy="1808820"/>
          </a:xfrm>
          <a:prstGeom prst="rect">
            <a:avLst/>
          </a:prstGeom>
        </p:spPr>
      </p:pic>
      <p:pic>
        <p:nvPicPr>
          <p:cNvPr id="16" name="Рисунок 15" descr="0_1ac80_79f0e382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80928"/>
            <a:ext cx="2411760" cy="1808820"/>
          </a:xfrm>
          <a:prstGeom prst="rect">
            <a:avLst/>
          </a:prstGeom>
        </p:spPr>
      </p:pic>
      <p:pic>
        <p:nvPicPr>
          <p:cNvPr id="17" name="Рисунок 16" descr="0_1ac80_79f0e382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204864"/>
            <a:ext cx="2411760" cy="18088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33" descr="3a34dd43b9ddcb2c37059c449221a9b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692696"/>
            <a:ext cx="4102576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4" descr="3a34dd43b9ddcb2c37059c449221a9b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86856" y="1916113"/>
            <a:ext cx="4102576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1763688" y="116632"/>
            <a:ext cx="11521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8184" y="836712"/>
            <a:ext cx="12241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7235825" y="4941888"/>
            <a:ext cx="1296988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7092950" y="2060575"/>
            <a:ext cx="1295400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5003800" y="2133600"/>
            <a:ext cx="1296988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2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7596188" y="3644900"/>
            <a:ext cx="1296987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3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4859338" y="3500438"/>
            <a:ext cx="1296987" cy="865187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4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4787900" y="4941888"/>
            <a:ext cx="1296988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5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2555875" y="1412875"/>
            <a:ext cx="1295400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6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611188" y="1484313"/>
            <a:ext cx="1296987" cy="865187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7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3203575" y="2492375"/>
            <a:ext cx="1296988" cy="865188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08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468313" y="2708275"/>
            <a:ext cx="1295400" cy="865188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8209" name="TextBox 47"/>
          <p:cNvSpPr txBox="1">
            <a:spLocks noChangeArrowheads="1"/>
          </p:cNvSpPr>
          <p:nvPr/>
        </p:nvSpPr>
        <p:spPr bwMode="auto">
          <a:xfrm>
            <a:off x="827088" y="1268413"/>
            <a:ext cx="773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/>
              <a:t>4</a:t>
            </a:r>
          </a:p>
        </p:txBody>
      </p:sp>
      <p:sp>
        <p:nvSpPr>
          <p:cNvPr id="8210" name="TextBox 49"/>
          <p:cNvSpPr txBox="1">
            <a:spLocks noChangeArrowheads="1"/>
          </p:cNvSpPr>
          <p:nvPr/>
        </p:nvSpPr>
        <p:spPr bwMode="auto">
          <a:xfrm>
            <a:off x="3492500" y="2349500"/>
            <a:ext cx="722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3</a:t>
            </a:r>
          </a:p>
        </p:txBody>
      </p:sp>
      <p:sp>
        <p:nvSpPr>
          <p:cNvPr id="8211" name="TextBox 50"/>
          <p:cNvSpPr txBox="1">
            <a:spLocks noChangeArrowheads="1"/>
          </p:cNvSpPr>
          <p:nvPr/>
        </p:nvSpPr>
        <p:spPr bwMode="auto">
          <a:xfrm>
            <a:off x="5292725" y="1989138"/>
            <a:ext cx="722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2</a:t>
            </a:r>
          </a:p>
        </p:txBody>
      </p:sp>
      <p:sp>
        <p:nvSpPr>
          <p:cNvPr id="8212" name="TextBox 51"/>
          <p:cNvSpPr txBox="1">
            <a:spLocks noChangeArrowheads="1"/>
          </p:cNvSpPr>
          <p:nvPr/>
        </p:nvSpPr>
        <p:spPr bwMode="auto">
          <a:xfrm>
            <a:off x="7885113" y="3500438"/>
            <a:ext cx="722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4</a:t>
            </a:r>
          </a:p>
        </p:txBody>
      </p:sp>
      <p:sp>
        <p:nvSpPr>
          <p:cNvPr id="8213" name="TextBox 52"/>
          <p:cNvSpPr txBox="1">
            <a:spLocks noChangeArrowheads="1"/>
          </p:cNvSpPr>
          <p:nvPr/>
        </p:nvSpPr>
        <p:spPr bwMode="auto">
          <a:xfrm>
            <a:off x="5148263" y="4797425"/>
            <a:ext cx="722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1</a:t>
            </a:r>
          </a:p>
        </p:txBody>
      </p:sp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2843213" y="3644900"/>
            <a:ext cx="1296987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8215" name="Picture 7"/>
          <p:cNvPicPr>
            <a:picLocks noChangeAspect="1" noChangeArrowheads="1"/>
          </p:cNvPicPr>
          <p:nvPr/>
        </p:nvPicPr>
        <p:blipFill>
          <a:blip r:embed="rId4" cstate="print"/>
          <a:srcRect l="41673" t="46899" r="8334" b="28409"/>
          <a:stretch>
            <a:fillRect/>
          </a:stretch>
        </p:blipFill>
        <p:spPr bwMode="auto">
          <a:xfrm>
            <a:off x="755650" y="4005263"/>
            <a:ext cx="1295400" cy="86360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8216" name="TextBox 55"/>
          <p:cNvSpPr txBox="1">
            <a:spLocks noChangeArrowheads="1"/>
          </p:cNvSpPr>
          <p:nvPr/>
        </p:nvSpPr>
        <p:spPr bwMode="auto">
          <a:xfrm>
            <a:off x="1042988" y="3860800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1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843213" y="1268413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2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55650" y="2565400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3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203575" y="3500438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5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380288" y="1989138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5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148263" y="3357563"/>
            <a:ext cx="722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3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524750" y="4868863"/>
            <a:ext cx="722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/>
              <a:t>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6472502_parovozi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204864"/>
            <a:ext cx="8009683" cy="2448272"/>
          </a:xfrm>
          <a:prstGeom prst="rect">
            <a:avLst/>
          </a:prstGeom>
        </p:spPr>
      </p:pic>
      <p:pic>
        <p:nvPicPr>
          <p:cNvPr id="5" name="Детские_Русские_-_Песенка_друзей_(мы_едем_едем_едем)_(-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748464" y="6453336"/>
            <a:ext cx="244475" cy="2444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188640"/>
            <a:ext cx="5301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2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1985" y="1268760"/>
            <a:ext cx="43156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Задачкино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school0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852936"/>
            <a:ext cx="1727805" cy="17008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1475656" y="620688"/>
            <a:ext cx="645401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</a:rPr>
              <a:t>Три ромашки-желтоглазки,</a:t>
            </a:r>
          </a:p>
          <a:p>
            <a:pPr algn="ctr"/>
            <a:r>
              <a:rPr lang="ru-RU" sz="3200" b="1" cap="none" spc="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Два весёлых василька.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</a:rPr>
              <a:t>Подарили маме дети.</a:t>
            </a:r>
          </a:p>
          <a:p>
            <a:pPr algn="ctr"/>
            <a:r>
              <a:rPr lang="ru-RU" sz="3200" b="1" cap="none" spc="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Сколько же цветов в букете?</a:t>
            </a:r>
            <a:endParaRPr lang="ru-RU" sz="3200" b="1" cap="none" spc="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87272" y="2967335"/>
            <a:ext cx="316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Ответ: 5</a:t>
            </a:r>
            <a:endParaRPr lang="ru-RU" sz="54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38" name="Рисунок 37" descr="9648886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229200"/>
            <a:ext cx="864096" cy="864096"/>
          </a:xfrm>
          <a:prstGeom prst="rect">
            <a:avLst/>
          </a:prstGeom>
        </p:spPr>
      </p:pic>
      <p:pic>
        <p:nvPicPr>
          <p:cNvPr id="39" name="Рисунок 38" descr="9648886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013176"/>
            <a:ext cx="792088" cy="792088"/>
          </a:xfrm>
          <a:prstGeom prst="rect">
            <a:avLst/>
          </a:prstGeom>
        </p:spPr>
      </p:pic>
      <p:pic>
        <p:nvPicPr>
          <p:cNvPr id="40" name="Рисунок 39" descr="9648886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89240"/>
            <a:ext cx="792088" cy="792088"/>
          </a:xfrm>
          <a:prstGeom prst="rect">
            <a:avLst/>
          </a:prstGeom>
        </p:spPr>
      </p:pic>
      <p:pic>
        <p:nvPicPr>
          <p:cNvPr id="41" name="Рисунок 40" descr="9648886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013176"/>
            <a:ext cx="864096" cy="864096"/>
          </a:xfrm>
          <a:prstGeom prst="rect">
            <a:avLst/>
          </a:prstGeom>
        </p:spPr>
      </p:pic>
      <p:pic>
        <p:nvPicPr>
          <p:cNvPr id="42" name="Рисунок 41" descr="9648886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589240"/>
            <a:ext cx="864096" cy="864096"/>
          </a:xfrm>
          <a:prstGeom prst="rect">
            <a:avLst/>
          </a:prstGeom>
        </p:spPr>
      </p:pic>
      <p:pic>
        <p:nvPicPr>
          <p:cNvPr id="43" name="Рисунок 42" descr="9648886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941168"/>
            <a:ext cx="936104" cy="936104"/>
          </a:xfrm>
          <a:prstGeom prst="rect">
            <a:avLst/>
          </a:prstGeom>
        </p:spPr>
      </p:pic>
      <p:pic>
        <p:nvPicPr>
          <p:cNvPr id="44" name="Рисунок 43" descr="cornflower-picture-color-2.png"/>
          <p:cNvPicPr>
            <a:picLocks noChangeAspect="1"/>
          </p:cNvPicPr>
          <p:nvPr/>
        </p:nvPicPr>
        <p:blipFill>
          <a:blip r:embed="rId4" cstate="print"/>
          <a:srcRect l="20110" b="5001"/>
          <a:stretch>
            <a:fillRect/>
          </a:stretch>
        </p:blipFill>
        <p:spPr>
          <a:xfrm>
            <a:off x="2079655" y="4725144"/>
            <a:ext cx="2147656" cy="1901737"/>
          </a:xfrm>
          <a:prstGeom prst="rect">
            <a:avLst/>
          </a:prstGeom>
        </p:spPr>
      </p:pic>
      <p:pic>
        <p:nvPicPr>
          <p:cNvPr id="46" name="Рисунок 45" descr="cornflower-picture-color-2.png"/>
          <p:cNvPicPr>
            <a:picLocks noChangeAspect="1"/>
          </p:cNvPicPr>
          <p:nvPr/>
        </p:nvPicPr>
        <p:blipFill>
          <a:blip r:embed="rId4" cstate="print"/>
          <a:srcRect l="20110" b="5001"/>
          <a:stretch>
            <a:fillRect/>
          </a:stretch>
        </p:blipFill>
        <p:spPr>
          <a:xfrm>
            <a:off x="3131840" y="4509120"/>
            <a:ext cx="2391615" cy="2117761"/>
          </a:xfrm>
          <a:prstGeom prst="rect">
            <a:avLst/>
          </a:prstGeom>
        </p:spPr>
      </p:pic>
      <p:pic>
        <p:nvPicPr>
          <p:cNvPr id="47" name="Рисунок 46" descr="cornflower-picture-color-2.png"/>
          <p:cNvPicPr>
            <a:picLocks noChangeAspect="1"/>
          </p:cNvPicPr>
          <p:nvPr/>
        </p:nvPicPr>
        <p:blipFill>
          <a:blip r:embed="rId4" cstate="print"/>
          <a:srcRect l="20110" b="5001"/>
          <a:stretch>
            <a:fillRect/>
          </a:stretch>
        </p:blipFill>
        <p:spPr>
          <a:xfrm>
            <a:off x="4139952" y="4509120"/>
            <a:ext cx="2391615" cy="2117761"/>
          </a:xfrm>
          <a:prstGeom prst="rect">
            <a:avLst/>
          </a:prstGeom>
        </p:spPr>
      </p:pic>
      <p:pic>
        <p:nvPicPr>
          <p:cNvPr id="48" name="Рисунок 47" descr="cornflower-picture-color-2.png"/>
          <p:cNvPicPr>
            <a:picLocks noChangeAspect="1"/>
          </p:cNvPicPr>
          <p:nvPr/>
        </p:nvPicPr>
        <p:blipFill>
          <a:blip r:embed="rId4" cstate="print"/>
          <a:srcRect l="20110" b="5001"/>
          <a:stretch>
            <a:fillRect/>
          </a:stretch>
        </p:blipFill>
        <p:spPr>
          <a:xfrm>
            <a:off x="5220073" y="4725144"/>
            <a:ext cx="2147656" cy="19017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893772" y="620688"/>
            <a:ext cx="730039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На кустике перед забором </a:t>
            </a:r>
          </a:p>
          <a:p>
            <a:pPr algn="ctr"/>
            <a:r>
              <a:rPr lang="ru-RU" sz="3200" b="1" cap="none" spc="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Шесть ярко-красных помидоров.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Потом четыре оторвалось,</a:t>
            </a:r>
          </a:p>
          <a:p>
            <a:pPr algn="ctr"/>
            <a:r>
              <a:rPr lang="ru-RU" sz="3200" b="1" cap="none" spc="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 сколько на кусте осталось?</a:t>
            </a:r>
            <a:endParaRPr lang="ru-RU" sz="3200" b="1" cap="none" spc="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87272" y="2967335"/>
            <a:ext cx="316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Ответ: 2</a:t>
            </a:r>
            <a:endParaRPr lang="ru-RU" sz="54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8" name="Рисунок 17" descr="haushalt gemuese.gif"/>
          <p:cNvPicPr>
            <a:picLocks noChangeAspect="1"/>
          </p:cNvPicPr>
          <p:nvPr/>
        </p:nvPicPr>
        <p:blipFill>
          <a:blip r:embed="rId3" cstate="print"/>
          <a:srcRect r="50847" b="-13387"/>
          <a:stretch>
            <a:fillRect/>
          </a:stretch>
        </p:blipFill>
        <p:spPr>
          <a:xfrm>
            <a:off x="6191672" y="4941168"/>
            <a:ext cx="2952328" cy="16535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128</Words>
  <Application>Microsoft Office PowerPoint</Application>
  <PresentationFormat>Экран (4:3)</PresentationFormat>
  <Paragraphs>54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Урок математики в 1 классе Презентацию выполнила Жданова Оксана Трофимовна, учитель начальных классов МБОУ «СОШ №6» г. Усинска Республики Коми</vt:lpstr>
      <vt:lpstr>Тема урока:  «Числа от 1 до 10. Повторение.»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урок!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математики1 класс МОУ СОШ №128 Учитель:Лебедева Нина Ивановна</dc:title>
  <dc:creator>User2_308</dc:creator>
  <cp:lastModifiedBy>Admin</cp:lastModifiedBy>
  <cp:revision>82</cp:revision>
  <dcterms:created xsi:type="dcterms:W3CDTF">2006-06-19T10:21:59Z</dcterms:created>
  <dcterms:modified xsi:type="dcterms:W3CDTF">2016-04-18T13:44:14Z</dcterms:modified>
</cp:coreProperties>
</file>