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2" r:id="rId4"/>
    <p:sldId id="261" r:id="rId5"/>
    <p:sldId id="264" r:id="rId6"/>
    <p:sldId id="263" r:id="rId7"/>
    <p:sldId id="273" r:id="rId8"/>
    <p:sldId id="265" r:id="rId9"/>
    <p:sldId id="266" r:id="rId10"/>
    <p:sldId id="267" r:id="rId11"/>
    <p:sldId id="268" r:id="rId12"/>
    <p:sldId id="272" r:id="rId13"/>
    <p:sldId id="274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8" autoAdjust="0"/>
  </p:normalViewPr>
  <p:slideViewPr>
    <p:cSldViewPr>
      <p:cViewPr varScale="1">
        <p:scale>
          <a:sx n="105" d="100"/>
          <a:sy n="105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D976D5-B9CB-42E1-8685-2D75845C1543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BD4033-4726-4E80-B6DC-07EEC0411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7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A9E9804-3622-4AE5-A8A4-5D3EC7E1A084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098E63D-4A4B-408C-B7B5-86F0CD1F7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14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C035FE-86FE-4243-AD87-DA778B8E219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EE57-0288-401E-8935-888DF2C4EE3B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6FD5-50EA-4A55-BA9D-0C65EBCD2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7EB57-053F-4D4B-851A-E3FB2FD22D1A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012C-343E-425B-B6EC-136819E35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56B05-C2CC-462D-BD23-91848758A991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70745-41E6-4118-887B-8DA44D051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B9776-F194-4573-BCCD-61A24AB03B8E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43CB6-FB02-44A4-873E-D23D15C97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D12DC-23B6-406B-9A6A-F591C93C9634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C9A1B-7F2D-4576-BB4E-7E07FBAD6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9D1C6-DCC4-4175-9F76-770DE2CC5FD4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EEA5B-2A04-4A50-943F-EB29D99E0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D4663-F4E8-4BCC-A775-7CE4447B7543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47C7-73C8-444F-8377-26FA18005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17F50-6012-4B67-8A7A-0C592A64D4B7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54EA-B05A-409B-85A9-110E6B066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6DD2E-EFD8-44B1-AB7A-06CBAC157755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500A-348D-4547-AB3C-E3F55887B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FE04-A2CA-465D-9168-A28E906BB961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87CBE-8B5D-4555-BA32-23F1E7012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7BD0-8277-4A1F-8F8A-E2E4C54506DA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843B2-7AB1-4BF9-9A69-1057AA1F9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546671-B911-49DF-940F-7F5077D9FA43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692DE0-9836-4062-96F9-55D9BDD82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3;&#1103;%20&#1076;&#1077;&#1090;%20&#1089;&#1072;&#1076;&#1072;\&#1057;&#1086;&#1073;&#1088;&#1072;&#1085;&#1080;&#1077;%2023.05.2014\&#1053;&#1086;&#1074;&#1072;&#1103;%20&#1087;&#1072;&#1087;&#1082;&#1072;\0.&#1052;&#1091;&#1079;&#1099;&#1082;&#1072;%20&#1082;%20&#1089;&#1086;&#1073;&#1088;&#1072;&#1085;&#1080;&#1102;\&#1053;&#1072;%20&#1079;&#1072;&#1089;&#1090;&#1072;&#1074;&#1082;&#1091;%20&#1087;&#1088;&#1086;%20&#1089;&#1072;&#1076;&#1080;&#1082;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160240"/>
          </a:xfrm>
          <a:noFill/>
          <a:ln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FF00"/>
                </a:solidFill>
              </a:rPr>
              <a:t>МДОАУ «Детский сад №91 комбинированного вида 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«Росинка» г.Орска»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b="1" i="1" dirty="0">
              <a:solidFill>
                <a:srgbClr val="FFFF00"/>
              </a:solidFill>
              <a:cs typeface="David" pitchFamily="34" charset="-79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853427" y="2276873"/>
            <a:ext cx="4823029" cy="2520279"/>
          </a:xfrm>
          <a:ln w="34925">
            <a:solidFill>
              <a:srgbClr val="7030A0"/>
            </a:solidFill>
            <a:prstDash val="sysDot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i="1" dirty="0" smtClean="0">
                <a:solidFill>
                  <a:srgbClr val="FF0000"/>
                </a:solidFill>
                <a:cs typeface="David" pitchFamily="34" charset="-79"/>
              </a:rPr>
              <a:t>Визитная карточка</a:t>
            </a:r>
            <a:r>
              <a:rPr lang="ru-RU" sz="4400" i="1" dirty="0" smtClean="0">
                <a:solidFill>
                  <a:srgbClr val="FFFF00"/>
                </a:solidFill>
                <a:cs typeface="David" pitchFamily="34" charset="-79"/>
              </a:rPr>
              <a:t/>
            </a:r>
            <a:br>
              <a:rPr lang="ru-RU" sz="4400" i="1" dirty="0" smtClean="0">
                <a:solidFill>
                  <a:srgbClr val="FFFF00"/>
                </a:solidFill>
                <a:cs typeface="David" pitchFamily="34" charset="-79"/>
              </a:rPr>
            </a:br>
            <a:r>
              <a:rPr lang="ru-RU" b="1" i="1" smtClean="0">
                <a:solidFill>
                  <a:srgbClr val="FFFF00"/>
                </a:solidFill>
              </a:rPr>
              <a:t>воспитателя </a:t>
            </a:r>
            <a:r>
              <a:rPr lang="ru-RU" b="1" i="1" smtClean="0">
                <a:solidFill>
                  <a:srgbClr val="FFFF00"/>
                </a:solidFill>
              </a:rPr>
              <a:t>в. </a:t>
            </a:r>
            <a:r>
              <a:rPr lang="ru-RU" b="1" i="1" dirty="0" smtClean="0">
                <a:solidFill>
                  <a:srgbClr val="FFFF00"/>
                </a:solidFill>
              </a:rPr>
              <a:t>кв.категории группы компенсирующей направленности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err="1" smtClean="0">
                <a:solidFill>
                  <a:srgbClr val="7030A0"/>
                </a:solidFill>
              </a:rPr>
              <a:t>Сидалиновой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err="1" smtClean="0">
                <a:solidFill>
                  <a:srgbClr val="7030A0"/>
                </a:solidFill>
              </a:rPr>
              <a:t>Гульнары</a:t>
            </a:r>
            <a:r>
              <a:rPr lang="ru-RU" b="1" i="1" dirty="0" smtClean="0">
                <a:solidFill>
                  <a:srgbClr val="7030A0"/>
                </a:solidFill>
              </a:rPr>
              <a:t> Рафаиловны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59459">
            <a:off x="912981" y="2286626"/>
            <a:ext cx="2504676" cy="4038759"/>
          </a:xfrm>
          <a:prstGeom prst="rect">
            <a:avLst/>
          </a:prstGeom>
          <a:solidFill>
            <a:srgbClr val="FFC000"/>
          </a:solidFill>
          <a:ln w="76200">
            <a:solidFill>
              <a:srgbClr val="7030A0"/>
            </a:solidFill>
            <a:prstDash val="sysDot"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576" y="4941168"/>
            <a:ext cx="3816424" cy="1512168"/>
          </a:xfrm>
          <a:prstGeom prst="rect">
            <a:avLst/>
          </a:prstGeom>
          <a:noFill/>
          <a:ln w="76200">
            <a:solidFill>
              <a:srgbClr val="7030A0"/>
            </a:solidFill>
            <a:prstDash val="sysDot"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578" name="Заголовок 4"/>
          <p:cNvSpPr>
            <a:spLocks noGrp="1"/>
          </p:cNvSpPr>
          <p:nvPr>
            <p:ph type="title"/>
          </p:nvPr>
        </p:nvSpPr>
        <p:spPr>
          <a:xfrm>
            <a:off x="1116013" y="2276475"/>
            <a:ext cx="6696075" cy="1728788"/>
          </a:xfrm>
        </p:spPr>
        <p:txBody>
          <a:bodyPr/>
          <a:lstStyle/>
          <a:p>
            <a:r>
              <a:rPr lang="ru-RU" sz="2400" b="1" i="1" smtClean="0">
                <a:solidFill>
                  <a:srgbClr val="FFFF00"/>
                </a:solidFill>
              </a:rPr>
              <a:t>В группе КН основным центром развития считается – центр </a:t>
            </a:r>
            <a:r>
              <a:rPr lang="ru-RU" sz="2800" b="1" i="1" smtClean="0">
                <a:solidFill>
                  <a:srgbClr val="FF0000"/>
                </a:solidFill>
              </a:rPr>
              <a:t>«Речецветик»</a:t>
            </a:r>
          </a:p>
        </p:txBody>
      </p:sp>
      <p:pic>
        <p:nvPicPr>
          <p:cNvPr id="7" name="Picture 12" descr="IMG_22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288" y="4146550"/>
            <a:ext cx="3146425" cy="1989138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Picture 11" descr="IMG_22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149725"/>
            <a:ext cx="2736850" cy="19558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9" name="Picture 10" descr="IMG_21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482600"/>
            <a:ext cx="3165475" cy="20828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Picture 9" descr="IMG_21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571500"/>
            <a:ext cx="2778125" cy="1989138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662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smtClean="0">
                <a:solidFill>
                  <a:srgbClr val="FFFF00"/>
                </a:solidFill>
              </a:rPr>
              <a:t>Воспитатель </a:t>
            </a:r>
            <a:br>
              <a:rPr lang="ru-RU" sz="3200" b="1" i="1" smtClean="0">
                <a:solidFill>
                  <a:srgbClr val="FFFF00"/>
                </a:solidFill>
              </a:rPr>
            </a:br>
            <a:r>
              <a:rPr lang="ru-RU" sz="3200" b="1" i="1" smtClean="0">
                <a:solidFill>
                  <a:srgbClr val="FFFF00"/>
                </a:solidFill>
              </a:rPr>
              <a:t>и  родитель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родительские собрания в  нетрадиционной форме;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консультации;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«Почта доверия»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тестирование;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участие в городских и местных конкурсах;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оформление участка к праздникам;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i="1" dirty="0" smtClean="0">
                <a:solidFill>
                  <a:srgbClr val="7030A0"/>
                </a:solidFill>
              </a:rPr>
              <a:t>участие в утренниках.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 l="11024" b="12500"/>
          <a:stretch>
            <a:fillRect/>
          </a:stretch>
        </p:blipFill>
        <p:spPr bwMode="auto">
          <a:xfrm rot="1004140">
            <a:off x="6908800" y="442913"/>
            <a:ext cx="1439863" cy="1800225"/>
          </a:xfrm>
          <a:prstGeom prst="rect">
            <a:avLst/>
          </a:prstGeom>
          <a:noFill/>
          <a:ln w="76200">
            <a:solidFill>
              <a:srgbClr val="7030A0"/>
            </a:solidFill>
            <a:prstDash val="lgDash"/>
            <a:miter lim="800000"/>
            <a:headEnd/>
            <a:tailEnd/>
          </a:ln>
        </p:spPr>
      </p:pic>
      <p:pic>
        <p:nvPicPr>
          <p:cNvPr id="2662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1027864">
            <a:off x="5676900" y="2436813"/>
            <a:ext cx="2508250" cy="1657350"/>
          </a:xfrm>
          <a:ln w="76200">
            <a:solidFill>
              <a:srgbClr val="7030A0"/>
            </a:solidFill>
            <a:prstDash val="lgDash"/>
          </a:ln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5" cstate="print"/>
          <a:srcRect l="3632" r="6808" b="23752"/>
          <a:stretch>
            <a:fillRect/>
          </a:stretch>
        </p:blipFill>
        <p:spPr bwMode="auto">
          <a:xfrm rot="1048247">
            <a:off x="4638675" y="4252913"/>
            <a:ext cx="3379788" cy="1917700"/>
          </a:xfrm>
          <a:prstGeom prst="rect">
            <a:avLst/>
          </a:prstGeom>
          <a:noFill/>
          <a:ln w="76200">
            <a:solidFill>
              <a:srgbClr val="7030A0"/>
            </a:solidFill>
            <a:prstDash val="lgDash"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7650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Мои публикации на сайтах</a:t>
            </a:r>
          </a:p>
        </p:txBody>
      </p:sp>
      <p:pic>
        <p:nvPicPr>
          <p:cNvPr id="8" name="Содержимое 7" descr="format_A4_document_1773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4281" y="4653136"/>
            <a:ext cx="1230003" cy="1728012"/>
          </a:xfrm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9" name="Рисунок 8" descr="format_A4_document_305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653136"/>
            <a:ext cx="1266154" cy="1778799"/>
          </a:xfrm>
          <a:prstGeom prst="rect">
            <a:avLst/>
          </a:prstGeom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10" name="Рисунок 9" descr="format_A4_document_7212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8344" y="4653136"/>
            <a:ext cx="1224136" cy="1719769"/>
          </a:xfrm>
          <a:prstGeom prst="rect">
            <a:avLst/>
          </a:prstGeom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11" name="Рисунок 10" descr="format_A4_document_8786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916832"/>
            <a:ext cx="1242402" cy="1745431"/>
          </a:xfrm>
          <a:prstGeom prst="rect">
            <a:avLst/>
          </a:prstGeom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2052" name="Picture 4" descr="C:\Users\User\Desktop\Сертификаты, грамоты\format_A4_document_9534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140968"/>
            <a:ext cx="1368152" cy="193527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2053" name="Picture 5" descr="C:\Users\User\Desktop\Сертификаты, грамоты\format_A4_document_9805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7830" y="1988841"/>
            <a:ext cx="1332642" cy="1872208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2054" name="Picture 6" descr="C:\Users\User\Desktop\Сертификаты, грамоты\Сертификат ПОУ0009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2852936"/>
            <a:ext cx="1410369" cy="1995269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8676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Мои публикации</a:t>
            </a:r>
          </a:p>
        </p:txBody>
      </p:sp>
      <p:sp>
        <p:nvSpPr>
          <p:cNvPr id="28677" name="Rectangle 5"/>
          <p:cNvSpPr>
            <a:spLocks noGrp="1"/>
          </p:cNvSpPr>
          <p:nvPr>
            <p:ph type="body" idx="4294967295"/>
          </p:nvPr>
        </p:nvSpPr>
        <p:spPr>
          <a:xfrm>
            <a:off x="179512" y="1196752"/>
            <a:ext cx="8784976" cy="5472608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27792"/>
          <a:stretch>
            <a:fillRect/>
          </a:stretch>
        </p:blipFill>
        <p:spPr>
          <a:xfrm>
            <a:off x="683568" y="1484784"/>
            <a:ext cx="3683059" cy="2915245"/>
          </a:xfrm>
          <a:solidFill>
            <a:srgbClr val="7030A0"/>
          </a:solidFill>
          <a:ln w="76200">
            <a:solidFill>
              <a:srgbClr val="7030A0"/>
            </a:solidFill>
            <a:prstDash val="dash"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15369" r="21445" b="15471"/>
          <a:stretch>
            <a:fillRect/>
          </a:stretch>
        </p:blipFill>
        <p:spPr bwMode="auto">
          <a:xfrm>
            <a:off x="5148064" y="3356992"/>
            <a:ext cx="3168352" cy="2736304"/>
          </a:xfrm>
          <a:prstGeom prst="rect">
            <a:avLst/>
          </a:prstGeom>
          <a:noFill/>
          <a:ln w="76200">
            <a:solidFill>
              <a:srgbClr val="7030A0"/>
            </a:solidFill>
            <a:prstDash val="dash"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599" t="15216" r="5543" b="47884"/>
          <a:stretch>
            <a:fillRect/>
          </a:stretch>
        </p:blipFill>
        <p:spPr bwMode="auto">
          <a:xfrm>
            <a:off x="5148064" y="1484784"/>
            <a:ext cx="3177176" cy="1814973"/>
          </a:xfrm>
          <a:prstGeom prst="rect">
            <a:avLst/>
          </a:prstGeom>
          <a:noFill/>
          <a:ln w="76200">
            <a:solidFill>
              <a:srgbClr val="7030A0"/>
            </a:solidFill>
            <a:prstDash val="dash"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4361" t="8723" r="1867" b="21491"/>
          <a:stretch>
            <a:fillRect/>
          </a:stretch>
        </p:blipFill>
        <p:spPr bwMode="auto">
          <a:xfrm>
            <a:off x="1043608" y="4869160"/>
            <a:ext cx="2885967" cy="1610772"/>
          </a:xfrm>
          <a:prstGeom prst="rect">
            <a:avLst/>
          </a:prstGeom>
          <a:noFill/>
          <a:ln w="76200">
            <a:solidFill>
              <a:srgbClr val="7030A0"/>
            </a:solidFill>
            <a:prstDash val="dash"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969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92275" y="274638"/>
            <a:ext cx="5975350" cy="922337"/>
          </a:xfrm>
        </p:spPr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Сведения о наградах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8299" r="6726"/>
          <a:stretch>
            <a:fillRect/>
          </a:stretch>
        </p:blipFill>
        <p:spPr bwMode="auto">
          <a:xfrm rot="1220029">
            <a:off x="3286192" y="1503642"/>
            <a:ext cx="1363569" cy="2376264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 l="5089" r="28"/>
          <a:stretch>
            <a:fillRect/>
          </a:stretch>
        </p:blipFill>
        <p:spPr bwMode="auto">
          <a:xfrm rot="819320">
            <a:off x="6267959" y="1513441"/>
            <a:ext cx="1747342" cy="2376263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 l="4403" t="2239" r="4819"/>
          <a:stretch>
            <a:fillRect/>
          </a:stretch>
        </p:blipFill>
        <p:spPr bwMode="auto">
          <a:xfrm rot="1183430">
            <a:off x="596077" y="1329598"/>
            <a:ext cx="1617863" cy="2323154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/>
          <a:srcRect l="3785" t="4582" r="177" b="9040"/>
          <a:stretch>
            <a:fillRect/>
          </a:stretch>
        </p:blipFill>
        <p:spPr bwMode="auto">
          <a:xfrm rot="1094664">
            <a:off x="1024735" y="4275097"/>
            <a:ext cx="2450494" cy="1652940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756360"/>
              </a:clrFrom>
              <a:clrTo>
                <a:srgbClr val="756360">
                  <a:alpha val="0"/>
                </a:srgbClr>
              </a:clrTo>
            </a:clrChange>
          </a:blip>
          <a:srcRect l="3445" t="12917" r="-3341" b="12163"/>
          <a:stretch>
            <a:fillRect/>
          </a:stretch>
        </p:blipFill>
        <p:spPr bwMode="auto">
          <a:xfrm rot="1136505">
            <a:off x="4524695" y="4245790"/>
            <a:ext cx="1247657" cy="1247657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 cstate="print"/>
          <a:srcRect l="11221" t="12307" r="8812" b="13973"/>
          <a:stretch>
            <a:fillRect/>
          </a:stretch>
        </p:blipFill>
        <p:spPr bwMode="auto">
          <a:xfrm rot="916452">
            <a:off x="6245467" y="4627697"/>
            <a:ext cx="2197283" cy="1519192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0722" name="Заголовок 4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3200" b="1" i="1" smtClean="0">
                <a:solidFill>
                  <a:srgbClr val="FFFF00"/>
                </a:solidFill>
              </a:rPr>
              <a:t>Благодарности и </a:t>
            </a:r>
            <a:br>
              <a:rPr lang="ru-RU" sz="3200" b="1" i="1" smtClean="0">
                <a:solidFill>
                  <a:srgbClr val="FFFF00"/>
                </a:solidFill>
              </a:rPr>
            </a:br>
            <a:r>
              <a:rPr lang="ru-RU" sz="3200" b="1" i="1" smtClean="0">
                <a:solidFill>
                  <a:srgbClr val="FFFF00"/>
                </a:solidFill>
              </a:rPr>
              <a:t>благодарственные письма</a:t>
            </a:r>
          </a:p>
        </p:txBody>
      </p:sp>
      <p:pic>
        <p:nvPicPr>
          <p:cNvPr id="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 rot="1144770">
            <a:off x="647076" y="1196170"/>
            <a:ext cx="1698836" cy="2265115"/>
          </a:xfrm>
          <a:ln w="76200">
            <a:solidFill>
              <a:srgbClr val="FFFF00"/>
            </a:solidFill>
            <a:prstDash val="sysDash"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2580">
            <a:off x="6263243" y="4359147"/>
            <a:ext cx="1512167" cy="2016292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63216">
            <a:off x="3001925" y="1816932"/>
            <a:ext cx="1584176" cy="2232248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99663">
            <a:off x="7272234" y="1957352"/>
            <a:ext cx="1599588" cy="2132856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69946">
            <a:off x="5325981" y="1694862"/>
            <a:ext cx="1744809" cy="2376264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461641">
            <a:off x="3873661" y="4455568"/>
            <a:ext cx="1806345" cy="1354759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>
            <a:bevelT w="101600" prst="riblet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597490">
            <a:off x="1285004" y="4359736"/>
            <a:ext cx="1706755" cy="128006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1196975"/>
            <a:ext cx="5819775" cy="4365625"/>
          </a:xfrm>
          <a:prstGeom prst="rect">
            <a:avLst/>
          </a:prstGeom>
          <a:noFill/>
          <a:ln w="76200">
            <a:solidFill>
              <a:srgbClr val="7030A0"/>
            </a:solidFill>
            <a:prstDash val="sysDash"/>
            <a:miter lim="800000"/>
            <a:headEnd/>
            <a:tailEnd/>
          </a:ln>
        </p:spPr>
      </p:pic>
      <p:pic>
        <p:nvPicPr>
          <p:cNvPr id="7" name="На заставку про сад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Моя визитная карточка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 rot="1288226">
            <a:off x="4729163" y="1743075"/>
            <a:ext cx="3389312" cy="4208463"/>
          </a:xfrm>
          <a:ln w="76200">
            <a:solidFill>
              <a:srgbClr val="7030A0"/>
            </a:solidFill>
            <a:prstDash val="sysDot"/>
          </a:ln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1600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 работы</a:t>
            </a:r>
            <a:r>
              <a:rPr lang="ru-RU" sz="1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Arial" charset="0"/>
              <a:buNone/>
            </a:pP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МДОАУ «Детский сад №91 комбинированного вида </a:t>
            </a:r>
            <a:b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«Росинка» г.Орска»</a:t>
            </a:r>
          </a:p>
          <a:p>
            <a:pPr>
              <a:buFont typeface="Wingdings" pitchFamily="2" charset="2"/>
              <a:buChar char="ü"/>
            </a:pPr>
            <a:r>
              <a:rPr lang="ru-RU" sz="1600" b="1" i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Должность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воспитатель группы КН</a:t>
            </a:r>
          </a:p>
          <a:p>
            <a:pPr>
              <a:buFont typeface="Wingdings" pitchFamily="2" charset="2"/>
              <a:buChar char="ü"/>
            </a:pPr>
            <a:r>
              <a:rPr lang="ru-RU" sz="1600" b="1" i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Оренбургский государственный университет</a:t>
            </a:r>
          </a:p>
          <a:p>
            <a:pPr>
              <a:buFont typeface="Wingdings" pitchFamily="2" charset="2"/>
              <a:buChar char="ü"/>
            </a:pPr>
            <a:r>
              <a:rPr lang="ru-RU" sz="1600" b="1" i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Arial" charset="0"/>
              <a:buNone/>
            </a:pP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</a:p>
          <a:p>
            <a:pPr>
              <a:buFont typeface="Wingdings" pitchFamily="2" charset="2"/>
              <a:buChar char="ü"/>
            </a:pPr>
            <a:r>
              <a:rPr lang="ru-RU" sz="1600" b="1" i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работы в д/с №91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7лет</a:t>
            </a:r>
          </a:p>
          <a:p>
            <a:pPr>
              <a:buFont typeface="Wingdings" pitchFamily="2" charset="2"/>
              <a:buChar char="ü"/>
            </a:pPr>
            <a:r>
              <a:rPr lang="en-US" sz="1600" b="1" i="1" u="sng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Arial" charset="0"/>
              <a:buNone/>
            </a:pPr>
            <a:r>
              <a:rPr lang="ru-RU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gulnara_orsk82@mail.r</a:t>
            </a:r>
            <a:r>
              <a:rPr lang="en-US" sz="1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ru-RU" sz="1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 rot="1281891">
            <a:off x="857250" y="1708150"/>
            <a:ext cx="3225800" cy="4332288"/>
          </a:xfrm>
          <a:solidFill>
            <a:srgbClr val="FFFF00"/>
          </a:solidFill>
          <a:ln w="76200">
            <a:solidFill>
              <a:srgbClr val="7030A0"/>
            </a:solidFill>
            <a:prstDash val="sysDot"/>
          </a:ln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410" name="Заголовок 7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223963"/>
          </a:xfrm>
        </p:spPr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Моё кредо: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1484313"/>
            <a:ext cx="6400800" cy="5113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>
                <a:solidFill>
                  <a:srgbClr val="7030A0"/>
                </a:solidFill>
              </a:rPr>
              <a:t>Я - воспитатель и этим горжусь,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>
                <a:solidFill>
                  <a:srgbClr val="7030A0"/>
                </a:solidFill>
              </a:rPr>
              <a:t>Что вместе с детьми жить на свете учусь,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>
                <a:solidFill>
                  <a:srgbClr val="7030A0"/>
                </a:solidFill>
              </a:rPr>
              <a:t>Да, я актриса многих ролей.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smtClean="0">
                <a:solidFill>
                  <a:srgbClr val="7030A0"/>
                </a:solidFill>
              </a:rPr>
              <a:t>Но главная роль заменять матерей.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500438"/>
            <a:ext cx="3908425" cy="2921000"/>
          </a:xfrm>
          <a:prstGeom prst="rect">
            <a:avLst/>
          </a:prstGeom>
          <a:solidFill>
            <a:srgbClr val="FFFF00"/>
          </a:solidFill>
          <a:ln w="76200" cmpd="thinThick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Моё педагогическое эссе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54025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u="sng" dirty="0" smtClean="0">
                <a:solidFill>
                  <a:srgbClr val="7030A0"/>
                </a:solidFill>
              </a:rPr>
              <a:t>Я в детстве       </a:t>
            </a:r>
            <a:endParaRPr lang="ru-RU" i="1" u="sng" dirty="0">
              <a:solidFill>
                <a:srgbClr val="7030A0"/>
              </a:solidFill>
            </a:endParaRPr>
          </a:p>
        </p:txBody>
      </p:sp>
      <p:pic>
        <p:nvPicPr>
          <p:cNvPr id="3081" name="Picture 9" descr="C:\Users\User\Desktop\IMG_05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01164">
            <a:off x="269632" y="2191626"/>
            <a:ext cx="2009136" cy="4333224"/>
          </a:xfrm>
          <a:solidFill>
            <a:srgbClr val="FFFF00"/>
          </a:solidFill>
          <a:ln w="76200">
            <a:solidFill>
              <a:srgbClr val="FFFF00"/>
            </a:solidFill>
          </a:ln>
          <a:scene3d>
            <a:camera prst="isometricOffAxis2Left"/>
            <a:lightRig rig="threePt" dir="t"/>
          </a:scene3d>
          <a:sp3d>
            <a:bevelT prst="angle"/>
          </a:sp3d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54025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u="sng" dirty="0" smtClean="0">
                <a:solidFill>
                  <a:srgbClr val="7030A0"/>
                </a:solidFill>
              </a:rPr>
              <a:t>Я  уже воспитатель</a:t>
            </a:r>
            <a:endParaRPr lang="ru-RU" i="1" u="sng" dirty="0">
              <a:solidFill>
                <a:srgbClr val="7030A0"/>
              </a:solidFill>
            </a:endParaRPr>
          </a:p>
        </p:txBody>
      </p:sp>
      <p:sp>
        <p:nvSpPr>
          <p:cNvPr id="18438" name="Содержимое 8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/>
              <a:t> </a:t>
            </a:r>
            <a:r>
              <a:rPr lang="ru-RU" sz="1600" smtClean="0">
                <a:solidFill>
                  <a:srgbClr val="FF0000"/>
                </a:solidFill>
              </a:rPr>
              <a:t>Прошло много лет, и я понимаю - моя мечта сбылась! Я, словно героиня Анны Ардовой из сериала «Одна за всех», и актриса, и художник, искусствовед,  историк, географ, экскурсовод,  капитан, маляр, инспектор… Я – ВОСПИТАТЕЛЬ!</a:t>
            </a:r>
          </a:p>
          <a:p>
            <a:endParaRPr lang="ru-RU" smtClean="0"/>
          </a:p>
        </p:txBody>
      </p:sp>
      <p:sp>
        <p:nvSpPr>
          <p:cNvPr id="18439" name="Прямоугольник 20"/>
          <p:cNvSpPr>
            <a:spLocks noChangeArrowheads="1"/>
          </p:cNvSpPr>
          <p:nvPr/>
        </p:nvSpPr>
        <p:spPr bwMode="auto">
          <a:xfrm>
            <a:off x="2339975" y="2205038"/>
            <a:ext cx="23034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>
              <a:latin typeface="Calibri" pitchFamily="34" charset="0"/>
            </a:endParaRPr>
          </a:p>
          <a:p>
            <a:pPr algn="ctr"/>
            <a:endParaRPr lang="ru-RU" sz="1600">
              <a:latin typeface="Calibri" pitchFamily="34" charset="0"/>
            </a:endParaRPr>
          </a:p>
          <a:p>
            <a:pPr algn="ctr"/>
            <a:r>
              <a:rPr lang="ru-RU" sz="1600">
                <a:solidFill>
                  <a:srgbClr val="FF0000"/>
                </a:solidFill>
                <a:latin typeface="Calibri" pitchFamily="34" charset="0"/>
              </a:rPr>
              <a:t>Все девочки в детстве мечтают стать актрисами, а мне всегда хотелось походить на воспитателя, учителя. В детстве я рассаживала кукол, читала им, завела журнал и вела его. Я всегда была  разной: весёлой и задорной, мечтательной  и нежной, творческой, импульсивной и загадочной.</a:t>
            </a:r>
          </a:p>
          <a:p>
            <a:pPr algn="ctr"/>
            <a:r>
              <a:rPr lang="ru-RU" sz="1600">
                <a:solidFill>
                  <a:srgbClr val="FF0000"/>
                </a:solidFill>
                <a:latin typeface="Calibri" pitchFamily="34" charset="0"/>
              </a:rPr>
              <a:t>       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53864">
            <a:off x="6068615" y="4300586"/>
            <a:ext cx="2190441" cy="214237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smtClean="0">
                <a:solidFill>
                  <a:srgbClr val="FFFF00"/>
                </a:solidFill>
              </a:rPr>
              <a:t>Мои принципы в работе</a:t>
            </a:r>
            <a:r>
              <a:rPr lang="ru-RU" b="1" i="1" smtClean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поддерживать  инициативу ребёнка;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не быть назойливой: у каждого свой мир интересов и увлечений;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детям больше самостоятельности и права выбора;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не развлекательность, а занимательность и увлечение как основа эмоционального тона занятия;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«скрытая» дифференциация воспитанников по учебным возможностям, интересам, особенностям и склонностям;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уметь вставать на позицию ребенка, видеть в нем личность, индивидуальность;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помогать ребенку быть социально значимым и успешным;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предоставляешь требования к воспитанникам, проверь, соответствуешь ли им сам;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7030A0"/>
                </a:solidFill>
              </a:rPr>
              <a:t>все новое – это интересно!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FF00"/>
                </a:solidFill>
              </a:rPr>
              <a:t>Данные о повышении квалификации</a:t>
            </a:r>
            <a:endParaRPr lang="ru-RU" b="1" i="1" dirty="0">
              <a:solidFill>
                <a:srgbClr val="FFFF00"/>
              </a:solidFill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395536" y="1700808"/>
          <a:ext cx="8291265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253"/>
                <a:gridCol w="1658253"/>
                <a:gridCol w="1658253"/>
                <a:gridCol w="1658253"/>
                <a:gridCol w="1658253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Дата прохождения  курсов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0">
                          <a:srgbClr val="FF00FF">
                            <a:tint val="66000"/>
                            <a:satMod val="160000"/>
                          </a:srgbClr>
                        </a:gs>
                        <a:gs pos="50000">
                          <a:srgbClr val="FF00FF">
                            <a:tint val="44500"/>
                            <a:satMod val="160000"/>
                          </a:srgbClr>
                        </a:gs>
                        <a:gs pos="100000">
                          <a:srgbClr val="FF00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Тема курсов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0">
                          <a:srgbClr val="FF00FF">
                            <a:tint val="66000"/>
                            <a:satMod val="160000"/>
                          </a:srgbClr>
                        </a:gs>
                        <a:gs pos="50000">
                          <a:srgbClr val="FF00FF">
                            <a:tint val="44500"/>
                            <a:satMod val="160000"/>
                          </a:srgbClr>
                        </a:gs>
                        <a:gs pos="100000">
                          <a:srgbClr val="FF00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Место прохождения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0">
                          <a:srgbClr val="FF00FF">
                            <a:tint val="66000"/>
                            <a:satMod val="160000"/>
                          </a:srgbClr>
                        </a:gs>
                        <a:gs pos="50000">
                          <a:srgbClr val="FF00FF">
                            <a:tint val="44500"/>
                            <a:satMod val="160000"/>
                          </a:srgbClr>
                        </a:gs>
                        <a:gs pos="100000">
                          <a:srgbClr val="FF00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часов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0">
                          <a:srgbClr val="FF00FF">
                            <a:tint val="66000"/>
                            <a:satMod val="160000"/>
                          </a:srgbClr>
                        </a:gs>
                        <a:gs pos="50000">
                          <a:srgbClr val="FF00FF">
                            <a:tint val="44500"/>
                            <a:satMod val="160000"/>
                          </a:srgbClr>
                        </a:gs>
                        <a:gs pos="100000">
                          <a:srgbClr val="FF00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№ документа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gradFill flip="none" rotWithShape="1">
                      <a:gsLst>
                        <a:gs pos="0">
                          <a:srgbClr val="FF00FF">
                            <a:tint val="66000"/>
                            <a:satMod val="160000"/>
                          </a:srgbClr>
                        </a:gs>
                        <a:gs pos="50000">
                          <a:srgbClr val="FF00FF">
                            <a:tint val="44500"/>
                            <a:satMod val="160000"/>
                          </a:srgbClr>
                        </a:gs>
                        <a:gs pos="100000">
                          <a:srgbClr val="FF00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53387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13.05.2014-31.05.2014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«ФГОС ДО как основа организации образовательного процесса. Дети с ОВЗ в группе </a:t>
                      </a:r>
                      <a:r>
                        <a:rPr lang="ru-RU" sz="1400" dirty="0" err="1" smtClean="0">
                          <a:solidFill>
                            <a:srgbClr val="FF0000"/>
                          </a:solidFill>
                        </a:rPr>
                        <a:t>д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/с»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г.Москва «Московский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городской </a:t>
                      </a:r>
                      <a:r>
                        <a:rPr lang="ru-RU" sz="1400" baseline="0" dirty="0" err="1" smtClean="0">
                          <a:solidFill>
                            <a:srgbClr val="FF0000"/>
                          </a:solidFill>
                        </a:rPr>
                        <a:t>психолого-пед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. университет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84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У-14-11881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816064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30.09.2012 г.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«Введение в песочную </a:t>
                      </a:r>
                    </a:p>
                    <a:p>
                      <a:pPr algn="ctr"/>
                      <a:r>
                        <a:rPr lang="ru-RU" sz="1400" dirty="0" err="1" smtClean="0">
                          <a:solidFill>
                            <a:srgbClr val="FF0000"/>
                          </a:solidFill>
                        </a:rPr>
                        <a:t>арт-терапию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»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г.Оренбург Институт консультирования и тренинга «Статус»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1074008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17.02.2013 г.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«Опережающее обучение детей»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г. Орск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Центр обучения учителей нового поколения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57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FrankRuehl" pitchFamily="34" charset="-79"/>
              </a:rPr>
              <a:t>Участие в конкурсах и фестивалях</a:t>
            </a:r>
            <a:endParaRPr lang="ru-RU" b="1" i="1" dirty="0">
              <a:solidFill>
                <a:srgbClr val="FFFF00"/>
              </a:solidFill>
              <a:cs typeface="FrankRuehl" pitchFamily="34" charset="-79"/>
            </a:endParaRPr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idx="1"/>
          </p:nvPr>
        </p:nvGraphicFramePr>
        <p:xfrm>
          <a:off x="323850" y="1916113"/>
          <a:ext cx="5832648" cy="4680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0748"/>
                <a:gridCol w="1419572"/>
                <a:gridCol w="1440160"/>
                <a:gridCol w="1512168"/>
              </a:tblGrid>
              <a:tr h="571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конкурса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urier New" pitchFamily="49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Уровень, база проведения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urier New" pitchFamily="49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Участники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urier New" pitchFamily="49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Результаты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urier New" pitchFamily="49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F00"/>
                    </a:solidFill>
                  </a:tcPr>
                </a:tc>
              </a:tr>
              <a:tr h="27370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Городской творческий конкурс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«Нескучный русский»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для детей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коррекцион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но-развивающих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 групп ДО г.Орска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Муниципальный,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База проведения: Центральная детская библиотека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им.Ю.А.Гагарина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1.Латыпов Д. (4 года)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2.Мырзабергенова А. (5-6лет)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3.Коллектив подготовительной к школе группы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Грамоты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Дипломы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Памятные подарки</a:t>
                      </a:r>
                    </a:p>
                  </a:txBody>
                  <a:tcPr horzOverflow="overflow"/>
                </a:tc>
              </a:tr>
              <a:tr h="1371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Городской фестиваль-конкурс чтецов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«Олимпийские надежды»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Муниципальный,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База проведения: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МДОАУ №221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1.Шаулбаев А. (6лет)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2.Балжанова А. (7лет)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Дипломы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Грамоты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pitchFamily="34" charset="0"/>
                        </a:rPr>
                        <a:t>Подарки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5" name="Picture 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3329">
            <a:off x="6550025" y="473075"/>
            <a:ext cx="2303463" cy="1800225"/>
          </a:xfrm>
          <a:prstGeom prst="rect">
            <a:avLst/>
          </a:prstGeom>
          <a:noFill/>
          <a:ln w="7620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16" name="Picture 1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7852">
            <a:off x="6432550" y="2713038"/>
            <a:ext cx="2078038" cy="1336675"/>
          </a:xfrm>
          <a:prstGeom prst="rect">
            <a:avLst/>
          </a:prstGeom>
          <a:noFill/>
          <a:ln w="7620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17" name="Picture 1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5300" y="4338638"/>
            <a:ext cx="901700" cy="2232025"/>
          </a:xfrm>
          <a:prstGeom prst="rect">
            <a:avLst/>
          </a:prstGeom>
          <a:noFill/>
          <a:ln w="7620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18" name="Picture 1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4533900"/>
            <a:ext cx="1427162" cy="1631950"/>
          </a:xfrm>
          <a:prstGeom prst="rect">
            <a:avLst/>
          </a:prstGeom>
          <a:noFill/>
          <a:ln w="76200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530" name="Заголовок 4"/>
          <p:cNvSpPr>
            <a:spLocks noGrp="1"/>
          </p:cNvSpPr>
          <p:nvPr>
            <p:ph type="title"/>
          </p:nvPr>
        </p:nvSpPr>
        <p:spPr>
          <a:xfrm>
            <a:off x="468313" y="260350"/>
            <a:ext cx="4618037" cy="1162050"/>
          </a:xfrm>
        </p:spPr>
        <p:txBody>
          <a:bodyPr/>
          <a:lstStyle/>
          <a:p>
            <a:pPr algn="ctr"/>
            <a:r>
              <a:rPr lang="ru-RU" sz="3200" i="1" u="sng" smtClean="0">
                <a:solidFill>
                  <a:srgbClr val="FFFF00"/>
                </a:solidFill>
              </a:rPr>
              <a:t>Обобщение опыта</a:t>
            </a:r>
          </a:p>
        </p:txBody>
      </p:sp>
      <p:sp>
        <p:nvSpPr>
          <p:cNvPr id="2253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 algn="just">
              <a:buFont typeface="Arial" charset="0"/>
              <a:buNone/>
            </a:pPr>
            <a:endParaRPr lang="ru-RU" sz="18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</p:txBody>
      </p:sp>
      <p:sp>
        <p:nvSpPr>
          <p:cNvPr id="22532" name="Текст 9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330700" cy="516255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400" smtClean="0">
                <a:solidFill>
                  <a:srgbClr val="FF0000"/>
                </a:solidFill>
                <a:latin typeface="Monotype Corsiva" pitchFamily="66" charset="0"/>
                <a:ea typeface="Mongolian Baiti"/>
                <a:cs typeface="Mongolian Baiti"/>
              </a:rPr>
              <a:t>«Формирование коммуникативных навыков дошкольников через игры речевого содержания в рамках проявления детской инициативы»</a:t>
            </a:r>
          </a:p>
          <a:p>
            <a:endParaRPr lang="ru-RU" sz="24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>
              <a:buFont typeface="Wingdings" pitchFamily="2" charset="2"/>
              <a:buChar char="ü"/>
            </a:pPr>
            <a:r>
              <a:rPr lang="ru-RU" sz="2400" smtClean="0">
                <a:solidFill>
                  <a:srgbClr val="FF0000"/>
                </a:solidFill>
                <a:latin typeface="Monotype Corsiva" pitchFamily="66" charset="0"/>
                <a:ea typeface="Mongolian Baiti"/>
                <a:cs typeface="Mongolian Baiti"/>
              </a:rPr>
              <a:t>»Мнемотехника  в развитии связной речи  у дошкольников»</a:t>
            </a:r>
          </a:p>
          <a:p>
            <a:endParaRPr lang="ru-RU" sz="24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endParaRPr lang="ru-RU" sz="2400" smtClean="0">
              <a:solidFill>
                <a:srgbClr val="FF0000"/>
              </a:solidFill>
              <a:latin typeface="Monotype Corsiva" pitchFamily="66" charset="0"/>
              <a:ea typeface="Mongolian Baiti"/>
              <a:cs typeface="Mongolian Baiti"/>
            </a:endParaRPr>
          </a:p>
          <a:p>
            <a:pPr>
              <a:buFont typeface="Wingdings" pitchFamily="2" charset="2"/>
              <a:buChar char="ü"/>
            </a:pPr>
            <a:r>
              <a:rPr lang="ru-RU" sz="2400" smtClean="0">
                <a:solidFill>
                  <a:srgbClr val="FF0000"/>
                </a:solidFill>
                <a:latin typeface="Monotype Corsiva" pitchFamily="66" charset="0"/>
                <a:ea typeface="Mongolian Baiti"/>
                <a:cs typeface="Mongolian Baiti"/>
              </a:rPr>
              <a:t>«Формирование диалогической речи детей с нарушениями речи»</a:t>
            </a:r>
          </a:p>
          <a:p>
            <a:endParaRPr lang="ru-RU" sz="240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40252" y="3104967"/>
            <a:ext cx="2088232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/>
            <a:contourClr>
              <a:srgbClr val="FFFFFF"/>
            </a:contourClr>
          </a:sp3d>
        </p:spPr>
      </p:pic>
      <p:pic>
        <p:nvPicPr>
          <p:cNvPr id="9" name="Picture 9" descr="DSC07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04048" y="908720"/>
            <a:ext cx="1656184" cy="2160240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1" name="Picture 4" descr="C:\Users\metodist\Desktop\777.t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0204" t="17902" r="22449" b="15370"/>
          <a:stretch>
            <a:fillRect/>
          </a:stretch>
        </p:blipFill>
        <p:spPr bwMode="auto">
          <a:xfrm>
            <a:off x="4788024" y="4581128"/>
            <a:ext cx="2016224" cy="1918566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>
          <a:xfrm>
            <a:off x="2555875" y="274638"/>
            <a:ext cx="4032250" cy="777875"/>
          </a:xfrm>
        </p:spPr>
        <p:txBody>
          <a:bodyPr/>
          <a:lstStyle/>
          <a:p>
            <a:r>
              <a:rPr lang="ru-RU" b="1" i="1" u="sng" smtClean="0">
                <a:solidFill>
                  <a:srgbClr val="FFFF00"/>
                </a:solidFill>
              </a:rPr>
              <a:t>Моя копилочка</a:t>
            </a:r>
          </a:p>
        </p:txBody>
      </p:sp>
      <p:sp>
        <p:nvSpPr>
          <p:cNvPr id="23555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mtClean="0">
                <a:solidFill>
                  <a:srgbClr val="7030A0"/>
                </a:solidFill>
              </a:rPr>
              <a:t>Сценарии мероприятий;</a:t>
            </a:r>
          </a:p>
          <a:p>
            <a:pPr>
              <a:buFont typeface="Wingdings" pitchFamily="2" charset="2"/>
              <a:buChar char="Ø"/>
            </a:pPr>
            <a:r>
              <a:rPr lang="ru-RU" smtClean="0">
                <a:solidFill>
                  <a:srgbClr val="7030A0"/>
                </a:solidFill>
              </a:rPr>
              <a:t>Разработки конспектов ОД;</a:t>
            </a:r>
          </a:p>
          <a:p>
            <a:pPr>
              <a:buFont typeface="Wingdings" pitchFamily="2" charset="2"/>
              <a:buChar char="Ø"/>
            </a:pPr>
            <a:r>
              <a:rPr lang="ru-RU" smtClean="0">
                <a:solidFill>
                  <a:srgbClr val="7030A0"/>
                </a:solidFill>
              </a:rPr>
              <a:t>Игры по формированию диалогической речи дошкольников;</a:t>
            </a:r>
          </a:p>
          <a:p>
            <a:pPr>
              <a:buFont typeface="Wingdings" pitchFamily="2" charset="2"/>
              <a:buChar char="Ø"/>
            </a:pPr>
            <a:r>
              <a:rPr lang="ru-RU" smtClean="0">
                <a:solidFill>
                  <a:srgbClr val="7030A0"/>
                </a:solidFill>
              </a:rPr>
              <a:t>Картотеки пальчиковых и артикуляционных гимнастик и т.д.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508500"/>
            <a:ext cx="3970338" cy="2016125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1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546</Words>
  <Application>Microsoft Office PowerPoint</Application>
  <PresentationFormat>Экран (4:3)</PresentationFormat>
  <Paragraphs>141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МДОАУ «Детский сад №91 комбинированного вида  «Росинка» г.Орска» </vt:lpstr>
      <vt:lpstr>Моя визитная карточка</vt:lpstr>
      <vt:lpstr>Моё кредо:</vt:lpstr>
      <vt:lpstr>Моё педагогическое эссе</vt:lpstr>
      <vt:lpstr>Мои принципы в работе:</vt:lpstr>
      <vt:lpstr>Данные о повышении квалификации</vt:lpstr>
      <vt:lpstr>Участие в конкурсах и фестивалях</vt:lpstr>
      <vt:lpstr>Обобщение опыта</vt:lpstr>
      <vt:lpstr>Моя копилочка</vt:lpstr>
      <vt:lpstr>В группе КН основным центром развития считается – центр «Речецветик»</vt:lpstr>
      <vt:lpstr>Воспитатель  и  родитель</vt:lpstr>
      <vt:lpstr>Мои публикации на сайтах</vt:lpstr>
      <vt:lpstr>Мои публикации</vt:lpstr>
      <vt:lpstr>Сведения о наградах</vt:lpstr>
      <vt:lpstr>Благодарности и  благодарственные письма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</dc:title>
  <dc:creator>User</dc:creator>
  <cp:lastModifiedBy>Алан</cp:lastModifiedBy>
  <cp:revision>98</cp:revision>
  <dcterms:created xsi:type="dcterms:W3CDTF">2014-12-03T06:59:22Z</dcterms:created>
  <dcterms:modified xsi:type="dcterms:W3CDTF">2016-01-19T18:17:43Z</dcterms:modified>
</cp:coreProperties>
</file>