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71" r:id="rId4"/>
    <p:sldId id="270" r:id="rId5"/>
    <p:sldId id="259" r:id="rId6"/>
    <p:sldId id="263" r:id="rId7"/>
    <p:sldId id="257" r:id="rId8"/>
    <p:sldId id="258" r:id="rId9"/>
    <p:sldId id="261" r:id="rId10"/>
    <p:sldId id="273" r:id="rId11"/>
    <p:sldId id="262" r:id="rId12"/>
    <p:sldId id="264" r:id="rId13"/>
    <p:sldId id="265" r:id="rId14"/>
    <p:sldId id="266" r:id="rId15"/>
    <p:sldId id="272" r:id="rId16"/>
    <p:sldId id="275" r:id="rId17"/>
    <p:sldId id="267" r:id="rId18"/>
    <p:sldId id="268" r:id="rId19"/>
    <p:sldId id="274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accent5">
                <a:lumMod val="40000"/>
                <a:lumOff val="60000"/>
                <a:alpha val="62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reshalo.by/userwork/soch/7456-kak-vesti-sebya-s-uchitelyami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Классный час</a:t>
            </a:r>
            <a:br>
              <a:rPr lang="ru-RU" dirty="0" smtClean="0"/>
            </a:br>
            <a:r>
              <a:rPr lang="ru-RU" dirty="0" smtClean="0"/>
              <a:t>для учащихся 8 класса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50912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Автор: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Иванова Валентина Германовна,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Учитель МБОУ «ЛСОШ»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fs00.infourok.ru/images/doc/148/172014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657"/>
            <a:ext cx="8676456" cy="6507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Бойкоты и обиды - навредим только себе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 годы обучения в школе любой ученик хорошо знакомится с такими понятиями как "бойкот", "коллективная обида". </a:t>
            </a:r>
          </a:p>
          <a:p>
            <a:r>
              <a:rPr lang="ru-RU" dirty="0" smtClean="0"/>
              <a:t>Часто "преступления" в школе совершаются группой учеников. Один не захотел убирать территорию, подговорил всех, все благополучно убежали - учитель, естественно, будет в обиде. Тогда ученики опять проявляют стойкость своего командного духа - договариваются и игнорируют все запросы учителя, становятся как будто глухими. К чему это приведет? Конечно же к конфликту.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9126968">
            <a:off x="291847" y="5833505"/>
            <a:ext cx="146213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Точно знаю…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Учителя хоть и незлопамятные, но неприятный осадок в итоге безусловно останется. Всегда думайте о своих поступках заранее, просчитывайте всё на несколько шагов вперед, думайте о последствиях, не обижайтесь на учителей и не устраивайте им бойкоты. Это даже звучит смешно, по-детски, но такие случаи, поверьте, есть.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http://zena.blic.rs/data/images/2013/09/18/12/42373_shutterstock-83691787.jpg?ver=13795057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89040"/>
            <a:ext cx="3780420" cy="252028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8196" name="Picture 4" descr="http://www.royalwebdirectory.net/image/thumbshot/10_A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4104456" cy="273630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6851104" cy="1066130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Помогайте учителям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929411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Расскажу вам один случай, который имел место в одной из школ. Несколько лет назад директором школ был уважаемый человек, активист, известный гражданский и политический деятель. В настоящее время данный человек на пенсии, и очень сильно болеет. Каждый день лежит под аппаратами. Реактивы к данным аппаратам и медикаменты привозят ежемесячно на машине, человек живет на высоком этаже, в городской квартире. Позвонил он в школу, где ранее был директором, попросил помощи у учеников, учительница решила помочь, попросила учеников проведать бывшего директора, помочь занести коробки, ученики посочувствовали, вызвались помочь, однако вместо помощи, пошли по домам. Данный поступок даже невозможно описать словами. Это говорит о отсутствии нравственности у учеников.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 rot="19126968">
            <a:off x="77515" y="460291"/>
            <a:ext cx="124373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Расскажу…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Часто учителя ходят по классу во время уроков, вертят в руках какие-либо ручки, листочки и т.п. Случается, что-то выпадает, падает на пол, не заставляйте учителей нагибаться и поднимать вещи, помогите им, вы молодой, энергичный. Данный поступок только украсит вас и прибавит уважения в вашу копилку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9126968">
            <a:off x="-35791" y="373003"/>
            <a:ext cx="127105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помогите…</a:t>
            </a:r>
            <a:endParaRPr lang="ru-RU" dirty="0"/>
          </a:p>
        </p:txBody>
      </p:sp>
      <p:pic>
        <p:nvPicPr>
          <p:cNvPr id="6146" name="Picture 2" descr="http://i.huffpost.com/gen/1251517/thumbs/o-TEACHER-CLASSROOM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31224"/>
            <a:ext cx="4240164" cy="2826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многие дети требовательность педагога воспринимают как проявление предвзятого отношения.</a:t>
            </a:r>
            <a:endParaRPr lang="ru-RU" dirty="0" smtClean="0"/>
          </a:p>
          <a:p>
            <a:r>
              <a:rPr lang="ru-RU" dirty="0" smtClean="0"/>
              <a:t>Не всегда чрезмерная требовательность является проявлением предвзятого отношения педагога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9126968">
            <a:off x="-85946" y="506373"/>
            <a:ext cx="167587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Не путайте…</a:t>
            </a:r>
            <a:endParaRPr lang="ru-RU" dirty="0"/>
          </a:p>
        </p:txBody>
      </p:sp>
      <p:pic>
        <p:nvPicPr>
          <p:cNvPr id="1026" name="Picture 2" descr="http://b1.m24.ru/c/186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0136"/>
            <a:ext cx="4387454" cy="31589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atkritka.com/upload/iblock/509/atkritka_1350389623_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393334" cy="4680520"/>
          </a:xfrm>
          <a:prstGeom prst="rect">
            <a:avLst/>
          </a:prstGeom>
          <a:ln w="1905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основные пункты, выполняя которые, вы сможете достичь полного понимания учителя: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Здоровайтесь с учителями </a:t>
            </a:r>
            <a:endParaRPr lang="en-US" dirty="0" smtClean="0"/>
          </a:p>
          <a:p>
            <a:r>
              <a:rPr lang="ru-RU" dirty="0" smtClean="0"/>
              <a:t>Благодарите их за всё</a:t>
            </a:r>
            <a:endParaRPr lang="en-US" dirty="0" smtClean="0"/>
          </a:p>
          <a:p>
            <a:r>
              <a:rPr lang="ru-RU" dirty="0" smtClean="0"/>
              <a:t> Отвечайте на их уважение уважением Проявите своё чувство юмора </a:t>
            </a:r>
            <a:endParaRPr lang="en-US" dirty="0" smtClean="0"/>
          </a:p>
          <a:p>
            <a:r>
              <a:rPr lang="ru-RU" dirty="0" smtClean="0"/>
              <a:t>Прощайтесь с учителями Поддерживайте диалог </a:t>
            </a:r>
            <a:endParaRPr lang="en-US" dirty="0" smtClean="0"/>
          </a:p>
          <a:p>
            <a:r>
              <a:rPr lang="ru-RU" dirty="0" smtClean="0"/>
              <a:t>Помогайте учителям </a:t>
            </a:r>
            <a:endParaRPr lang="en-US" dirty="0" smtClean="0"/>
          </a:p>
          <a:p>
            <a:r>
              <a:rPr lang="ru-RU" dirty="0" smtClean="0"/>
              <a:t>Не позволяйте учителям делать ту работу, которую можете сделать вы сами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/>
          <a:lstStyle/>
          <a:p>
            <a:r>
              <a:rPr lang="ru-RU" dirty="0" smtClean="0"/>
              <a:t>Всегда, перед совершением какого-либо поступка ставьте себя на место учителя, и прочувствуйте, каково будет учителю.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://i.ss.lv/gallery/1/7/1629/courses-education-language-courses-english-325701.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748898" cy="4483198"/>
          </a:xfrm>
          <a:prstGeom prst="rect">
            <a:avLst/>
          </a:prstGeom>
          <a:ln w="1905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stalomalo.my1.ru/_nw/5/01394813.jpg"/>
          <p:cNvPicPr>
            <a:picLocks noChangeAspect="1" noChangeArrowheads="1"/>
          </p:cNvPicPr>
          <p:nvPr/>
        </p:nvPicPr>
        <p:blipFill>
          <a:blip r:embed="rId2" cstate="print"/>
          <a:srcRect r="694" b="7679"/>
          <a:stretch>
            <a:fillRect/>
          </a:stretch>
        </p:blipFill>
        <p:spPr bwMode="auto">
          <a:xfrm>
            <a:off x="539551" y="0"/>
            <a:ext cx="7848871" cy="5472607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95536" y="5949280"/>
            <a:ext cx="857401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Не забывайте </a:t>
            </a:r>
            <a:r>
              <a:rPr lang="ru-RU" sz="3600" i="1" dirty="0" smtClean="0"/>
              <a:t>: 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учитель тоже  человек</a:t>
            </a:r>
            <a:r>
              <a:rPr lang="ru-RU" sz="3600" i="1" dirty="0" smtClean="0"/>
              <a:t>….</a:t>
            </a:r>
            <a:endParaRPr lang="ru-RU" sz="36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</a:rPr>
              <a:t>Как вести себя с учителем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 С уважением. </a:t>
            </a:r>
            <a:r>
              <a:rPr lang="ru-RU" sz="2200" dirty="0" err="1" smtClean="0"/>
              <a:t>Терековский</a:t>
            </a:r>
            <a:r>
              <a:rPr lang="ru-RU" sz="2200" dirty="0" smtClean="0"/>
              <a:t> Алексей. </a:t>
            </a:r>
            <a:br>
              <a:rPr lang="ru-RU" sz="2200" dirty="0" smtClean="0"/>
            </a:br>
            <a:r>
              <a:rPr lang="ru-RU" sz="2200" dirty="0" smtClean="0"/>
              <a:t>Ученик одной из школ г. Минска.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5436096" cy="175260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Ученики должны искать одобрения учителя, а не учитель — одобрения учеников.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Квинтилиан (римский ритор)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86" name="Picture 2" descr="http://www.audit-expertiza.ru/0/7739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068960"/>
            <a:ext cx="3050130" cy="3096344"/>
          </a:xfrm>
          <a:prstGeom prst="rect">
            <a:avLst/>
          </a:prstGeom>
          <a:ln w="1905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Источник: </a:t>
            </a:r>
            <a:r>
              <a:rPr lang="ru-RU" u="sng" dirty="0" smtClean="0">
                <a:hlinkClick r:id="rId2"/>
              </a:rPr>
              <a:t>http://reshalo.by/userwork/soch/7456-kak-vesti-sebya-s-uchitelyami.html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© </a:t>
            </a:r>
            <a:r>
              <a:rPr lang="ru-RU" dirty="0" err="1" smtClean="0"/>
              <a:t>Reshalo.by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5328592" cy="99412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Кодекс ученика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Ученик обязан:</a:t>
            </a:r>
            <a:endParaRPr lang="ru-RU" sz="2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8052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· Вести себя в любой ситуации таким образом, который соответствует достоинству человека.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·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Полностью использовать время, предназначенное для обучения, прилежно работать на обогащением своих знаний, систематически готовиться к занятиям в школе, участвовать в выбранных им внеклассных и дополнительных занятиях.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· Действовать на благо школьного коллектива.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· Достойно, культурно вести себя в школе и за ее пределами, заботиться о чести и поддержании традиций школы, ее авторитета.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· Проявлять уважение к учителям и другим работникам школы, подчиняться указаниям и распоряжениям директора школы, педагогического совета, учителей, а также постановлениям классного и школьного самоуправления, споры решать только на принципах, определенных Уставом школы.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126968">
            <a:off x="0" y="404664"/>
            <a:ext cx="153599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Напоминаю…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9126968">
            <a:off x="-68618" y="460291"/>
            <a:ext cx="153599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Напоминаю…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632848" cy="1628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Придерживаться правил общественного общежития, особенно :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- проявлять уважение к взрослым и сверстникам;</a:t>
            </a:r>
            <a:br>
              <a:rPr lang="ru-RU" dirty="0" smtClean="0"/>
            </a:br>
            <a:r>
              <a:rPr lang="ru-RU" dirty="0" smtClean="0"/>
              <a:t>- оказывать сопротивление грубости и вульгарности;</a:t>
            </a:r>
            <a:br>
              <a:rPr lang="ru-RU" dirty="0" smtClean="0"/>
            </a:br>
            <a:r>
              <a:rPr lang="ru-RU" dirty="0" smtClean="0"/>
              <a:t>- уважать взгляды и убеждения другого человека;</a:t>
            </a:r>
            <a:br>
              <a:rPr lang="ru-RU" dirty="0" smtClean="0"/>
            </a:br>
            <a:r>
              <a:rPr lang="ru-RU" dirty="0" smtClean="0"/>
              <a:t>- уважать свободу и достоинство другого человека.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9126968">
            <a:off x="-68618" y="460291"/>
            <a:ext cx="153599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Напоминаю…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Дорогой друг, в первую очередь запомни,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учитель - очень мудрый человек, который владеет определенным предметом практически в совершенстве. Старайся избегать конфликтных ситуаций с ним, всегда ему помогай, проявляй инициативу.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9126968">
            <a:off x="579715" y="5689489"/>
            <a:ext cx="117442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Советую…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Вежливость и этикет - залог успеха!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20" name="Picture 4" descr="http://fs00.infourok.ru/images/doc/51/63163/hello_html_1ce13af8.jpg"/>
          <p:cNvPicPr>
            <a:picLocks noChangeAspect="1" noChangeArrowheads="1"/>
          </p:cNvPicPr>
          <p:nvPr/>
        </p:nvPicPr>
        <p:blipFill>
          <a:blip r:embed="rId2" cstate="print"/>
          <a:srcRect l="13940" r="18350" b="8789"/>
          <a:stretch>
            <a:fillRect/>
          </a:stretch>
        </p:blipFill>
        <p:spPr bwMode="auto">
          <a:xfrm rot="21116987">
            <a:off x="964883" y="1257891"/>
            <a:ext cx="5368347" cy="542374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Запомните, чтобы стать более-менее примерным учеником и достойным гражданином,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необходимо знать базовые правила этикета, помимо знаний, необходимо их применять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805264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i="1" dirty="0" smtClean="0"/>
              <a:t>Всегда здоровайтесь </a:t>
            </a:r>
            <a:r>
              <a:rPr lang="ru-RU" sz="3400" dirty="0" smtClean="0"/>
              <a:t>со своими учителями, где бы вы их не встретили, будь то в школе, либо где-то в городе. Поверьте, учителю всегда будет приятно, если в толпе незнакомых людей, он увидит знакомое детское лицо, которое поприветствует его. Это будет своеобразным бальзамом для сердца "старого" учителя.</a:t>
            </a:r>
            <a:endParaRPr lang="en-US" sz="3400" dirty="0" smtClean="0"/>
          </a:p>
          <a:p>
            <a:r>
              <a:rPr lang="ru-RU" sz="3400" dirty="0" smtClean="0"/>
              <a:t> </a:t>
            </a:r>
            <a:r>
              <a:rPr lang="ru-RU" sz="3400" b="1" i="1" dirty="0" smtClean="0"/>
              <a:t>Делайте это с удовольствием</a:t>
            </a:r>
            <a:r>
              <a:rPr lang="ru-RU" sz="3400" dirty="0" smtClean="0"/>
              <a:t>, непринужденно, от всего сердца, именно искренность в данном случае играет большую роль, ведь согласитесь, произнесенное сквозь зубы "</a:t>
            </a:r>
            <a:r>
              <a:rPr lang="ru-RU" sz="3400" dirty="0" err="1" smtClean="0"/>
              <a:t>Здрасте</a:t>
            </a:r>
            <a:r>
              <a:rPr lang="ru-RU" sz="3400" dirty="0" smtClean="0"/>
              <a:t>" не принесет удовольствия никому, может даже наоборот испортить дальнейший диалог - лучше всего улыбнитесь, и с широкой улыбкой произнесите "Здравствуйте, Анна Степановна" (понятно, что вместо Анна Степановна надо использовать имя вашего учителя).</a:t>
            </a:r>
          </a:p>
          <a:p>
            <a:r>
              <a:rPr lang="ru-RU" sz="3400" dirty="0" smtClean="0"/>
              <a:t> Поверьте, </a:t>
            </a:r>
            <a:r>
              <a:rPr lang="ru-RU" sz="3400" b="1" i="1" dirty="0" smtClean="0"/>
              <a:t>именно то как нас встречают производит огромное впечатление.</a:t>
            </a:r>
            <a:r>
              <a:rPr lang="ru-RU" sz="3400" dirty="0" smtClean="0"/>
              <a:t> Поздоровались с улыбкой - будьте уверены, что впереди вас ждет конструктивная вежливая беседа.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 процессе общения с учителем также не забывайте о вежливости.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Благодарите учителя (слово "спасибо" особенно согревает душу человека). Поблагодарили вас - поблагодарите и вы за благодарность, скажите "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Пожалуйста</a:t>
            </a:r>
            <a:r>
              <a:rPr lang="ru-RU" dirty="0" smtClean="0"/>
              <a:t>", "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 здоровье", "Обращайтесь еще"</a:t>
            </a:r>
            <a:r>
              <a:rPr lang="ru-RU" dirty="0" smtClean="0"/>
              <a:t> и т.п. Чихнет человек - пожелайте ему скорейшего выздоровления.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Перед уходом обязательно попрощайтесь.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А то бывает, знаете, поговорил с человеком, весело, тепло на душе стало, а он резко ушел, не сказав ни слова - сразу ощущается какое-то неуважение в свой адрес. </a:t>
            </a:r>
          </a:p>
          <a:p>
            <a:pPr>
              <a:buNone/>
            </a:pPr>
            <a:r>
              <a:rPr lang="ru-RU" dirty="0" smtClean="0"/>
              <a:t>Не ленитесь, скажите лишний раз «Всего доброго»,  "До свидания" - будет повод сказать еще раз "Здравствуйте".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792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Классный час для учащихся 8 класса</vt:lpstr>
      <vt:lpstr>Как вести себя с учителем  С уважением. Терековский Алексей.  Ученик одной из школ г. Минска.</vt:lpstr>
      <vt:lpstr>Кодекс ученика Ученик обязан:</vt:lpstr>
      <vt:lpstr>Придерживаться правил общественного общежития, особенно :</vt:lpstr>
      <vt:lpstr>Дорогой друг, в первую очередь запомни, </vt:lpstr>
      <vt:lpstr>  Вежливость и этикет - залог успеха!  </vt:lpstr>
      <vt:lpstr>  Запомните, чтобы стать более-менее примерным учеником и достойным гражданином, необходимо знать базовые правила этикета, помимо знаний, необходимо их применять.   </vt:lpstr>
      <vt:lpstr>В процессе общения с учителем также не забывайте о вежливости. </vt:lpstr>
      <vt:lpstr> Перед уходом обязательно попрощайтесь. </vt:lpstr>
      <vt:lpstr>Слайд 10</vt:lpstr>
      <vt:lpstr>  Бойкоты и обиды - навредим только себе  </vt:lpstr>
      <vt:lpstr>Слайд 12</vt:lpstr>
      <vt:lpstr>Помогайте учителям </vt:lpstr>
      <vt:lpstr>Слайд 14</vt:lpstr>
      <vt:lpstr>Слайд 15</vt:lpstr>
      <vt:lpstr>Слайд 16</vt:lpstr>
      <vt:lpstr>Вот основные пункты, выполняя которые, вы сможете достичь полного понимания учителя: 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</cp:revision>
  <dcterms:modified xsi:type="dcterms:W3CDTF">2016-01-04T18:25:29Z</dcterms:modified>
</cp:coreProperties>
</file>