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50" r:id="rId3"/>
    <p:sldId id="307" r:id="rId4"/>
    <p:sldId id="373" r:id="rId5"/>
    <p:sldId id="393" r:id="rId6"/>
    <p:sldId id="385" r:id="rId7"/>
    <p:sldId id="351" r:id="rId8"/>
    <p:sldId id="353" r:id="rId9"/>
    <p:sldId id="314" r:id="rId10"/>
    <p:sldId id="383" r:id="rId11"/>
    <p:sldId id="386" r:id="rId12"/>
    <p:sldId id="389" r:id="rId13"/>
    <p:sldId id="390" r:id="rId14"/>
    <p:sldId id="394" r:id="rId15"/>
    <p:sldId id="354" r:id="rId16"/>
    <p:sldId id="377" r:id="rId17"/>
    <p:sldId id="378" r:id="rId18"/>
    <p:sldId id="379" r:id="rId19"/>
    <p:sldId id="309" r:id="rId20"/>
    <p:sldId id="356" r:id="rId21"/>
    <p:sldId id="357" r:id="rId22"/>
    <p:sldId id="358" r:id="rId23"/>
    <p:sldId id="369" r:id="rId24"/>
    <p:sldId id="359" r:id="rId25"/>
    <p:sldId id="360" r:id="rId26"/>
    <p:sldId id="387" r:id="rId27"/>
    <p:sldId id="388" r:id="rId28"/>
    <p:sldId id="363" r:id="rId29"/>
    <p:sldId id="370" r:id="rId30"/>
    <p:sldId id="366" r:id="rId31"/>
    <p:sldId id="365" r:id="rId32"/>
    <p:sldId id="308" r:id="rId33"/>
    <p:sldId id="3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B9EDDC"/>
    <a:srgbClr val="40CC9D"/>
    <a:srgbClr val="709C7E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5E34D-FE3A-4995-9025-2EDAA797BA01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47765-326E-4D19-8381-1F86310BA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1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AA7384-FA3D-4DA7-BED5-8A084F3A8744}" type="slidenum">
              <a:rPr lang="ru-RU" sz="1200" i="0" smtClean="0"/>
              <a:pPr eaLnBrk="1" hangingPunct="1"/>
              <a:t>12</a:t>
            </a:fld>
            <a:endParaRPr lang="ru-RU" sz="1200" i="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№1</a:t>
            </a:r>
            <a:r>
              <a:rPr lang="en-US" smtClean="0"/>
              <a:t>62</a:t>
            </a:r>
            <a:r>
              <a:rPr lang="ru-RU" smtClean="0"/>
              <a:t>9.</a:t>
            </a:r>
            <a:r>
              <a:rPr lang="en-US" smtClean="0"/>
              <a:t> </a:t>
            </a:r>
            <a:r>
              <a:rPr lang="ru-RU" smtClean="0"/>
              <a:t> Математика 5 класс. Н.Я.Виленкин.</a:t>
            </a:r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8214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2B33514-6596-4254-86B2-4DEB3D5C3B7D}" type="slidenum">
              <a:rPr lang="ru-RU" sz="1200" i="0" smtClean="0"/>
              <a:pPr eaLnBrk="1" hangingPunct="1"/>
              <a:t>13</a:t>
            </a:fld>
            <a:endParaRPr lang="ru-RU" sz="1200" i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Виленкин Н.Я. Математика 6.   </a:t>
            </a:r>
          </a:p>
        </p:txBody>
      </p:sp>
    </p:spTree>
    <p:extLst>
      <p:ext uri="{BB962C8B-B14F-4D97-AF65-F5344CB8AC3E}">
        <p14:creationId xmlns:p14="http://schemas.microsoft.com/office/powerpoint/2010/main" val="289796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9A289-B7EE-4547-AAE1-31D043D557EC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9A8E1-67F6-497A-B66D-9C62C7AAC0D1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DF591-A9A7-4A86-936C-2CBD6DDB670E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CFE0-6A36-48CB-A245-9500F6416CE5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8E7B-975E-4CC8-ABDE-0CEAE1364184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07E0-69E9-4E7F-AD26-EFD13C0E59BC}" type="datetime1">
              <a:rPr lang="ru-RU" smtClean="0"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1D54-8C1F-461E-837D-37365D4E49BE}" type="datetime1">
              <a:rPr lang="ru-RU" smtClean="0"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EE69-2DA8-4CB0-970A-50A50FCA2A5E}" type="datetime1">
              <a:rPr lang="ru-RU" smtClean="0"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2A86-7A89-486E-9DBE-C3B242106A85}" type="datetime1">
              <a:rPr lang="ru-RU" smtClean="0"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A49-FEA5-4581-9739-89421C8712ED}" type="datetime1">
              <a:rPr lang="ru-RU" smtClean="0"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83496-6D95-407B-A4AE-147328F7E17B}" type="datetime1">
              <a:rPr lang="ru-RU" smtClean="0"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1E2CF-D032-4301-BB38-ECD250639315}" type="datetime1">
              <a:rPr lang="ru-RU" smtClean="0"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48A41-3D1D-443E-AB68-53676C2C5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user/latypowa77/file/1902077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16.radikal.ru/i190/1005/72/7fe43cabe6ce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chool-collection.edu.ru/" TargetMode="Externa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or.edu.ru/wps/PA_1_0_1BP/dynamic/category.jsp?category_id=10105&amp;page_id=4&amp;filter_10006=10009&amp;filter_10051=10061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hyperlink" Target="&#1047;&#1080;&#1084;&#1072;.wmv.av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../&#1047;&#1080;&#1084;&#1085;&#1080;&#1077;%20&#1087;&#1088;&#1072;&#1079;&#1076;&#1085;&#1080;&#1082;&#1080;%20(HD).av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-12754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03648" y="539969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cs typeface="Raavi" pitchFamily="2"/>
              </a:rPr>
              <a:t>Муниципальное общеобразовательное учреждение </a:t>
            </a:r>
          </a:p>
          <a:p>
            <a:pPr algn="ctr"/>
            <a:r>
              <a:rPr lang="ru-RU" sz="1600" b="1" dirty="0" smtClean="0">
                <a:cs typeface="Raavi" pitchFamily="2"/>
              </a:rPr>
              <a:t>средняя общеобразовательная школа №2 г. Миллерово</a:t>
            </a:r>
            <a:endParaRPr lang="ru-RU" sz="1600" b="1" dirty="0">
              <a:cs typeface="Raav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572140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Raavi" pitchFamily="2"/>
              </a:rPr>
              <a:t>Учитель математики: Бирюкова А.Н.</a:t>
            </a:r>
          </a:p>
        </p:txBody>
      </p:sp>
      <p:pic>
        <p:nvPicPr>
          <p:cNvPr id="7" name="Picture 16" descr="Без названия - Ирина Владимировна Латыпова">
            <a:hlinkClick r:id="rId3" tooltip="далее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29066"/>
            <a:ext cx="2425635" cy="1976445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007401"/>
            <a:ext cx="683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Положительный опыт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формирования мотивации у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учащихся.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6062" y="1273411"/>
            <a:ext cx="68862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Мотивация ученика 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– </a:t>
            </a: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основное 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условие </a:t>
            </a:r>
            <a:endParaRPr lang="ru-RU" sz="54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успешного обучения.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3347864" y="1054012"/>
            <a:ext cx="5796136" cy="106153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"КВАРТЕТ"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015950" y="3068960"/>
            <a:ext cx="46001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«Проказница Мартышка, Осел, Козел да косолапый Мишка задумали сыграть квартет ….»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8020" y="650885"/>
            <a:ext cx="16578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Задача 1</a:t>
            </a:r>
            <a:endParaRPr lang="ru-RU" sz="2600" b="1" dirty="0">
              <a:solidFill>
                <a:srgbClr val="006666"/>
              </a:solidFill>
            </a:endParaRPr>
          </a:p>
        </p:txBody>
      </p:sp>
      <p:pic>
        <p:nvPicPr>
          <p:cNvPr id="8" name="Picture 2" descr="Картинка 6 из 18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84780"/>
            <a:ext cx="3312368" cy="4648937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Способы развития познавательной активности учащихся при изучении нового материала: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03" y="2204864"/>
            <a:ext cx="7920913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обеспечить при изучении нового материала фиксирование его основного содержания, подлежащего усвоению и способов работы </a:t>
            </a:r>
            <a:r>
              <a:rPr lang="ru-RU" sz="2400" b="1" dirty="0" smtClean="0"/>
              <a:t>с ними.</a:t>
            </a:r>
            <a:endParaRPr lang="ru-RU" sz="2400" b="1" dirty="0"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50166" y="1268760"/>
            <a:ext cx="6283678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Система «ориентировочной основы действий»</a:t>
            </a:r>
            <a:endParaRPr lang="ru-RU" sz="22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6547" r="13156" b="15292"/>
          <a:stretch/>
        </p:blipFill>
        <p:spPr bwMode="auto">
          <a:xfrm>
            <a:off x="2195736" y="3218189"/>
            <a:ext cx="4960810" cy="327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7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878" name="Freeform 110"/>
          <p:cNvSpPr>
            <a:spLocks/>
          </p:cNvSpPr>
          <p:nvPr/>
        </p:nvSpPr>
        <p:spPr bwMode="auto">
          <a:xfrm>
            <a:off x="3111500" y="2400300"/>
            <a:ext cx="4622800" cy="3632200"/>
          </a:xfrm>
          <a:custGeom>
            <a:avLst/>
            <a:gdLst>
              <a:gd name="T0" fmla="*/ 0 w 2912"/>
              <a:gd name="T1" fmla="*/ 2147483647 h 2288"/>
              <a:gd name="T2" fmla="*/ 2147483647 w 2912"/>
              <a:gd name="T3" fmla="*/ 0 h 2288"/>
              <a:gd name="T4" fmla="*/ 2147483647 w 2912"/>
              <a:gd name="T5" fmla="*/ 322580000 h 2288"/>
              <a:gd name="T6" fmla="*/ 2147483647 w 2912"/>
              <a:gd name="T7" fmla="*/ 846772500 h 2288"/>
              <a:gd name="T8" fmla="*/ 2147483647 w 2912"/>
              <a:gd name="T9" fmla="*/ 1491932500 h 2288"/>
              <a:gd name="T10" fmla="*/ 2147483647 w 2912"/>
              <a:gd name="T11" fmla="*/ 2147483647 h 2288"/>
              <a:gd name="T12" fmla="*/ 2147483647 w 2912"/>
              <a:gd name="T13" fmla="*/ 2147483647 h 2288"/>
              <a:gd name="T14" fmla="*/ 2147483647 w 2912"/>
              <a:gd name="T15" fmla="*/ 2147483647 h 2288"/>
              <a:gd name="T16" fmla="*/ 0 w 2912"/>
              <a:gd name="T17" fmla="*/ 2147483647 h 2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12" h="2288">
                <a:moveTo>
                  <a:pt x="0" y="2288"/>
                </a:moveTo>
                <a:lnTo>
                  <a:pt x="1488" y="0"/>
                </a:lnTo>
                <a:lnTo>
                  <a:pt x="2064" y="128"/>
                </a:lnTo>
                <a:lnTo>
                  <a:pt x="2496" y="336"/>
                </a:lnTo>
                <a:lnTo>
                  <a:pt x="2576" y="592"/>
                </a:lnTo>
                <a:lnTo>
                  <a:pt x="2864" y="1312"/>
                </a:lnTo>
                <a:lnTo>
                  <a:pt x="2912" y="1920"/>
                </a:lnTo>
                <a:lnTo>
                  <a:pt x="2544" y="2272"/>
                </a:lnTo>
                <a:lnTo>
                  <a:pt x="0" y="2288"/>
                </a:lnTo>
                <a:close/>
              </a:path>
            </a:pathLst>
          </a:custGeom>
          <a:gradFill rotWithShape="1">
            <a:gsLst>
              <a:gs pos="0">
                <a:srgbClr val="CC00FF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44891" name="Group 123"/>
          <p:cNvGrpSpPr>
            <a:grpSpLocks/>
          </p:cNvGrpSpPr>
          <p:nvPr/>
        </p:nvGrpSpPr>
        <p:grpSpPr bwMode="auto">
          <a:xfrm>
            <a:off x="2044700" y="1790700"/>
            <a:ext cx="6045200" cy="4267200"/>
            <a:chOff x="1288" y="1128"/>
            <a:chExt cx="3808" cy="2688"/>
          </a:xfrm>
        </p:grpSpPr>
        <p:sp>
          <p:nvSpPr>
            <p:cNvPr id="14455" name="Freeform 113"/>
            <p:cNvSpPr>
              <a:spLocks/>
            </p:cNvSpPr>
            <p:nvPr/>
          </p:nvSpPr>
          <p:spPr bwMode="auto">
            <a:xfrm>
              <a:off x="1992" y="2904"/>
              <a:ext cx="3104" cy="912"/>
            </a:xfrm>
            <a:custGeom>
              <a:avLst/>
              <a:gdLst>
                <a:gd name="T0" fmla="*/ 0 w 3104"/>
                <a:gd name="T1" fmla="*/ 912 h 912"/>
                <a:gd name="T2" fmla="*/ 3104 w 3104"/>
                <a:gd name="T3" fmla="*/ 0 h 9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104" h="912">
                  <a:moveTo>
                    <a:pt x="0" y="912"/>
                  </a:moveTo>
                  <a:lnTo>
                    <a:pt x="3104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6" name="Freeform 115"/>
            <p:cNvSpPr>
              <a:spLocks/>
            </p:cNvSpPr>
            <p:nvPr/>
          </p:nvSpPr>
          <p:spPr bwMode="auto">
            <a:xfrm>
              <a:off x="1976" y="1960"/>
              <a:ext cx="1968" cy="1856"/>
            </a:xfrm>
            <a:custGeom>
              <a:avLst/>
              <a:gdLst>
                <a:gd name="T0" fmla="*/ 0 w 1968"/>
                <a:gd name="T1" fmla="*/ 1856 h 1856"/>
                <a:gd name="T2" fmla="*/ 1968 w 1968"/>
                <a:gd name="T3" fmla="*/ 0 h 18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68" h="1856">
                  <a:moveTo>
                    <a:pt x="0" y="1856"/>
                  </a:moveTo>
                  <a:lnTo>
                    <a:pt x="1968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7" name="Freeform 116"/>
            <p:cNvSpPr>
              <a:spLocks/>
            </p:cNvSpPr>
            <p:nvPr/>
          </p:nvSpPr>
          <p:spPr bwMode="auto">
            <a:xfrm>
              <a:off x="1992" y="1128"/>
              <a:ext cx="752" cy="2672"/>
            </a:xfrm>
            <a:custGeom>
              <a:avLst/>
              <a:gdLst>
                <a:gd name="T0" fmla="*/ 0 w 752"/>
                <a:gd name="T1" fmla="*/ 2672 h 2672"/>
                <a:gd name="T2" fmla="*/ 752 w 752"/>
                <a:gd name="T3" fmla="*/ 0 h 267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52" h="2672">
                  <a:moveTo>
                    <a:pt x="0" y="2672"/>
                  </a:moveTo>
                  <a:lnTo>
                    <a:pt x="752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8" name="Freeform 117"/>
            <p:cNvSpPr>
              <a:spLocks/>
            </p:cNvSpPr>
            <p:nvPr/>
          </p:nvSpPr>
          <p:spPr bwMode="auto">
            <a:xfrm>
              <a:off x="1288" y="1128"/>
              <a:ext cx="688" cy="2688"/>
            </a:xfrm>
            <a:custGeom>
              <a:avLst/>
              <a:gdLst>
                <a:gd name="T0" fmla="*/ 688 w 688"/>
                <a:gd name="T1" fmla="*/ 2688 h 2688"/>
                <a:gd name="T2" fmla="*/ 0 w 688"/>
                <a:gd name="T3" fmla="*/ 0 h 268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88" h="2688">
                  <a:moveTo>
                    <a:pt x="688" y="2688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4770" name="Group 2"/>
          <p:cNvGrpSpPr>
            <a:grpSpLocks/>
          </p:cNvGrpSpPr>
          <p:nvPr/>
        </p:nvGrpSpPr>
        <p:grpSpPr bwMode="auto">
          <a:xfrm>
            <a:off x="36513" y="3176588"/>
            <a:ext cx="5973762" cy="2960687"/>
            <a:chOff x="514" y="754"/>
            <a:chExt cx="3763" cy="1865"/>
          </a:xfrm>
        </p:grpSpPr>
        <p:sp>
          <p:nvSpPr>
            <p:cNvPr id="14377" name="Freeform 3"/>
            <p:cNvSpPr>
              <a:spLocks/>
            </p:cNvSpPr>
            <p:nvPr/>
          </p:nvSpPr>
          <p:spPr bwMode="auto">
            <a:xfrm>
              <a:off x="612" y="2548"/>
              <a:ext cx="3662" cy="3"/>
            </a:xfrm>
            <a:custGeom>
              <a:avLst/>
              <a:gdLst>
                <a:gd name="T0" fmla="*/ 2945 w 4554"/>
                <a:gd name="T1" fmla="*/ 0 h 3"/>
                <a:gd name="T2" fmla="*/ 0 w 4554"/>
                <a:gd name="T3" fmla="*/ 3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554" h="3">
                  <a:moveTo>
                    <a:pt x="4554" y="0"/>
                  </a:moveTo>
                  <a:lnTo>
                    <a:pt x="0" y="3"/>
                  </a:lnTo>
                </a:path>
              </a:pathLst>
            </a:custGeom>
            <a:noFill/>
            <a:ln w="571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8" name="Oval 4"/>
            <p:cNvSpPr>
              <a:spLocks noChangeArrowheads="1"/>
            </p:cNvSpPr>
            <p:nvPr/>
          </p:nvSpPr>
          <p:spPr bwMode="auto">
            <a:xfrm>
              <a:off x="2436" y="2478"/>
              <a:ext cx="36" cy="14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9" name="Text Box 5"/>
            <p:cNvSpPr txBox="1">
              <a:spLocks noChangeArrowheads="1"/>
            </p:cNvSpPr>
            <p:nvPr/>
          </p:nvSpPr>
          <p:spPr bwMode="auto">
            <a:xfrm>
              <a:off x="4013" y="2106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4380" name="Text Box 6"/>
            <p:cNvSpPr txBox="1">
              <a:spLocks noChangeArrowheads="1"/>
            </p:cNvSpPr>
            <p:nvPr/>
          </p:nvSpPr>
          <p:spPr bwMode="auto">
            <a:xfrm>
              <a:off x="3872" y="1855"/>
              <a:ext cx="3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4381" name="Text Box 7"/>
            <p:cNvSpPr txBox="1">
              <a:spLocks noChangeArrowheads="1"/>
            </p:cNvSpPr>
            <p:nvPr/>
          </p:nvSpPr>
          <p:spPr bwMode="auto">
            <a:xfrm>
              <a:off x="3485" y="1200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4382" name="Text Box 8"/>
            <p:cNvSpPr txBox="1">
              <a:spLocks noChangeArrowheads="1"/>
            </p:cNvSpPr>
            <p:nvPr/>
          </p:nvSpPr>
          <p:spPr bwMode="auto">
            <a:xfrm>
              <a:off x="3245" y="1036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4383" name="Text Box 9"/>
            <p:cNvSpPr txBox="1">
              <a:spLocks noChangeArrowheads="1"/>
            </p:cNvSpPr>
            <p:nvPr/>
          </p:nvSpPr>
          <p:spPr bwMode="auto">
            <a:xfrm>
              <a:off x="2970" y="87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70</a:t>
              </a:r>
            </a:p>
          </p:txBody>
        </p:sp>
        <p:sp>
          <p:nvSpPr>
            <p:cNvPr id="14384" name="Text Box 10"/>
            <p:cNvSpPr txBox="1">
              <a:spLocks noChangeArrowheads="1"/>
            </p:cNvSpPr>
            <p:nvPr/>
          </p:nvSpPr>
          <p:spPr bwMode="auto">
            <a:xfrm>
              <a:off x="2629" y="769"/>
              <a:ext cx="34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14385" name="Text Box 11"/>
            <p:cNvSpPr txBox="1">
              <a:spLocks noChangeArrowheads="1"/>
            </p:cNvSpPr>
            <p:nvPr/>
          </p:nvSpPr>
          <p:spPr bwMode="auto">
            <a:xfrm>
              <a:off x="2347" y="967"/>
              <a:ext cx="2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600" b="1" i="0">
                  <a:solidFill>
                    <a:srgbClr val="FF0000"/>
                  </a:solidFill>
                  <a:latin typeface="Batang" pitchFamily="18" charset="-127"/>
                </a:rPr>
                <a:t>90</a:t>
              </a:r>
            </a:p>
          </p:txBody>
        </p:sp>
        <p:sp>
          <p:nvSpPr>
            <p:cNvPr id="14386" name="Text Box 12"/>
            <p:cNvSpPr txBox="1">
              <a:spLocks noChangeArrowheads="1"/>
            </p:cNvSpPr>
            <p:nvPr/>
          </p:nvSpPr>
          <p:spPr bwMode="auto">
            <a:xfrm>
              <a:off x="2038" y="769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14387" name="Text Box 13"/>
            <p:cNvSpPr txBox="1">
              <a:spLocks noChangeArrowheads="1"/>
            </p:cNvSpPr>
            <p:nvPr/>
          </p:nvSpPr>
          <p:spPr bwMode="auto">
            <a:xfrm>
              <a:off x="1723" y="845"/>
              <a:ext cx="28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110</a:t>
              </a:r>
            </a:p>
          </p:txBody>
        </p:sp>
        <p:sp>
          <p:nvSpPr>
            <p:cNvPr id="14388" name="Text Box 14"/>
            <p:cNvSpPr txBox="1">
              <a:spLocks noChangeArrowheads="1"/>
            </p:cNvSpPr>
            <p:nvPr/>
          </p:nvSpPr>
          <p:spPr bwMode="auto">
            <a:xfrm>
              <a:off x="1493" y="956"/>
              <a:ext cx="2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120</a:t>
              </a:r>
            </a:p>
          </p:txBody>
        </p:sp>
        <p:sp>
          <p:nvSpPr>
            <p:cNvPr id="14389" name="Text Box 15"/>
            <p:cNvSpPr txBox="1">
              <a:spLocks noChangeArrowheads="1"/>
            </p:cNvSpPr>
            <p:nvPr/>
          </p:nvSpPr>
          <p:spPr bwMode="auto">
            <a:xfrm>
              <a:off x="1247" y="115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130</a:t>
              </a:r>
            </a:p>
          </p:txBody>
        </p:sp>
        <p:sp>
          <p:nvSpPr>
            <p:cNvPr id="14390" name="Text Box 16"/>
            <p:cNvSpPr txBox="1">
              <a:spLocks noChangeArrowheads="1"/>
            </p:cNvSpPr>
            <p:nvPr/>
          </p:nvSpPr>
          <p:spPr bwMode="auto">
            <a:xfrm>
              <a:off x="1045" y="1307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140</a:t>
              </a:r>
            </a:p>
          </p:txBody>
        </p:sp>
        <p:sp>
          <p:nvSpPr>
            <p:cNvPr id="14391" name="Text Box 17"/>
            <p:cNvSpPr txBox="1">
              <a:spLocks noChangeArrowheads="1"/>
            </p:cNvSpPr>
            <p:nvPr/>
          </p:nvSpPr>
          <p:spPr bwMode="auto">
            <a:xfrm>
              <a:off x="881" y="1543"/>
              <a:ext cx="2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150</a:t>
              </a:r>
            </a:p>
          </p:txBody>
        </p:sp>
        <p:sp>
          <p:nvSpPr>
            <p:cNvPr id="14392" name="Text Box 18"/>
            <p:cNvSpPr txBox="1">
              <a:spLocks noChangeArrowheads="1"/>
            </p:cNvSpPr>
            <p:nvPr/>
          </p:nvSpPr>
          <p:spPr bwMode="auto">
            <a:xfrm>
              <a:off x="735" y="1818"/>
              <a:ext cx="2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160</a:t>
              </a:r>
            </a:p>
          </p:txBody>
        </p:sp>
        <p:sp>
          <p:nvSpPr>
            <p:cNvPr id="14393" name="Text Box 19"/>
            <p:cNvSpPr txBox="1">
              <a:spLocks noChangeArrowheads="1"/>
            </p:cNvSpPr>
            <p:nvPr/>
          </p:nvSpPr>
          <p:spPr bwMode="auto">
            <a:xfrm>
              <a:off x="612" y="2082"/>
              <a:ext cx="40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170</a:t>
              </a:r>
            </a:p>
          </p:txBody>
        </p:sp>
        <p:sp>
          <p:nvSpPr>
            <p:cNvPr id="14394" name="Text Box 20"/>
            <p:cNvSpPr txBox="1">
              <a:spLocks noChangeArrowheads="1"/>
            </p:cNvSpPr>
            <p:nvPr/>
          </p:nvSpPr>
          <p:spPr bwMode="auto">
            <a:xfrm>
              <a:off x="514" y="2374"/>
              <a:ext cx="36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   180</a:t>
              </a:r>
            </a:p>
          </p:txBody>
        </p:sp>
        <p:sp>
          <p:nvSpPr>
            <p:cNvPr id="14395" name="Text Box 21"/>
            <p:cNvSpPr txBox="1">
              <a:spLocks noChangeArrowheads="1"/>
            </p:cNvSpPr>
            <p:nvPr/>
          </p:nvSpPr>
          <p:spPr bwMode="auto">
            <a:xfrm>
              <a:off x="3685" y="2365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180</a:t>
              </a:r>
            </a:p>
          </p:txBody>
        </p:sp>
        <p:sp>
          <p:nvSpPr>
            <p:cNvPr id="14396" name="Text Box 22"/>
            <p:cNvSpPr txBox="1">
              <a:spLocks noChangeArrowheads="1"/>
            </p:cNvSpPr>
            <p:nvPr/>
          </p:nvSpPr>
          <p:spPr bwMode="auto">
            <a:xfrm>
              <a:off x="3639" y="2160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170</a:t>
              </a:r>
            </a:p>
          </p:txBody>
        </p:sp>
        <p:sp>
          <p:nvSpPr>
            <p:cNvPr id="14397" name="Text Box 23"/>
            <p:cNvSpPr txBox="1">
              <a:spLocks noChangeArrowheads="1"/>
            </p:cNvSpPr>
            <p:nvPr/>
          </p:nvSpPr>
          <p:spPr bwMode="auto">
            <a:xfrm>
              <a:off x="3560" y="1968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160</a:t>
              </a:r>
            </a:p>
          </p:txBody>
        </p:sp>
        <p:sp>
          <p:nvSpPr>
            <p:cNvPr id="14398" name="Text Box 24"/>
            <p:cNvSpPr txBox="1">
              <a:spLocks noChangeArrowheads="1"/>
            </p:cNvSpPr>
            <p:nvPr/>
          </p:nvSpPr>
          <p:spPr bwMode="auto">
            <a:xfrm>
              <a:off x="3470" y="183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150</a:t>
              </a:r>
            </a:p>
          </p:txBody>
        </p:sp>
        <p:sp>
          <p:nvSpPr>
            <p:cNvPr id="14399" name="Text Box 25"/>
            <p:cNvSpPr txBox="1">
              <a:spLocks noChangeArrowheads="1"/>
            </p:cNvSpPr>
            <p:nvPr/>
          </p:nvSpPr>
          <p:spPr bwMode="auto">
            <a:xfrm>
              <a:off x="3367" y="1661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140</a:t>
              </a:r>
            </a:p>
          </p:txBody>
        </p:sp>
        <p:sp>
          <p:nvSpPr>
            <p:cNvPr id="14400" name="Text Box 26"/>
            <p:cNvSpPr txBox="1">
              <a:spLocks noChangeArrowheads="1"/>
            </p:cNvSpPr>
            <p:nvPr/>
          </p:nvSpPr>
          <p:spPr bwMode="auto">
            <a:xfrm>
              <a:off x="3198" y="1480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130</a:t>
              </a:r>
            </a:p>
          </p:txBody>
        </p:sp>
        <p:sp>
          <p:nvSpPr>
            <p:cNvPr id="14401" name="Text Box 27"/>
            <p:cNvSpPr txBox="1">
              <a:spLocks noChangeArrowheads="1"/>
            </p:cNvSpPr>
            <p:nvPr/>
          </p:nvSpPr>
          <p:spPr bwMode="auto">
            <a:xfrm>
              <a:off x="3016" y="1344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120</a:t>
              </a:r>
            </a:p>
          </p:txBody>
        </p:sp>
        <p:sp>
          <p:nvSpPr>
            <p:cNvPr id="14402" name="Text Box 28"/>
            <p:cNvSpPr txBox="1">
              <a:spLocks noChangeArrowheads="1"/>
            </p:cNvSpPr>
            <p:nvPr/>
          </p:nvSpPr>
          <p:spPr bwMode="auto">
            <a:xfrm>
              <a:off x="2777" y="124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110</a:t>
              </a:r>
            </a:p>
          </p:txBody>
        </p:sp>
        <p:sp>
          <p:nvSpPr>
            <p:cNvPr id="14403" name="Text Box 29"/>
            <p:cNvSpPr txBox="1">
              <a:spLocks noChangeArrowheads="1"/>
            </p:cNvSpPr>
            <p:nvPr/>
          </p:nvSpPr>
          <p:spPr bwMode="auto">
            <a:xfrm>
              <a:off x="2551" y="1162"/>
              <a:ext cx="2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14404" name="Text Box 30"/>
            <p:cNvSpPr txBox="1">
              <a:spLocks noChangeArrowheads="1"/>
            </p:cNvSpPr>
            <p:nvPr/>
          </p:nvSpPr>
          <p:spPr bwMode="auto">
            <a:xfrm>
              <a:off x="2153" y="1190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14405" name="Text Box 31"/>
            <p:cNvSpPr txBox="1">
              <a:spLocks noChangeArrowheads="1"/>
            </p:cNvSpPr>
            <p:nvPr/>
          </p:nvSpPr>
          <p:spPr bwMode="auto">
            <a:xfrm>
              <a:off x="1030" y="2387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4406" name="Text Box 32"/>
            <p:cNvSpPr txBox="1">
              <a:spLocks noChangeArrowheads="1"/>
            </p:cNvSpPr>
            <p:nvPr/>
          </p:nvSpPr>
          <p:spPr bwMode="auto">
            <a:xfrm>
              <a:off x="1019" y="2192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14407" name="Text Box 33"/>
            <p:cNvSpPr txBox="1">
              <a:spLocks noChangeArrowheads="1"/>
            </p:cNvSpPr>
            <p:nvPr/>
          </p:nvSpPr>
          <p:spPr bwMode="auto">
            <a:xfrm>
              <a:off x="1111" y="197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14408" name="Text Box 34"/>
            <p:cNvSpPr txBox="1">
              <a:spLocks noChangeArrowheads="1"/>
            </p:cNvSpPr>
            <p:nvPr/>
          </p:nvSpPr>
          <p:spPr bwMode="auto">
            <a:xfrm>
              <a:off x="1202" y="1797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14409" name="Text Box 35"/>
            <p:cNvSpPr txBox="1">
              <a:spLocks noChangeArrowheads="1"/>
            </p:cNvSpPr>
            <p:nvPr/>
          </p:nvSpPr>
          <p:spPr bwMode="auto">
            <a:xfrm>
              <a:off x="1382" y="1616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14410" name="Text Box 36"/>
            <p:cNvSpPr txBox="1">
              <a:spLocks noChangeArrowheads="1"/>
            </p:cNvSpPr>
            <p:nvPr/>
          </p:nvSpPr>
          <p:spPr bwMode="auto">
            <a:xfrm>
              <a:off x="1518" y="1480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14411" name="Text Box 37"/>
            <p:cNvSpPr txBox="1">
              <a:spLocks noChangeArrowheads="1"/>
            </p:cNvSpPr>
            <p:nvPr/>
          </p:nvSpPr>
          <p:spPr bwMode="auto">
            <a:xfrm>
              <a:off x="1699" y="1344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4412" name="Text Box 38"/>
            <p:cNvSpPr txBox="1">
              <a:spLocks noChangeArrowheads="1"/>
            </p:cNvSpPr>
            <p:nvPr/>
          </p:nvSpPr>
          <p:spPr bwMode="auto">
            <a:xfrm>
              <a:off x="1926" y="1260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70</a:t>
              </a:r>
            </a:p>
          </p:txBody>
        </p:sp>
        <p:sp>
          <p:nvSpPr>
            <p:cNvPr id="14413" name="Text Box 39"/>
            <p:cNvSpPr txBox="1">
              <a:spLocks noChangeArrowheads="1"/>
            </p:cNvSpPr>
            <p:nvPr/>
          </p:nvSpPr>
          <p:spPr bwMode="auto">
            <a:xfrm>
              <a:off x="4069" y="2358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4414" name="Text Box 40"/>
            <p:cNvSpPr txBox="1">
              <a:spLocks noChangeArrowheads="1"/>
            </p:cNvSpPr>
            <p:nvPr/>
          </p:nvSpPr>
          <p:spPr bwMode="auto">
            <a:xfrm>
              <a:off x="3659" y="141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14415" name="Text Box 41"/>
            <p:cNvSpPr txBox="1">
              <a:spLocks noChangeArrowheads="1"/>
            </p:cNvSpPr>
            <p:nvPr/>
          </p:nvSpPr>
          <p:spPr bwMode="auto">
            <a:xfrm>
              <a:off x="3810" y="163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1400" b="1" i="0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14416" name="Freeform 42"/>
            <p:cNvSpPr>
              <a:spLocks/>
            </p:cNvSpPr>
            <p:nvPr/>
          </p:nvSpPr>
          <p:spPr bwMode="auto">
            <a:xfrm>
              <a:off x="622" y="754"/>
              <a:ext cx="3637" cy="1801"/>
            </a:xfrm>
            <a:custGeom>
              <a:avLst/>
              <a:gdLst>
                <a:gd name="T0" fmla="*/ 0 w 4524"/>
                <a:gd name="T1" fmla="*/ 1395 h 2319"/>
                <a:gd name="T2" fmla="*/ 51 w 4524"/>
                <a:gd name="T3" fmla="*/ 1092 h 2319"/>
                <a:gd name="T4" fmla="*/ 124 w 4524"/>
                <a:gd name="T5" fmla="*/ 863 h 2319"/>
                <a:gd name="T6" fmla="*/ 229 w 4524"/>
                <a:gd name="T7" fmla="*/ 671 h 2319"/>
                <a:gd name="T8" fmla="*/ 392 w 4524"/>
                <a:gd name="T9" fmla="*/ 461 h 2319"/>
                <a:gd name="T10" fmla="*/ 579 w 4524"/>
                <a:gd name="T11" fmla="*/ 299 h 2319"/>
                <a:gd name="T12" fmla="*/ 787 w 4524"/>
                <a:gd name="T13" fmla="*/ 165 h 2319"/>
                <a:gd name="T14" fmla="*/ 989 w 4524"/>
                <a:gd name="T15" fmla="*/ 80 h 2319"/>
                <a:gd name="T16" fmla="*/ 1257 w 4524"/>
                <a:gd name="T17" fmla="*/ 16 h 2319"/>
                <a:gd name="T18" fmla="*/ 1493 w 4524"/>
                <a:gd name="T19" fmla="*/ 2 h 2319"/>
                <a:gd name="T20" fmla="*/ 1757 w 4524"/>
                <a:gd name="T21" fmla="*/ 27 h 2319"/>
                <a:gd name="T22" fmla="*/ 2020 w 4524"/>
                <a:gd name="T23" fmla="*/ 106 h 2319"/>
                <a:gd name="T24" fmla="*/ 2279 w 4524"/>
                <a:gd name="T25" fmla="*/ 245 h 2319"/>
                <a:gd name="T26" fmla="*/ 2454 w 4524"/>
                <a:gd name="T27" fmla="*/ 381 h 2319"/>
                <a:gd name="T28" fmla="*/ 2641 w 4524"/>
                <a:gd name="T29" fmla="*/ 577 h 2319"/>
                <a:gd name="T30" fmla="*/ 2761 w 4524"/>
                <a:gd name="T31" fmla="*/ 766 h 2319"/>
                <a:gd name="T32" fmla="*/ 2836 w 4524"/>
                <a:gd name="T33" fmla="*/ 928 h 2319"/>
                <a:gd name="T34" fmla="*/ 2895 w 4524"/>
                <a:gd name="T35" fmla="*/ 1147 h 2319"/>
                <a:gd name="T36" fmla="*/ 2924 w 4524"/>
                <a:gd name="T37" fmla="*/ 1399 h 23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24" h="2319">
                  <a:moveTo>
                    <a:pt x="0" y="2313"/>
                  </a:moveTo>
                  <a:cubicBezTo>
                    <a:pt x="13" y="2230"/>
                    <a:pt x="47" y="1958"/>
                    <a:pt x="79" y="1811"/>
                  </a:cubicBezTo>
                  <a:cubicBezTo>
                    <a:pt x="111" y="1664"/>
                    <a:pt x="146" y="1547"/>
                    <a:pt x="192" y="1431"/>
                  </a:cubicBezTo>
                  <a:cubicBezTo>
                    <a:pt x="238" y="1315"/>
                    <a:pt x="285" y="1224"/>
                    <a:pt x="354" y="1113"/>
                  </a:cubicBezTo>
                  <a:cubicBezTo>
                    <a:pt x="423" y="1002"/>
                    <a:pt x="516" y="868"/>
                    <a:pt x="606" y="765"/>
                  </a:cubicBezTo>
                  <a:cubicBezTo>
                    <a:pt x="696" y="662"/>
                    <a:pt x="793" y="578"/>
                    <a:pt x="895" y="496"/>
                  </a:cubicBezTo>
                  <a:cubicBezTo>
                    <a:pt x="997" y="414"/>
                    <a:pt x="1112" y="333"/>
                    <a:pt x="1218" y="273"/>
                  </a:cubicBezTo>
                  <a:cubicBezTo>
                    <a:pt x="1324" y="213"/>
                    <a:pt x="1409" y="174"/>
                    <a:pt x="1530" y="133"/>
                  </a:cubicBezTo>
                  <a:cubicBezTo>
                    <a:pt x="1651" y="92"/>
                    <a:pt x="1814" y="49"/>
                    <a:pt x="1944" y="27"/>
                  </a:cubicBezTo>
                  <a:cubicBezTo>
                    <a:pt x="2074" y="5"/>
                    <a:pt x="2181" y="0"/>
                    <a:pt x="2310" y="3"/>
                  </a:cubicBezTo>
                  <a:cubicBezTo>
                    <a:pt x="2439" y="6"/>
                    <a:pt x="2582" y="16"/>
                    <a:pt x="2718" y="45"/>
                  </a:cubicBezTo>
                  <a:cubicBezTo>
                    <a:pt x="2854" y="74"/>
                    <a:pt x="2991" y="117"/>
                    <a:pt x="3126" y="177"/>
                  </a:cubicBezTo>
                  <a:cubicBezTo>
                    <a:pt x="3261" y="237"/>
                    <a:pt x="3414" y="329"/>
                    <a:pt x="3526" y="405"/>
                  </a:cubicBezTo>
                  <a:cubicBezTo>
                    <a:pt x="3638" y="481"/>
                    <a:pt x="3705" y="540"/>
                    <a:pt x="3798" y="632"/>
                  </a:cubicBezTo>
                  <a:cubicBezTo>
                    <a:pt x="3891" y="724"/>
                    <a:pt x="4007" y="851"/>
                    <a:pt x="4086" y="957"/>
                  </a:cubicBezTo>
                  <a:cubicBezTo>
                    <a:pt x="4165" y="1063"/>
                    <a:pt x="4222" y="1172"/>
                    <a:pt x="4272" y="1269"/>
                  </a:cubicBezTo>
                  <a:cubicBezTo>
                    <a:pt x="4322" y="1366"/>
                    <a:pt x="4353" y="1433"/>
                    <a:pt x="4388" y="1539"/>
                  </a:cubicBezTo>
                  <a:cubicBezTo>
                    <a:pt x="4423" y="1645"/>
                    <a:pt x="4456" y="1772"/>
                    <a:pt x="4479" y="1902"/>
                  </a:cubicBezTo>
                  <a:cubicBezTo>
                    <a:pt x="4502" y="2032"/>
                    <a:pt x="4515" y="2232"/>
                    <a:pt x="4524" y="2319"/>
                  </a:cubicBezTo>
                </a:path>
              </a:pathLst>
            </a:custGeom>
            <a:noFill/>
            <a:ln w="762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17" name="Freeform 43"/>
            <p:cNvSpPr>
              <a:spLocks/>
            </p:cNvSpPr>
            <p:nvPr/>
          </p:nvSpPr>
          <p:spPr bwMode="auto">
            <a:xfrm>
              <a:off x="1172" y="1344"/>
              <a:ext cx="2561" cy="1225"/>
            </a:xfrm>
            <a:custGeom>
              <a:avLst/>
              <a:gdLst>
                <a:gd name="T0" fmla="*/ 0 w 3186"/>
                <a:gd name="T1" fmla="*/ 952 h 1577"/>
                <a:gd name="T2" fmla="*/ 89 w 3186"/>
                <a:gd name="T3" fmla="*/ 647 h 1577"/>
                <a:gd name="T4" fmla="*/ 236 w 3186"/>
                <a:gd name="T5" fmla="*/ 409 h 1577"/>
                <a:gd name="T6" fmla="*/ 407 w 3186"/>
                <a:gd name="T7" fmla="*/ 231 h 1577"/>
                <a:gd name="T8" fmla="*/ 589 w 3186"/>
                <a:gd name="T9" fmla="*/ 104 h 1577"/>
                <a:gd name="T10" fmla="*/ 845 w 3186"/>
                <a:gd name="T11" fmla="*/ 18 h 1577"/>
                <a:gd name="T12" fmla="*/ 1059 w 3186"/>
                <a:gd name="T13" fmla="*/ 3 h 1577"/>
                <a:gd name="T14" fmla="*/ 1299 w 3186"/>
                <a:gd name="T15" fmla="*/ 36 h 1577"/>
                <a:gd name="T16" fmla="*/ 1543 w 3186"/>
                <a:gd name="T17" fmla="*/ 141 h 1577"/>
                <a:gd name="T18" fmla="*/ 1756 w 3186"/>
                <a:gd name="T19" fmla="*/ 311 h 1577"/>
                <a:gd name="T20" fmla="*/ 1912 w 3186"/>
                <a:gd name="T21" fmla="*/ 517 h 1577"/>
                <a:gd name="T22" fmla="*/ 2012 w 3186"/>
                <a:gd name="T23" fmla="*/ 727 h 1577"/>
                <a:gd name="T24" fmla="*/ 2059 w 3186"/>
                <a:gd name="T25" fmla="*/ 926 h 15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86" h="1577">
                  <a:moveTo>
                    <a:pt x="0" y="1577"/>
                  </a:moveTo>
                  <a:cubicBezTo>
                    <a:pt x="23" y="1494"/>
                    <a:pt x="77" y="1223"/>
                    <a:pt x="138" y="1073"/>
                  </a:cubicBezTo>
                  <a:cubicBezTo>
                    <a:pt x="199" y="923"/>
                    <a:pt x="284" y="792"/>
                    <a:pt x="366" y="677"/>
                  </a:cubicBezTo>
                  <a:cubicBezTo>
                    <a:pt x="448" y="562"/>
                    <a:pt x="539" y="467"/>
                    <a:pt x="630" y="383"/>
                  </a:cubicBezTo>
                  <a:cubicBezTo>
                    <a:pt x="721" y="299"/>
                    <a:pt x="799" y="232"/>
                    <a:pt x="912" y="173"/>
                  </a:cubicBezTo>
                  <a:cubicBezTo>
                    <a:pt x="1025" y="114"/>
                    <a:pt x="1187" y="57"/>
                    <a:pt x="1308" y="29"/>
                  </a:cubicBezTo>
                  <a:cubicBezTo>
                    <a:pt x="1429" y="1"/>
                    <a:pt x="1521" y="0"/>
                    <a:pt x="1638" y="5"/>
                  </a:cubicBezTo>
                  <a:cubicBezTo>
                    <a:pt x="1755" y="10"/>
                    <a:pt x="1885" y="21"/>
                    <a:pt x="2010" y="59"/>
                  </a:cubicBezTo>
                  <a:cubicBezTo>
                    <a:pt x="2135" y="97"/>
                    <a:pt x="2270" y="158"/>
                    <a:pt x="2388" y="234"/>
                  </a:cubicBezTo>
                  <a:cubicBezTo>
                    <a:pt x="2506" y="310"/>
                    <a:pt x="2623" y="411"/>
                    <a:pt x="2718" y="515"/>
                  </a:cubicBezTo>
                  <a:cubicBezTo>
                    <a:pt x="2813" y="619"/>
                    <a:pt x="2892" y="742"/>
                    <a:pt x="2958" y="857"/>
                  </a:cubicBezTo>
                  <a:cubicBezTo>
                    <a:pt x="3024" y="972"/>
                    <a:pt x="3076" y="1092"/>
                    <a:pt x="3114" y="1205"/>
                  </a:cubicBezTo>
                  <a:cubicBezTo>
                    <a:pt x="3152" y="1318"/>
                    <a:pt x="3171" y="1466"/>
                    <a:pt x="3186" y="1535"/>
                  </a:cubicBezTo>
                </a:path>
              </a:pathLst>
            </a:custGeom>
            <a:noFill/>
            <a:ln w="571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18" name="Freeform 44"/>
            <p:cNvSpPr>
              <a:spLocks/>
            </p:cNvSpPr>
            <p:nvPr/>
          </p:nvSpPr>
          <p:spPr bwMode="auto">
            <a:xfrm>
              <a:off x="3713" y="2546"/>
              <a:ext cx="564" cy="2"/>
            </a:xfrm>
            <a:custGeom>
              <a:avLst/>
              <a:gdLst>
                <a:gd name="T0" fmla="*/ 453 w 702"/>
                <a:gd name="T1" fmla="*/ 0 h 3"/>
                <a:gd name="T2" fmla="*/ 0 w 702"/>
                <a:gd name="T3" fmla="*/ 1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02" h="3">
                  <a:moveTo>
                    <a:pt x="702" y="0"/>
                  </a:moveTo>
                  <a:lnTo>
                    <a:pt x="0" y="3"/>
                  </a:lnTo>
                </a:path>
              </a:pathLst>
            </a:custGeom>
            <a:noFill/>
            <a:ln w="571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419" name="Freeform 45"/>
            <p:cNvSpPr>
              <a:spLocks/>
            </p:cNvSpPr>
            <p:nvPr/>
          </p:nvSpPr>
          <p:spPr bwMode="auto">
            <a:xfrm>
              <a:off x="2469" y="1240"/>
              <a:ext cx="3" cy="106"/>
            </a:xfrm>
            <a:custGeom>
              <a:avLst/>
              <a:gdLst>
                <a:gd name="T0" fmla="*/ 0 w 3"/>
                <a:gd name="T1" fmla="*/ 0 h 106"/>
                <a:gd name="T2" fmla="*/ 3 w 3"/>
                <a:gd name="T3" fmla="*/ 106 h 10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106">
                  <a:moveTo>
                    <a:pt x="0" y="0"/>
                  </a:moveTo>
                  <a:lnTo>
                    <a:pt x="3" y="10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0" name="Freeform 46"/>
            <p:cNvSpPr>
              <a:spLocks/>
            </p:cNvSpPr>
            <p:nvPr/>
          </p:nvSpPr>
          <p:spPr bwMode="auto">
            <a:xfrm>
              <a:off x="2469" y="754"/>
              <a:ext cx="2" cy="110"/>
            </a:xfrm>
            <a:custGeom>
              <a:avLst/>
              <a:gdLst>
                <a:gd name="T0" fmla="*/ 2 w 2"/>
                <a:gd name="T1" fmla="*/ 0 h 110"/>
                <a:gd name="T2" fmla="*/ 0 w 2"/>
                <a:gd name="T3" fmla="*/ 110 h 1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" h="110">
                  <a:moveTo>
                    <a:pt x="2" y="0"/>
                  </a:moveTo>
                  <a:lnTo>
                    <a:pt x="0" y="11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1" name="Freeform 47"/>
            <p:cNvSpPr>
              <a:spLocks/>
            </p:cNvSpPr>
            <p:nvPr/>
          </p:nvSpPr>
          <p:spPr bwMode="auto">
            <a:xfrm>
              <a:off x="4105" y="2046"/>
              <a:ext cx="77" cy="24"/>
            </a:xfrm>
            <a:custGeom>
              <a:avLst/>
              <a:gdLst>
                <a:gd name="T0" fmla="*/ 0 w 77"/>
                <a:gd name="T1" fmla="*/ 24 h 24"/>
                <a:gd name="T2" fmla="*/ 77 w 77"/>
                <a:gd name="T3" fmla="*/ 0 h 2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" h="24">
                  <a:moveTo>
                    <a:pt x="0" y="24"/>
                  </a:moveTo>
                  <a:lnTo>
                    <a:pt x="7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2" name="Freeform 48"/>
            <p:cNvSpPr>
              <a:spLocks/>
            </p:cNvSpPr>
            <p:nvPr/>
          </p:nvSpPr>
          <p:spPr bwMode="auto">
            <a:xfrm>
              <a:off x="4014" y="1788"/>
              <a:ext cx="78" cy="33"/>
            </a:xfrm>
            <a:custGeom>
              <a:avLst/>
              <a:gdLst>
                <a:gd name="T0" fmla="*/ 0 w 78"/>
                <a:gd name="T1" fmla="*/ 33 h 33"/>
                <a:gd name="T2" fmla="*/ 78 w 78"/>
                <a:gd name="T3" fmla="*/ 0 h 3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8" h="33">
                  <a:moveTo>
                    <a:pt x="0" y="33"/>
                  </a:moveTo>
                  <a:lnTo>
                    <a:pt x="7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3" name="Freeform 49"/>
            <p:cNvSpPr>
              <a:spLocks/>
            </p:cNvSpPr>
            <p:nvPr/>
          </p:nvSpPr>
          <p:spPr bwMode="auto">
            <a:xfrm>
              <a:off x="3882" y="1563"/>
              <a:ext cx="63" cy="39"/>
            </a:xfrm>
            <a:custGeom>
              <a:avLst/>
              <a:gdLst>
                <a:gd name="T0" fmla="*/ 0 w 63"/>
                <a:gd name="T1" fmla="*/ 39 h 39"/>
                <a:gd name="T2" fmla="*/ 63 w 63"/>
                <a:gd name="T3" fmla="*/ 0 h 3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3" h="39">
                  <a:moveTo>
                    <a:pt x="0" y="39"/>
                  </a:moveTo>
                  <a:lnTo>
                    <a:pt x="6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4" name="Freeform 50"/>
            <p:cNvSpPr>
              <a:spLocks/>
            </p:cNvSpPr>
            <p:nvPr/>
          </p:nvSpPr>
          <p:spPr bwMode="auto">
            <a:xfrm>
              <a:off x="4144" y="2336"/>
              <a:ext cx="88" cy="16"/>
            </a:xfrm>
            <a:custGeom>
              <a:avLst/>
              <a:gdLst>
                <a:gd name="T0" fmla="*/ 0 w 88"/>
                <a:gd name="T1" fmla="*/ 16 h 16"/>
                <a:gd name="T2" fmla="*/ 88 w 88"/>
                <a:gd name="T3" fmla="*/ 0 h 1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8" h="16">
                  <a:moveTo>
                    <a:pt x="0" y="16"/>
                  </a:moveTo>
                  <a:lnTo>
                    <a:pt x="8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5" name="Freeform 51"/>
            <p:cNvSpPr>
              <a:spLocks/>
            </p:cNvSpPr>
            <p:nvPr/>
          </p:nvSpPr>
          <p:spPr bwMode="auto">
            <a:xfrm>
              <a:off x="3813" y="1446"/>
              <a:ext cx="54" cy="42"/>
            </a:xfrm>
            <a:custGeom>
              <a:avLst/>
              <a:gdLst>
                <a:gd name="T0" fmla="*/ 0 w 54"/>
                <a:gd name="T1" fmla="*/ 42 h 42"/>
                <a:gd name="T2" fmla="*/ 54 w 54"/>
                <a:gd name="T3" fmla="*/ 0 h 4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" h="42">
                  <a:moveTo>
                    <a:pt x="0" y="42"/>
                  </a:moveTo>
                  <a:lnTo>
                    <a:pt x="5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6" name="Freeform 52"/>
            <p:cNvSpPr>
              <a:spLocks/>
            </p:cNvSpPr>
            <p:nvPr/>
          </p:nvSpPr>
          <p:spPr bwMode="auto">
            <a:xfrm>
              <a:off x="3966" y="1689"/>
              <a:ext cx="54" cy="27"/>
            </a:xfrm>
            <a:custGeom>
              <a:avLst/>
              <a:gdLst>
                <a:gd name="T0" fmla="*/ 0 w 54"/>
                <a:gd name="T1" fmla="*/ 27 h 27"/>
                <a:gd name="T2" fmla="*/ 54 w 54"/>
                <a:gd name="T3" fmla="*/ 0 h 2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" h="27">
                  <a:moveTo>
                    <a:pt x="0" y="27"/>
                  </a:moveTo>
                  <a:lnTo>
                    <a:pt x="5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7" name="Freeform 53"/>
            <p:cNvSpPr>
              <a:spLocks/>
            </p:cNvSpPr>
            <p:nvPr/>
          </p:nvSpPr>
          <p:spPr bwMode="auto">
            <a:xfrm>
              <a:off x="4077" y="1933"/>
              <a:ext cx="59" cy="17"/>
            </a:xfrm>
            <a:custGeom>
              <a:avLst/>
              <a:gdLst>
                <a:gd name="T0" fmla="*/ 0 w 59"/>
                <a:gd name="T1" fmla="*/ 17 h 17"/>
                <a:gd name="T2" fmla="*/ 59 w 59"/>
                <a:gd name="T3" fmla="*/ 0 h 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9" h="17">
                  <a:moveTo>
                    <a:pt x="0" y="17"/>
                  </a:moveTo>
                  <a:lnTo>
                    <a:pt x="5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8" name="Freeform 54"/>
            <p:cNvSpPr>
              <a:spLocks/>
            </p:cNvSpPr>
            <p:nvPr/>
          </p:nvSpPr>
          <p:spPr bwMode="auto">
            <a:xfrm>
              <a:off x="4155" y="2190"/>
              <a:ext cx="60" cy="12"/>
            </a:xfrm>
            <a:custGeom>
              <a:avLst/>
              <a:gdLst>
                <a:gd name="T0" fmla="*/ 0 w 60"/>
                <a:gd name="T1" fmla="*/ 12 h 12"/>
                <a:gd name="T2" fmla="*/ 60 w 60"/>
                <a:gd name="T3" fmla="*/ 0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0" h="12">
                  <a:moveTo>
                    <a:pt x="0" y="12"/>
                  </a:moveTo>
                  <a:lnTo>
                    <a:pt x="6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9" name="Freeform 55"/>
            <p:cNvSpPr>
              <a:spLocks/>
            </p:cNvSpPr>
            <p:nvPr/>
          </p:nvSpPr>
          <p:spPr bwMode="auto">
            <a:xfrm>
              <a:off x="3723" y="1344"/>
              <a:ext cx="57" cy="45"/>
            </a:xfrm>
            <a:custGeom>
              <a:avLst/>
              <a:gdLst>
                <a:gd name="T0" fmla="*/ 0 w 57"/>
                <a:gd name="T1" fmla="*/ 45 h 45"/>
                <a:gd name="T2" fmla="*/ 57 w 57"/>
                <a:gd name="T3" fmla="*/ 0 h 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45">
                  <a:moveTo>
                    <a:pt x="0" y="45"/>
                  </a:moveTo>
                  <a:lnTo>
                    <a:pt x="5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0" name="Freeform 56"/>
            <p:cNvSpPr>
              <a:spLocks/>
            </p:cNvSpPr>
            <p:nvPr/>
          </p:nvSpPr>
          <p:spPr bwMode="auto">
            <a:xfrm>
              <a:off x="3639" y="1253"/>
              <a:ext cx="30" cy="25"/>
            </a:xfrm>
            <a:custGeom>
              <a:avLst/>
              <a:gdLst>
                <a:gd name="T0" fmla="*/ 0 w 30"/>
                <a:gd name="T1" fmla="*/ 25 h 25"/>
                <a:gd name="T2" fmla="*/ 30 w 30"/>
                <a:gd name="T3" fmla="*/ 0 h 2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0" h="25">
                  <a:moveTo>
                    <a:pt x="0" y="25"/>
                  </a:moveTo>
                  <a:lnTo>
                    <a:pt x="3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1" name="Freeform 57"/>
            <p:cNvSpPr>
              <a:spLocks/>
            </p:cNvSpPr>
            <p:nvPr/>
          </p:nvSpPr>
          <p:spPr bwMode="auto">
            <a:xfrm>
              <a:off x="3516" y="1162"/>
              <a:ext cx="29" cy="41"/>
            </a:xfrm>
            <a:custGeom>
              <a:avLst/>
              <a:gdLst>
                <a:gd name="T0" fmla="*/ 0 w 29"/>
                <a:gd name="T1" fmla="*/ 41 h 41"/>
                <a:gd name="T2" fmla="*/ 29 w 29"/>
                <a:gd name="T3" fmla="*/ 0 h 4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9" h="41">
                  <a:moveTo>
                    <a:pt x="0" y="41"/>
                  </a:moveTo>
                  <a:lnTo>
                    <a:pt x="2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2" name="Freeform 58"/>
            <p:cNvSpPr>
              <a:spLocks/>
            </p:cNvSpPr>
            <p:nvPr/>
          </p:nvSpPr>
          <p:spPr bwMode="auto">
            <a:xfrm>
              <a:off x="3402" y="1062"/>
              <a:ext cx="36" cy="51"/>
            </a:xfrm>
            <a:custGeom>
              <a:avLst/>
              <a:gdLst>
                <a:gd name="T0" fmla="*/ 0 w 36"/>
                <a:gd name="T1" fmla="*/ 51 h 51"/>
                <a:gd name="T2" fmla="*/ 36 w 36"/>
                <a:gd name="T3" fmla="*/ 0 h 5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" h="51">
                  <a:moveTo>
                    <a:pt x="0" y="51"/>
                  </a:moveTo>
                  <a:lnTo>
                    <a:pt x="3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3" name="Freeform 59"/>
            <p:cNvSpPr>
              <a:spLocks/>
            </p:cNvSpPr>
            <p:nvPr/>
          </p:nvSpPr>
          <p:spPr bwMode="auto">
            <a:xfrm>
              <a:off x="3258" y="984"/>
              <a:ext cx="33" cy="60"/>
            </a:xfrm>
            <a:custGeom>
              <a:avLst/>
              <a:gdLst>
                <a:gd name="T0" fmla="*/ 0 w 33"/>
                <a:gd name="T1" fmla="*/ 60 h 60"/>
                <a:gd name="T2" fmla="*/ 33 w 33"/>
                <a:gd name="T3" fmla="*/ 0 h 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60">
                  <a:moveTo>
                    <a:pt x="0" y="60"/>
                  </a:moveTo>
                  <a:lnTo>
                    <a:pt x="3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4" name="Freeform 60"/>
            <p:cNvSpPr>
              <a:spLocks/>
            </p:cNvSpPr>
            <p:nvPr/>
          </p:nvSpPr>
          <p:spPr bwMode="auto">
            <a:xfrm>
              <a:off x="3114" y="885"/>
              <a:ext cx="29" cy="66"/>
            </a:xfrm>
            <a:custGeom>
              <a:avLst/>
              <a:gdLst>
                <a:gd name="T0" fmla="*/ 0 w 29"/>
                <a:gd name="T1" fmla="*/ 66 h 66"/>
                <a:gd name="T2" fmla="*/ 29 w 29"/>
                <a:gd name="T3" fmla="*/ 0 h 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9" h="66">
                  <a:moveTo>
                    <a:pt x="0" y="66"/>
                  </a:moveTo>
                  <a:lnTo>
                    <a:pt x="2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5" name="Freeform 61"/>
            <p:cNvSpPr>
              <a:spLocks/>
            </p:cNvSpPr>
            <p:nvPr/>
          </p:nvSpPr>
          <p:spPr bwMode="auto">
            <a:xfrm>
              <a:off x="2949" y="837"/>
              <a:ext cx="21" cy="66"/>
            </a:xfrm>
            <a:custGeom>
              <a:avLst/>
              <a:gdLst>
                <a:gd name="T0" fmla="*/ 0 w 21"/>
                <a:gd name="T1" fmla="*/ 66 h 66"/>
                <a:gd name="T2" fmla="*/ 21 w 21"/>
                <a:gd name="T3" fmla="*/ 0 h 6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66">
                  <a:moveTo>
                    <a:pt x="0" y="66"/>
                  </a:moveTo>
                  <a:lnTo>
                    <a:pt x="2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6" name="Freeform 62"/>
            <p:cNvSpPr>
              <a:spLocks/>
            </p:cNvSpPr>
            <p:nvPr/>
          </p:nvSpPr>
          <p:spPr bwMode="auto">
            <a:xfrm>
              <a:off x="2781" y="780"/>
              <a:ext cx="6" cy="57"/>
            </a:xfrm>
            <a:custGeom>
              <a:avLst/>
              <a:gdLst>
                <a:gd name="T0" fmla="*/ 0 w 6"/>
                <a:gd name="T1" fmla="*/ 57 h 57"/>
                <a:gd name="T2" fmla="*/ 6 w 6"/>
                <a:gd name="T3" fmla="*/ 0 h 5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57">
                  <a:moveTo>
                    <a:pt x="0" y="57"/>
                  </a:moveTo>
                  <a:lnTo>
                    <a:pt x="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7" name="Freeform 63"/>
            <p:cNvSpPr>
              <a:spLocks/>
            </p:cNvSpPr>
            <p:nvPr/>
          </p:nvSpPr>
          <p:spPr bwMode="auto">
            <a:xfrm>
              <a:off x="2610" y="756"/>
              <a:ext cx="3" cy="87"/>
            </a:xfrm>
            <a:custGeom>
              <a:avLst/>
              <a:gdLst>
                <a:gd name="T0" fmla="*/ 0 w 3"/>
                <a:gd name="T1" fmla="*/ 87 h 87"/>
                <a:gd name="T2" fmla="*/ 3 w 3"/>
                <a:gd name="T3" fmla="*/ 0 h 8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87">
                  <a:moveTo>
                    <a:pt x="0" y="87"/>
                  </a:moveTo>
                  <a:lnTo>
                    <a:pt x="3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8" name="Freeform 64"/>
            <p:cNvSpPr>
              <a:spLocks/>
            </p:cNvSpPr>
            <p:nvPr/>
          </p:nvSpPr>
          <p:spPr bwMode="auto">
            <a:xfrm>
              <a:off x="2013" y="813"/>
              <a:ext cx="18" cy="78"/>
            </a:xfrm>
            <a:custGeom>
              <a:avLst/>
              <a:gdLst>
                <a:gd name="T0" fmla="*/ 18 w 18"/>
                <a:gd name="T1" fmla="*/ 78 h 78"/>
                <a:gd name="T2" fmla="*/ 0 w 18"/>
                <a:gd name="T3" fmla="*/ 0 h 7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" h="78">
                  <a:moveTo>
                    <a:pt x="18" y="7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9" name="Freeform 65"/>
            <p:cNvSpPr>
              <a:spLocks/>
            </p:cNvSpPr>
            <p:nvPr/>
          </p:nvSpPr>
          <p:spPr bwMode="auto">
            <a:xfrm>
              <a:off x="1854" y="864"/>
              <a:ext cx="15" cy="60"/>
            </a:xfrm>
            <a:custGeom>
              <a:avLst/>
              <a:gdLst>
                <a:gd name="T0" fmla="*/ 15 w 15"/>
                <a:gd name="T1" fmla="*/ 60 h 60"/>
                <a:gd name="T2" fmla="*/ 0 w 15"/>
                <a:gd name="T3" fmla="*/ 0 h 6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5" h="60">
                  <a:moveTo>
                    <a:pt x="15" y="6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0" name="Freeform 66"/>
            <p:cNvSpPr>
              <a:spLocks/>
            </p:cNvSpPr>
            <p:nvPr/>
          </p:nvSpPr>
          <p:spPr bwMode="auto">
            <a:xfrm>
              <a:off x="2337" y="774"/>
              <a:ext cx="3" cy="69"/>
            </a:xfrm>
            <a:custGeom>
              <a:avLst/>
              <a:gdLst>
                <a:gd name="T0" fmla="*/ 3 w 3"/>
                <a:gd name="T1" fmla="*/ 69 h 69"/>
                <a:gd name="T2" fmla="*/ 0 w 3"/>
                <a:gd name="T3" fmla="*/ 0 h 6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" h="69">
                  <a:moveTo>
                    <a:pt x="3" y="69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1" name="Freeform 67"/>
            <p:cNvSpPr>
              <a:spLocks/>
            </p:cNvSpPr>
            <p:nvPr/>
          </p:nvSpPr>
          <p:spPr bwMode="auto">
            <a:xfrm>
              <a:off x="2178" y="792"/>
              <a:ext cx="6" cy="42"/>
            </a:xfrm>
            <a:custGeom>
              <a:avLst/>
              <a:gdLst>
                <a:gd name="T0" fmla="*/ 6 w 6"/>
                <a:gd name="T1" fmla="*/ 42 h 42"/>
                <a:gd name="T2" fmla="*/ 0 w 6"/>
                <a:gd name="T3" fmla="*/ 0 h 4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" h="42">
                  <a:moveTo>
                    <a:pt x="6" y="4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2" name="Freeform 68"/>
            <p:cNvSpPr>
              <a:spLocks/>
            </p:cNvSpPr>
            <p:nvPr/>
          </p:nvSpPr>
          <p:spPr bwMode="auto">
            <a:xfrm>
              <a:off x="1701" y="935"/>
              <a:ext cx="21" cy="46"/>
            </a:xfrm>
            <a:custGeom>
              <a:avLst/>
              <a:gdLst>
                <a:gd name="T0" fmla="*/ 21 w 21"/>
                <a:gd name="T1" fmla="*/ 46 h 46"/>
                <a:gd name="T2" fmla="*/ 0 w 21"/>
                <a:gd name="T3" fmla="*/ 0 h 4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" h="46">
                  <a:moveTo>
                    <a:pt x="21" y="4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3" name="Freeform 69"/>
            <p:cNvSpPr>
              <a:spLocks/>
            </p:cNvSpPr>
            <p:nvPr/>
          </p:nvSpPr>
          <p:spPr bwMode="auto">
            <a:xfrm>
              <a:off x="1578" y="984"/>
              <a:ext cx="24" cy="54"/>
            </a:xfrm>
            <a:custGeom>
              <a:avLst/>
              <a:gdLst>
                <a:gd name="T0" fmla="*/ 24 w 24"/>
                <a:gd name="T1" fmla="*/ 54 h 54"/>
                <a:gd name="T2" fmla="*/ 0 w 24"/>
                <a:gd name="T3" fmla="*/ 0 h 5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" h="54">
                  <a:moveTo>
                    <a:pt x="24" y="5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4" name="Freeform 70"/>
            <p:cNvSpPr>
              <a:spLocks/>
            </p:cNvSpPr>
            <p:nvPr/>
          </p:nvSpPr>
          <p:spPr bwMode="auto">
            <a:xfrm>
              <a:off x="1429" y="1071"/>
              <a:ext cx="44" cy="69"/>
            </a:xfrm>
            <a:custGeom>
              <a:avLst/>
              <a:gdLst>
                <a:gd name="T0" fmla="*/ 44 w 44"/>
                <a:gd name="T1" fmla="*/ 69 h 69"/>
                <a:gd name="T2" fmla="*/ 0 w 44"/>
                <a:gd name="T3" fmla="*/ 0 h 6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4" h="69">
                  <a:moveTo>
                    <a:pt x="44" y="69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5" name="Freeform 71"/>
            <p:cNvSpPr>
              <a:spLocks/>
            </p:cNvSpPr>
            <p:nvPr/>
          </p:nvSpPr>
          <p:spPr bwMode="auto">
            <a:xfrm>
              <a:off x="1290" y="1188"/>
              <a:ext cx="36" cy="39"/>
            </a:xfrm>
            <a:custGeom>
              <a:avLst/>
              <a:gdLst>
                <a:gd name="T0" fmla="*/ 36 w 36"/>
                <a:gd name="T1" fmla="*/ 39 h 39"/>
                <a:gd name="T2" fmla="*/ 0 w 36"/>
                <a:gd name="T3" fmla="*/ 0 h 3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" h="39">
                  <a:moveTo>
                    <a:pt x="36" y="39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6" name="Freeform 72"/>
            <p:cNvSpPr>
              <a:spLocks/>
            </p:cNvSpPr>
            <p:nvPr/>
          </p:nvSpPr>
          <p:spPr bwMode="auto">
            <a:xfrm>
              <a:off x="1200" y="1278"/>
              <a:ext cx="36" cy="36"/>
            </a:xfrm>
            <a:custGeom>
              <a:avLst/>
              <a:gdLst>
                <a:gd name="T0" fmla="*/ 36 w 36"/>
                <a:gd name="T1" fmla="*/ 36 h 36"/>
                <a:gd name="T2" fmla="*/ 0 w 36"/>
                <a:gd name="T3" fmla="*/ 0 h 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" h="36">
                  <a:moveTo>
                    <a:pt x="36" y="3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7" name="Freeform 73"/>
            <p:cNvSpPr>
              <a:spLocks/>
            </p:cNvSpPr>
            <p:nvPr/>
          </p:nvSpPr>
          <p:spPr bwMode="auto">
            <a:xfrm>
              <a:off x="1104" y="1365"/>
              <a:ext cx="36" cy="45"/>
            </a:xfrm>
            <a:custGeom>
              <a:avLst/>
              <a:gdLst>
                <a:gd name="T0" fmla="*/ 36 w 36"/>
                <a:gd name="T1" fmla="*/ 45 h 45"/>
                <a:gd name="T2" fmla="*/ 0 w 36"/>
                <a:gd name="T3" fmla="*/ 0 h 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" h="45">
                  <a:moveTo>
                    <a:pt x="36" y="45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8" name="Freeform 74"/>
            <p:cNvSpPr>
              <a:spLocks/>
            </p:cNvSpPr>
            <p:nvPr/>
          </p:nvSpPr>
          <p:spPr bwMode="auto">
            <a:xfrm>
              <a:off x="1020" y="1480"/>
              <a:ext cx="48" cy="35"/>
            </a:xfrm>
            <a:custGeom>
              <a:avLst/>
              <a:gdLst>
                <a:gd name="T0" fmla="*/ 48 w 48"/>
                <a:gd name="T1" fmla="*/ 35 h 35"/>
                <a:gd name="T2" fmla="*/ 0 w 48"/>
                <a:gd name="T3" fmla="*/ 0 h 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8" h="35">
                  <a:moveTo>
                    <a:pt x="48" y="35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9" name="Freeform 75"/>
            <p:cNvSpPr>
              <a:spLocks/>
            </p:cNvSpPr>
            <p:nvPr/>
          </p:nvSpPr>
          <p:spPr bwMode="auto">
            <a:xfrm>
              <a:off x="915" y="1605"/>
              <a:ext cx="57" cy="36"/>
            </a:xfrm>
            <a:custGeom>
              <a:avLst/>
              <a:gdLst>
                <a:gd name="T0" fmla="*/ 57 w 57"/>
                <a:gd name="T1" fmla="*/ 36 h 36"/>
                <a:gd name="T2" fmla="*/ 0 w 57"/>
                <a:gd name="T3" fmla="*/ 0 h 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36">
                  <a:moveTo>
                    <a:pt x="57" y="3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0" name="Freeform 76"/>
            <p:cNvSpPr>
              <a:spLocks/>
            </p:cNvSpPr>
            <p:nvPr/>
          </p:nvSpPr>
          <p:spPr bwMode="auto">
            <a:xfrm>
              <a:off x="839" y="1752"/>
              <a:ext cx="57" cy="36"/>
            </a:xfrm>
            <a:custGeom>
              <a:avLst/>
              <a:gdLst>
                <a:gd name="T0" fmla="*/ 57 w 57"/>
                <a:gd name="T1" fmla="*/ 36 h 36"/>
                <a:gd name="T2" fmla="*/ 0 w 57"/>
                <a:gd name="T3" fmla="*/ 0 h 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36">
                  <a:moveTo>
                    <a:pt x="57" y="36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1" name="Freeform 77"/>
            <p:cNvSpPr>
              <a:spLocks/>
            </p:cNvSpPr>
            <p:nvPr/>
          </p:nvSpPr>
          <p:spPr bwMode="auto">
            <a:xfrm>
              <a:off x="759" y="1887"/>
              <a:ext cx="63" cy="24"/>
            </a:xfrm>
            <a:custGeom>
              <a:avLst/>
              <a:gdLst>
                <a:gd name="T0" fmla="*/ 63 w 63"/>
                <a:gd name="T1" fmla="*/ 24 h 24"/>
                <a:gd name="T2" fmla="*/ 0 w 63"/>
                <a:gd name="T3" fmla="*/ 0 h 2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3" h="24">
                  <a:moveTo>
                    <a:pt x="63" y="24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2" name="Freeform 78"/>
            <p:cNvSpPr>
              <a:spLocks/>
            </p:cNvSpPr>
            <p:nvPr/>
          </p:nvSpPr>
          <p:spPr bwMode="auto">
            <a:xfrm>
              <a:off x="735" y="2037"/>
              <a:ext cx="57" cy="21"/>
            </a:xfrm>
            <a:custGeom>
              <a:avLst/>
              <a:gdLst>
                <a:gd name="T0" fmla="*/ 57 w 57"/>
                <a:gd name="T1" fmla="*/ 21 h 21"/>
                <a:gd name="T2" fmla="*/ 0 w 57"/>
                <a:gd name="T3" fmla="*/ 0 h 2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21">
                  <a:moveTo>
                    <a:pt x="57" y="21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3" name="Freeform 79"/>
            <p:cNvSpPr>
              <a:spLocks/>
            </p:cNvSpPr>
            <p:nvPr/>
          </p:nvSpPr>
          <p:spPr bwMode="auto">
            <a:xfrm>
              <a:off x="681" y="2178"/>
              <a:ext cx="79" cy="18"/>
            </a:xfrm>
            <a:custGeom>
              <a:avLst/>
              <a:gdLst>
                <a:gd name="T0" fmla="*/ 79 w 79"/>
                <a:gd name="T1" fmla="*/ 18 h 18"/>
                <a:gd name="T2" fmla="*/ 0 w 79"/>
                <a:gd name="T3" fmla="*/ 0 h 1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9" h="18">
                  <a:moveTo>
                    <a:pt x="79" y="18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4" name="Freeform 80"/>
            <p:cNvSpPr>
              <a:spLocks/>
            </p:cNvSpPr>
            <p:nvPr/>
          </p:nvSpPr>
          <p:spPr bwMode="auto">
            <a:xfrm>
              <a:off x="651" y="2340"/>
              <a:ext cx="69" cy="12"/>
            </a:xfrm>
            <a:custGeom>
              <a:avLst/>
              <a:gdLst>
                <a:gd name="T0" fmla="*/ 69 w 69"/>
                <a:gd name="T1" fmla="*/ 12 h 12"/>
                <a:gd name="T2" fmla="*/ 0 w 69"/>
                <a:gd name="T3" fmla="*/ 0 h 1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9" h="12">
                  <a:moveTo>
                    <a:pt x="69" y="12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341" name="Freeform 81"/>
          <p:cNvSpPr>
            <a:spLocks/>
          </p:cNvSpPr>
          <p:nvPr/>
        </p:nvSpPr>
        <p:spPr bwMode="auto">
          <a:xfrm>
            <a:off x="3098800" y="6022975"/>
            <a:ext cx="3986213" cy="34925"/>
          </a:xfrm>
          <a:custGeom>
            <a:avLst/>
            <a:gdLst>
              <a:gd name="T0" fmla="*/ 2147483647 w 2511"/>
              <a:gd name="T1" fmla="*/ 0 h 22"/>
              <a:gd name="T2" fmla="*/ 0 w 2511"/>
              <a:gd name="T3" fmla="*/ 35282188 h 22"/>
              <a:gd name="T4" fmla="*/ 0 w 2511"/>
              <a:gd name="T5" fmla="*/ 55443438 h 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11" h="22">
                <a:moveTo>
                  <a:pt x="2511" y="0"/>
                </a:moveTo>
                <a:lnTo>
                  <a:pt x="0" y="14"/>
                </a:lnTo>
                <a:lnTo>
                  <a:pt x="0" y="22"/>
                </a:ln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2" name="Text Box 82"/>
          <p:cNvSpPr txBox="1">
            <a:spLocks noChangeArrowheads="1"/>
          </p:cNvSpPr>
          <p:nvPr/>
        </p:nvSpPr>
        <p:spPr bwMode="auto">
          <a:xfrm>
            <a:off x="896938" y="1708150"/>
            <a:ext cx="51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600" b="1" i="0"/>
              <a:t>А</a:t>
            </a:r>
          </a:p>
        </p:txBody>
      </p:sp>
      <p:sp>
        <p:nvSpPr>
          <p:cNvPr id="14343" name="Text Box 83"/>
          <p:cNvSpPr txBox="1">
            <a:spLocks noChangeArrowheads="1"/>
          </p:cNvSpPr>
          <p:nvPr/>
        </p:nvSpPr>
        <p:spPr bwMode="auto">
          <a:xfrm>
            <a:off x="6588125" y="5913438"/>
            <a:ext cx="48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600" b="1" i="0"/>
              <a:t>В</a:t>
            </a:r>
          </a:p>
        </p:txBody>
      </p:sp>
      <p:sp>
        <p:nvSpPr>
          <p:cNvPr id="14344" name="Text Box 84"/>
          <p:cNvSpPr txBox="1">
            <a:spLocks noChangeArrowheads="1"/>
          </p:cNvSpPr>
          <p:nvPr/>
        </p:nvSpPr>
        <p:spPr bwMode="auto">
          <a:xfrm>
            <a:off x="2987675" y="5913438"/>
            <a:ext cx="539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3600" b="1" i="0"/>
              <a:t>О</a:t>
            </a:r>
          </a:p>
        </p:txBody>
      </p:sp>
      <p:grpSp>
        <p:nvGrpSpPr>
          <p:cNvPr id="14345" name="Group 85"/>
          <p:cNvGrpSpPr>
            <a:grpSpLocks/>
          </p:cNvGrpSpPr>
          <p:nvPr/>
        </p:nvGrpSpPr>
        <p:grpSpPr bwMode="auto">
          <a:xfrm>
            <a:off x="3600450" y="6242050"/>
            <a:ext cx="2862263" cy="641350"/>
            <a:chOff x="2562" y="3203"/>
            <a:chExt cx="1803" cy="404"/>
          </a:xfrm>
        </p:grpSpPr>
        <p:sp>
          <p:nvSpPr>
            <p:cNvPr id="14375" name="Text Box 86"/>
            <p:cNvSpPr txBox="1">
              <a:spLocks noChangeArrowheads="1"/>
            </p:cNvSpPr>
            <p:nvPr/>
          </p:nvSpPr>
          <p:spPr bwMode="auto">
            <a:xfrm>
              <a:off x="2789" y="3203"/>
              <a:ext cx="15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3600" b="1" i="0"/>
                <a:t>АОВ = 120</a:t>
              </a:r>
              <a:r>
                <a:rPr lang="ru-RU" sz="3600" b="1" i="0" baseline="30000"/>
                <a:t>0</a:t>
              </a:r>
            </a:p>
          </p:txBody>
        </p:sp>
        <p:graphicFrame>
          <p:nvGraphicFramePr>
            <p:cNvPr id="14376" name="Object 87"/>
            <p:cNvGraphicFramePr>
              <a:graphicFrameLocks noChangeAspect="1"/>
            </p:cNvGraphicFramePr>
            <p:nvPr/>
          </p:nvGraphicFramePr>
          <p:xfrm>
            <a:off x="2562" y="3294"/>
            <a:ext cx="279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0" name="Формула" r:id="rId4" imgW="164957" imgH="152268" progId="Equation.3">
                    <p:embed/>
                  </p:oleObj>
                </mc:Choice>
                <mc:Fallback>
                  <p:oleObj name="Формула" r:id="rId4" imgW="164957" imgH="15226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" y="3294"/>
                          <a:ext cx="279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4857" name="Freeform 89"/>
          <p:cNvSpPr>
            <a:spLocks/>
          </p:cNvSpPr>
          <p:nvPr/>
        </p:nvSpPr>
        <p:spPr bwMode="auto">
          <a:xfrm>
            <a:off x="4559300" y="3409950"/>
            <a:ext cx="260350" cy="374650"/>
          </a:xfrm>
          <a:custGeom>
            <a:avLst/>
            <a:gdLst>
              <a:gd name="T0" fmla="*/ 413305625 w 164"/>
              <a:gd name="T1" fmla="*/ 0 h 236"/>
              <a:gd name="T2" fmla="*/ 0 w 164"/>
              <a:gd name="T3" fmla="*/ 594756875 h 2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4" h="236">
                <a:moveTo>
                  <a:pt x="164" y="0"/>
                </a:moveTo>
                <a:lnTo>
                  <a:pt x="0" y="236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7" name="Freeform 90"/>
          <p:cNvSpPr>
            <a:spLocks/>
          </p:cNvSpPr>
          <p:nvPr/>
        </p:nvSpPr>
        <p:spPr bwMode="auto">
          <a:xfrm>
            <a:off x="927100" y="2146300"/>
            <a:ext cx="2205038" cy="3903663"/>
          </a:xfrm>
          <a:custGeom>
            <a:avLst/>
            <a:gdLst>
              <a:gd name="T0" fmla="*/ 2147483647 w 1389"/>
              <a:gd name="T1" fmla="*/ 2147483647 h 2459"/>
              <a:gd name="T2" fmla="*/ 0 w 1389"/>
              <a:gd name="T3" fmla="*/ 0 h 245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389" h="2459">
                <a:moveTo>
                  <a:pt x="1389" y="2459"/>
                </a:moveTo>
                <a:lnTo>
                  <a:pt x="0" y="0"/>
                </a:lnTo>
              </a:path>
            </a:pathLst>
          </a:custGeom>
          <a:noFill/>
          <a:ln w="38100" cmpd="sng">
            <a:solidFill>
              <a:srgbClr val="0000FF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44859" name="Group 91"/>
          <p:cNvGrpSpPr>
            <a:grpSpLocks/>
          </p:cNvGrpSpPr>
          <p:nvPr/>
        </p:nvGrpSpPr>
        <p:grpSpPr bwMode="auto">
          <a:xfrm rot="7383757">
            <a:off x="1273176" y="4284662"/>
            <a:ext cx="6196012" cy="646113"/>
            <a:chOff x="974" y="2304"/>
            <a:chExt cx="3903" cy="397"/>
          </a:xfrm>
        </p:grpSpPr>
        <p:sp>
          <p:nvSpPr>
            <p:cNvPr id="14371" name="Freeform 92" descr="Папирус"/>
            <p:cNvSpPr>
              <a:spLocks/>
            </p:cNvSpPr>
            <p:nvPr/>
          </p:nvSpPr>
          <p:spPr bwMode="auto">
            <a:xfrm>
              <a:off x="976" y="2304"/>
              <a:ext cx="3880" cy="344"/>
            </a:xfrm>
            <a:custGeom>
              <a:avLst/>
              <a:gdLst>
                <a:gd name="T0" fmla="*/ 0 w 3880"/>
                <a:gd name="T1" fmla="*/ 0 h 344"/>
                <a:gd name="T2" fmla="*/ 0 w 3880"/>
                <a:gd name="T3" fmla="*/ 344 h 344"/>
                <a:gd name="T4" fmla="*/ 3872 w 3880"/>
                <a:gd name="T5" fmla="*/ 344 h 344"/>
                <a:gd name="T6" fmla="*/ 3880 w 3880"/>
                <a:gd name="T7" fmla="*/ 0 h 344"/>
                <a:gd name="T8" fmla="*/ 0 w 3880"/>
                <a:gd name="T9" fmla="*/ 0 h 3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80" h="344">
                  <a:moveTo>
                    <a:pt x="0" y="0"/>
                  </a:moveTo>
                  <a:lnTo>
                    <a:pt x="0" y="344"/>
                  </a:lnTo>
                  <a:lnTo>
                    <a:pt x="3872" y="344"/>
                  </a:lnTo>
                  <a:lnTo>
                    <a:pt x="3880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100000" sy="100000" flip="none" algn="tl"/>
            </a:blip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4372" name="Oval 93"/>
            <p:cNvSpPr>
              <a:spLocks noChangeArrowheads="1"/>
            </p:cNvSpPr>
            <p:nvPr/>
          </p:nvSpPr>
          <p:spPr bwMode="auto">
            <a:xfrm rot="-4023734">
              <a:off x="1155" y="2433"/>
              <a:ext cx="91" cy="8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73" name="Text Box 94"/>
            <p:cNvSpPr txBox="1">
              <a:spLocks noChangeArrowheads="1"/>
            </p:cNvSpPr>
            <p:nvPr/>
          </p:nvSpPr>
          <p:spPr bwMode="auto">
            <a:xfrm>
              <a:off x="975" y="2513"/>
              <a:ext cx="3902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8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r>
                <a:rPr lang="en-US" sz="900" i="0">
                  <a:solidFill>
                    <a:srgbClr val="000000"/>
                  </a:solidFill>
                  <a:latin typeface="Arial" charset="0"/>
                </a:rPr>
                <a:t>IIII</a:t>
              </a:r>
              <a:r>
                <a:rPr lang="en-US" sz="1400" i="0">
                  <a:solidFill>
                    <a:srgbClr val="000000"/>
                  </a:solidFill>
                  <a:latin typeface="Arial" charset="0"/>
                </a:rPr>
                <a:t>I</a:t>
              </a:r>
              <a:endParaRPr lang="ru-RU" sz="900" i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374" name="Text Box 95"/>
            <p:cNvSpPr txBox="1">
              <a:spLocks noChangeArrowheads="1"/>
            </p:cNvSpPr>
            <p:nvPr/>
          </p:nvSpPr>
          <p:spPr bwMode="auto">
            <a:xfrm>
              <a:off x="974" y="2432"/>
              <a:ext cx="3903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900" b="1" i="0">
                  <a:solidFill>
                    <a:srgbClr val="000000"/>
                  </a:solidFill>
                  <a:latin typeface="Tahoma" pitchFamily="34" charset="0"/>
                </a:rPr>
                <a:t>0       1       </a:t>
              </a:r>
              <a:r>
                <a:rPr lang="ru-RU" sz="900" b="1" i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US" sz="900" b="1" i="0">
                  <a:solidFill>
                    <a:srgbClr val="000000"/>
                  </a:solidFill>
                  <a:latin typeface="Tahoma" pitchFamily="34" charset="0"/>
                </a:rPr>
                <a:t>2       3        </a:t>
              </a:r>
              <a:r>
                <a:rPr lang="ru-RU" sz="900" b="1" i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US" sz="900" b="1" i="0">
                  <a:solidFill>
                    <a:srgbClr val="000000"/>
                  </a:solidFill>
                  <a:latin typeface="Tahoma" pitchFamily="34" charset="0"/>
                </a:rPr>
                <a:t>4        5        </a:t>
              </a:r>
              <a:r>
                <a:rPr lang="ru-RU" sz="900" b="1" i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US" sz="900" b="1" i="0">
                  <a:solidFill>
                    <a:srgbClr val="000000"/>
                  </a:solidFill>
                  <a:latin typeface="Tahoma" pitchFamily="34" charset="0"/>
                </a:rPr>
                <a:t>6        7        8        </a:t>
              </a:r>
              <a:r>
                <a:rPr lang="ru-RU" sz="900" b="1" i="0">
                  <a:solidFill>
                    <a:srgbClr val="000000"/>
                  </a:solidFill>
                  <a:latin typeface="Tahoma" pitchFamily="34" charset="0"/>
                </a:rPr>
                <a:t> </a:t>
              </a:r>
              <a:r>
                <a:rPr lang="en-US" sz="900" b="1" i="0">
                  <a:solidFill>
                    <a:srgbClr val="000000"/>
                  </a:solidFill>
                  <a:latin typeface="Tahoma" pitchFamily="34" charset="0"/>
                </a:rPr>
                <a:t>9       10      11      12       13      14      15      16      17</a:t>
              </a:r>
              <a:endParaRPr lang="ru-RU" sz="900" b="1" i="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544864" name="Freeform 96"/>
          <p:cNvSpPr>
            <a:spLocks/>
          </p:cNvSpPr>
          <p:nvPr/>
        </p:nvSpPr>
        <p:spPr bwMode="auto">
          <a:xfrm>
            <a:off x="3098800" y="2324100"/>
            <a:ext cx="2425700" cy="3708400"/>
          </a:xfrm>
          <a:custGeom>
            <a:avLst/>
            <a:gdLst>
              <a:gd name="T0" fmla="*/ 0 w 1528"/>
              <a:gd name="T1" fmla="*/ 2147483647 h 2336"/>
              <a:gd name="T2" fmla="*/ 2147483647 w 1528"/>
              <a:gd name="T3" fmla="*/ 0 h 23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28" h="2336">
                <a:moveTo>
                  <a:pt x="0" y="2336"/>
                </a:moveTo>
                <a:lnTo>
                  <a:pt x="1528" y="0"/>
                </a:ln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44890" name="Group 122"/>
          <p:cNvGrpSpPr>
            <a:grpSpLocks/>
          </p:cNvGrpSpPr>
          <p:nvPr/>
        </p:nvGrpSpPr>
        <p:grpSpPr bwMode="auto">
          <a:xfrm>
            <a:off x="3136900" y="1485900"/>
            <a:ext cx="4394200" cy="4521200"/>
            <a:chOff x="1976" y="936"/>
            <a:chExt cx="2768" cy="2848"/>
          </a:xfrm>
        </p:grpSpPr>
        <p:sp>
          <p:nvSpPr>
            <p:cNvPr id="14369" name="Freeform 111"/>
            <p:cNvSpPr>
              <a:spLocks/>
            </p:cNvSpPr>
            <p:nvPr/>
          </p:nvSpPr>
          <p:spPr bwMode="auto">
            <a:xfrm>
              <a:off x="2008" y="2248"/>
              <a:ext cx="2736" cy="1536"/>
            </a:xfrm>
            <a:custGeom>
              <a:avLst/>
              <a:gdLst>
                <a:gd name="T0" fmla="*/ 0 w 2736"/>
                <a:gd name="T1" fmla="*/ 1536 h 1536"/>
                <a:gd name="T2" fmla="*/ 2736 w 2736"/>
                <a:gd name="T3" fmla="*/ 0 h 153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736" h="1536">
                  <a:moveTo>
                    <a:pt x="0" y="1536"/>
                  </a:moveTo>
                  <a:lnTo>
                    <a:pt x="2736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0" name="Freeform 112"/>
            <p:cNvSpPr>
              <a:spLocks/>
            </p:cNvSpPr>
            <p:nvPr/>
          </p:nvSpPr>
          <p:spPr bwMode="auto">
            <a:xfrm>
              <a:off x="1976" y="936"/>
              <a:ext cx="1" cy="2832"/>
            </a:xfrm>
            <a:custGeom>
              <a:avLst/>
              <a:gdLst>
                <a:gd name="T0" fmla="*/ 0 w 1"/>
                <a:gd name="T1" fmla="*/ 2832 h 2832"/>
                <a:gd name="T2" fmla="*/ 0 w 1"/>
                <a:gd name="T3" fmla="*/ 0 h 283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2832">
                  <a:moveTo>
                    <a:pt x="0" y="2832"/>
                  </a:moveTo>
                  <a:lnTo>
                    <a:pt x="0" y="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44888" name="Group 120"/>
          <p:cNvGrpSpPr>
            <a:grpSpLocks/>
          </p:cNvGrpSpPr>
          <p:nvPr/>
        </p:nvGrpSpPr>
        <p:grpSpPr bwMode="auto">
          <a:xfrm>
            <a:off x="6880225" y="4451350"/>
            <a:ext cx="1282700" cy="654050"/>
            <a:chOff x="4334" y="2804"/>
            <a:chExt cx="808" cy="412"/>
          </a:xfrm>
        </p:grpSpPr>
        <p:sp>
          <p:nvSpPr>
            <p:cNvPr id="14367" name="Text Box 118"/>
            <p:cNvSpPr txBox="1">
              <a:spLocks noChangeArrowheads="1"/>
            </p:cNvSpPr>
            <p:nvPr/>
          </p:nvSpPr>
          <p:spPr bwMode="auto">
            <a:xfrm>
              <a:off x="4334" y="2804"/>
              <a:ext cx="2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3600" b="1" i="0"/>
                <a:t>=</a:t>
              </a:r>
            </a:p>
          </p:txBody>
        </p:sp>
        <p:sp>
          <p:nvSpPr>
            <p:cNvPr id="14368" name="Text Box 119"/>
            <p:cNvSpPr txBox="1">
              <a:spLocks noChangeArrowheads="1"/>
            </p:cNvSpPr>
            <p:nvPr/>
          </p:nvSpPr>
          <p:spPr bwMode="auto">
            <a:xfrm>
              <a:off x="4862" y="2812"/>
              <a:ext cx="2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3600" b="1" i="0"/>
                <a:t>=</a:t>
              </a:r>
            </a:p>
          </p:txBody>
        </p:sp>
      </p:grpSp>
      <p:graphicFrame>
        <p:nvGraphicFramePr>
          <p:cNvPr id="544877" name="Object 109"/>
          <p:cNvGraphicFramePr>
            <a:graphicFrameLocks noChangeAspect="1"/>
          </p:cNvGraphicFramePr>
          <p:nvPr/>
        </p:nvGraphicFramePr>
        <p:xfrm>
          <a:off x="6394450" y="4117975"/>
          <a:ext cx="4953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Формула" r:id="rId7" imgW="152334" imgH="393529" progId="Equation.3">
                  <p:embed/>
                </p:oleObj>
              </mc:Choice>
              <mc:Fallback>
                <p:oleObj name="Формула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4117975"/>
                        <a:ext cx="495300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4865" name="Group 97"/>
          <p:cNvGrpSpPr>
            <a:grpSpLocks/>
          </p:cNvGrpSpPr>
          <p:nvPr/>
        </p:nvGrpSpPr>
        <p:grpSpPr bwMode="auto">
          <a:xfrm rot="15651768" flipH="1">
            <a:off x="2377282" y="1545431"/>
            <a:ext cx="3205162" cy="1406525"/>
            <a:chOff x="763" y="1945"/>
            <a:chExt cx="2019" cy="886"/>
          </a:xfrm>
        </p:grpSpPr>
        <p:sp>
          <p:nvSpPr>
            <p:cNvPr id="14361" name="Freeform 98"/>
            <p:cNvSpPr>
              <a:spLocks/>
            </p:cNvSpPr>
            <p:nvPr/>
          </p:nvSpPr>
          <p:spPr bwMode="auto">
            <a:xfrm rot="-3316674">
              <a:off x="1322" y="1450"/>
              <a:ext cx="852" cy="1909"/>
            </a:xfrm>
            <a:custGeom>
              <a:avLst/>
              <a:gdLst>
                <a:gd name="T0" fmla="*/ 0 w 1252"/>
                <a:gd name="T1" fmla="*/ 34 h 3125"/>
                <a:gd name="T2" fmla="*/ 105 w 1252"/>
                <a:gd name="T3" fmla="*/ 0 h 3125"/>
                <a:gd name="T4" fmla="*/ 546 w 1252"/>
                <a:gd name="T5" fmla="*/ 948 h 3125"/>
                <a:gd name="T6" fmla="*/ 580 w 1252"/>
                <a:gd name="T7" fmla="*/ 1166 h 3125"/>
                <a:gd name="T8" fmla="*/ 441 w 1252"/>
                <a:gd name="T9" fmla="*/ 982 h 3125"/>
                <a:gd name="T10" fmla="*/ 0 w 1252"/>
                <a:gd name="T11" fmla="*/ 34 h 3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4867" name="Freeform 99"/>
            <p:cNvSpPr>
              <a:spLocks/>
            </p:cNvSpPr>
            <p:nvPr/>
          </p:nvSpPr>
          <p:spPr bwMode="auto">
            <a:xfrm rot="-3316674">
              <a:off x="2481" y="2398"/>
              <a:ext cx="215" cy="371"/>
            </a:xfrm>
            <a:custGeom>
              <a:avLst/>
              <a:gdLst>
                <a:gd name="T0" fmla="*/ 316 w 316"/>
                <a:gd name="T1" fmla="*/ 608 h 608"/>
                <a:gd name="T2" fmla="*/ 227 w 316"/>
                <a:gd name="T3" fmla="*/ 0 h 608"/>
                <a:gd name="T4" fmla="*/ 0 w 316"/>
                <a:gd name="T5" fmla="*/ 90 h 608"/>
                <a:gd name="T6" fmla="*/ 316 w 316"/>
                <a:gd name="T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6" h="608">
                  <a:moveTo>
                    <a:pt x="316" y="608"/>
                  </a:moveTo>
                  <a:lnTo>
                    <a:pt x="227" y="0"/>
                  </a:lnTo>
                  <a:lnTo>
                    <a:pt x="0" y="90"/>
                  </a:lnTo>
                  <a:lnTo>
                    <a:pt x="316" y="608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rgbClr val="FF9900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63" name="Freeform 100"/>
            <p:cNvSpPr>
              <a:spLocks/>
            </p:cNvSpPr>
            <p:nvPr/>
          </p:nvSpPr>
          <p:spPr bwMode="auto">
            <a:xfrm rot="-3316674">
              <a:off x="2671" y="2522"/>
              <a:ext cx="82" cy="141"/>
            </a:xfrm>
            <a:custGeom>
              <a:avLst/>
              <a:gdLst>
                <a:gd name="T0" fmla="*/ 39 w 121"/>
                <a:gd name="T1" fmla="*/ 0 h 230"/>
                <a:gd name="T2" fmla="*/ 0 w 121"/>
                <a:gd name="T3" fmla="*/ 9 h 230"/>
                <a:gd name="T4" fmla="*/ 56 w 121"/>
                <a:gd name="T5" fmla="*/ 86 h 230"/>
                <a:gd name="T6" fmla="*/ 39 w 121"/>
                <a:gd name="T7" fmla="*/ 0 h 2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" h="230">
                  <a:moveTo>
                    <a:pt x="85" y="0"/>
                  </a:moveTo>
                  <a:lnTo>
                    <a:pt x="0" y="25"/>
                  </a:lnTo>
                  <a:lnTo>
                    <a:pt x="121" y="23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4364" name="Group 101"/>
            <p:cNvGrpSpPr>
              <a:grpSpLocks/>
            </p:cNvGrpSpPr>
            <p:nvPr/>
          </p:nvGrpSpPr>
          <p:grpSpPr bwMode="auto">
            <a:xfrm>
              <a:off x="763" y="1945"/>
              <a:ext cx="1677" cy="744"/>
              <a:chOff x="763" y="1945"/>
              <a:chExt cx="1677" cy="744"/>
            </a:xfrm>
          </p:grpSpPr>
          <p:sp>
            <p:nvSpPr>
              <p:cNvPr id="14365" name="Freeform 102"/>
              <p:cNvSpPr>
                <a:spLocks/>
              </p:cNvSpPr>
              <p:nvPr/>
            </p:nvSpPr>
            <p:spPr bwMode="auto">
              <a:xfrm rot="-3316674">
                <a:off x="1271" y="1519"/>
                <a:ext cx="744" cy="1595"/>
              </a:xfrm>
              <a:custGeom>
                <a:avLst/>
                <a:gdLst>
                  <a:gd name="T0" fmla="*/ 401 w 1094"/>
                  <a:gd name="T1" fmla="*/ 974 h 2612"/>
                  <a:gd name="T2" fmla="*/ 506 w 1094"/>
                  <a:gd name="T3" fmla="*/ 940 h 2612"/>
                  <a:gd name="T4" fmla="*/ 470 w 1094"/>
                  <a:gd name="T5" fmla="*/ 953 h 2612"/>
                  <a:gd name="T6" fmla="*/ 39 w 1094"/>
                  <a:gd name="T7" fmla="*/ 0 h 2612"/>
                  <a:gd name="T8" fmla="*/ 0 w 1094"/>
                  <a:gd name="T9" fmla="*/ 11 h 2612"/>
                  <a:gd name="T10" fmla="*/ 435 w 1094"/>
                  <a:gd name="T11" fmla="*/ 964 h 26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4" h="2612">
                    <a:moveTo>
                      <a:pt x="867" y="2612"/>
                    </a:moveTo>
                    <a:lnTo>
                      <a:pt x="1094" y="2522"/>
                    </a:lnTo>
                    <a:lnTo>
                      <a:pt x="1016" y="2554"/>
                    </a:lnTo>
                    <a:lnTo>
                      <a:pt x="84" y="0"/>
                    </a:lnTo>
                    <a:lnTo>
                      <a:pt x="0" y="30"/>
                    </a:lnTo>
                    <a:lnTo>
                      <a:pt x="940" y="2584"/>
                    </a:lnTo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66" name="Freeform 103"/>
              <p:cNvSpPr>
                <a:spLocks/>
              </p:cNvSpPr>
              <p:nvPr/>
            </p:nvSpPr>
            <p:spPr bwMode="auto">
              <a:xfrm>
                <a:off x="763" y="2084"/>
                <a:ext cx="42" cy="155"/>
              </a:xfrm>
              <a:custGeom>
                <a:avLst/>
                <a:gdLst>
                  <a:gd name="T0" fmla="*/ 33 w 42"/>
                  <a:gd name="T1" fmla="*/ 0 h 155"/>
                  <a:gd name="T2" fmla="*/ 41 w 42"/>
                  <a:gd name="T3" fmla="*/ 48 h 155"/>
                  <a:gd name="T4" fmla="*/ 29 w 42"/>
                  <a:gd name="T5" fmla="*/ 116 h 155"/>
                  <a:gd name="T6" fmla="*/ 9 w 42"/>
                  <a:gd name="T7" fmla="*/ 152 h 155"/>
                  <a:gd name="T8" fmla="*/ 1 w 42"/>
                  <a:gd name="T9" fmla="*/ 96 h 155"/>
                  <a:gd name="T10" fmla="*/ 5 w 42"/>
                  <a:gd name="T11" fmla="*/ 52 h 155"/>
                  <a:gd name="T12" fmla="*/ 33 w 42"/>
                  <a:gd name="T13" fmla="*/ 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" h="155">
                    <a:moveTo>
                      <a:pt x="33" y="0"/>
                    </a:moveTo>
                    <a:cubicBezTo>
                      <a:pt x="42" y="3"/>
                      <a:pt x="42" y="29"/>
                      <a:pt x="41" y="48"/>
                    </a:cubicBezTo>
                    <a:cubicBezTo>
                      <a:pt x="40" y="67"/>
                      <a:pt x="34" y="99"/>
                      <a:pt x="29" y="116"/>
                    </a:cubicBezTo>
                    <a:cubicBezTo>
                      <a:pt x="24" y="133"/>
                      <a:pt x="14" y="155"/>
                      <a:pt x="9" y="152"/>
                    </a:cubicBezTo>
                    <a:cubicBezTo>
                      <a:pt x="4" y="149"/>
                      <a:pt x="2" y="113"/>
                      <a:pt x="1" y="96"/>
                    </a:cubicBezTo>
                    <a:cubicBezTo>
                      <a:pt x="0" y="79"/>
                      <a:pt x="0" y="68"/>
                      <a:pt x="5" y="52"/>
                    </a:cubicBezTo>
                    <a:cubicBezTo>
                      <a:pt x="10" y="36"/>
                      <a:pt x="27" y="11"/>
                      <a:pt x="33" y="0"/>
                    </a:cubicBezTo>
                    <a:close/>
                  </a:path>
                </a:pathLst>
              </a:custGeom>
              <a:solidFill>
                <a:srgbClr val="CC0F00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0788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217 -0.0483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44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24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4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0.04838 L -0.17135 0.3437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44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35 0.34375 L 0.06111 -0.12454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44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2342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3000"/>
                                        <p:tgtEl>
                                          <p:spTgt spid="54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44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48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44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544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48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000"/>
                                        <p:tgtEl>
                                          <p:spTgt spid="54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878" grpId="0" animBg="1"/>
      <p:bldP spid="544857" grpId="0" animBg="1"/>
      <p:bldP spid="5448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Arc 2"/>
          <p:cNvSpPr>
            <a:spLocks/>
          </p:cNvSpPr>
          <p:nvPr/>
        </p:nvSpPr>
        <p:spPr bwMode="auto">
          <a:xfrm rot="1258856">
            <a:off x="7459663" y="49228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59" name="Arc 3"/>
          <p:cNvSpPr>
            <a:spLocks/>
          </p:cNvSpPr>
          <p:nvPr/>
        </p:nvSpPr>
        <p:spPr bwMode="auto">
          <a:xfrm rot="1176151">
            <a:off x="7475538" y="49609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60" name="Arc 4"/>
          <p:cNvSpPr>
            <a:spLocks/>
          </p:cNvSpPr>
          <p:nvPr/>
        </p:nvSpPr>
        <p:spPr bwMode="auto">
          <a:xfrm rot="1176151">
            <a:off x="5316538" y="48847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61" name="Arc 5"/>
          <p:cNvSpPr>
            <a:spLocks/>
          </p:cNvSpPr>
          <p:nvPr/>
        </p:nvSpPr>
        <p:spPr bwMode="auto">
          <a:xfrm rot="1258856">
            <a:off x="3132138" y="48720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62" name="Arc 6"/>
          <p:cNvSpPr>
            <a:spLocks/>
          </p:cNvSpPr>
          <p:nvPr/>
        </p:nvSpPr>
        <p:spPr bwMode="auto">
          <a:xfrm rot="1176151">
            <a:off x="3144838" y="49101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28600" y="5524500"/>
            <a:ext cx="8851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7064" name="Arc 8"/>
          <p:cNvSpPr>
            <a:spLocks/>
          </p:cNvSpPr>
          <p:nvPr/>
        </p:nvSpPr>
        <p:spPr bwMode="auto">
          <a:xfrm rot="1258856">
            <a:off x="4579938" y="49228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65" name="Arc 9"/>
          <p:cNvSpPr>
            <a:spLocks/>
          </p:cNvSpPr>
          <p:nvPr/>
        </p:nvSpPr>
        <p:spPr bwMode="auto">
          <a:xfrm rot="1412862">
            <a:off x="1697038" y="49101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66" name="Text Box 10"/>
          <p:cNvSpPr txBox="1">
            <a:spLocks noChangeArrowheads="1"/>
          </p:cNvSpPr>
          <p:nvPr/>
        </p:nvSpPr>
        <p:spPr bwMode="auto">
          <a:xfrm>
            <a:off x="1444625" y="542925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</a:t>
            </a:r>
          </a:p>
        </p:txBody>
      </p:sp>
      <p:grpSp>
        <p:nvGrpSpPr>
          <p:cNvPr id="557067" name="Group 11"/>
          <p:cNvGrpSpPr>
            <a:grpSpLocks/>
          </p:cNvGrpSpPr>
          <p:nvPr/>
        </p:nvGrpSpPr>
        <p:grpSpPr bwMode="auto">
          <a:xfrm rot="2449570">
            <a:off x="-839788" y="2249488"/>
            <a:ext cx="2160588" cy="6629400"/>
            <a:chOff x="657" y="981"/>
            <a:chExt cx="1361" cy="4176"/>
          </a:xfrm>
        </p:grpSpPr>
        <p:grpSp>
          <p:nvGrpSpPr>
            <p:cNvPr id="17461" name="Group 12"/>
            <p:cNvGrpSpPr>
              <a:grpSpLocks/>
            </p:cNvGrpSpPr>
            <p:nvPr/>
          </p:nvGrpSpPr>
          <p:grpSpPr bwMode="auto">
            <a:xfrm rot="-2175827">
              <a:off x="657" y="981"/>
              <a:ext cx="907" cy="1999"/>
              <a:chOff x="746" y="796"/>
              <a:chExt cx="903" cy="1999"/>
            </a:xfrm>
          </p:grpSpPr>
          <p:sp>
            <p:nvSpPr>
              <p:cNvPr id="17471" name="Freeform 13"/>
              <p:cNvSpPr>
                <a:spLocks/>
              </p:cNvSpPr>
              <p:nvPr/>
            </p:nvSpPr>
            <p:spPr bwMode="auto">
              <a:xfrm rot="78698">
                <a:off x="801" y="796"/>
                <a:ext cx="848" cy="1909"/>
              </a:xfrm>
              <a:custGeom>
                <a:avLst/>
                <a:gdLst>
                  <a:gd name="T0" fmla="*/ 0 w 1252"/>
                  <a:gd name="T1" fmla="*/ 34 h 3125"/>
                  <a:gd name="T2" fmla="*/ 104 w 1252"/>
                  <a:gd name="T3" fmla="*/ 0 h 3125"/>
                  <a:gd name="T4" fmla="*/ 541 w 1252"/>
                  <a:gd name="T5" fmla="*/ 948 h 3125"/>
                  <a:gd name="T6" fmla="*/ 574 w 1252"/>
                  <a:gd name="T7" fmla="*/ 1166 h 3125"/>
                  <a:gd name="T8" fmla="*/ 437 w 1252"/>
                  <a:gd name="T9" fmla="*/ 982 h 3125"/>
                  <a:gd name="T10" fmla="*/ 0 w 1252"/>
                  <a:gd name="T11" fmla="*/ 34 h 3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52" h="3125">
                    <a:moveTo>
                      <a:pt x="0" y="90"/>
                    </a:moveTo>
                    <a:lnTo>
                      <a:pt x="227" y="0"/>
                    </a:lnTo>
                    <a:lnTo>
                      <a:pt x="1179" y="2540"/>
                    </a:lnTo>
                    <a:lnTo>
                      <a:pt x="1252" y="3125"/>
                    </a:lnTo>
                    <a:lnTo>
                      <a:pt x="952" y="263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7070" name="Freeform 14"/>
              <p:cNvSpPr>
                <a:spLocks/>
              </p:cNvSpPr>
              <p:nvPr/>
            </p:nvSpPr>
            <p:spPr bwMode="auto">
              <a:xfrm rot="78698">
                <a:off x="1425" y="2354"/>
                <a:ext cx="214" cy="371"/>
              </a:xfrm>
              <a:custGeom>
                <a:avLst/>
                <a:gdLst>
                  <a:gd name="T0" fmla="*/ 316 w 316"/>
                  <a:gd name="T1" fmla="*/ 608 h 608"/>
                  <a:gd name="T2" fmla="*/ 227 w 316"/>
                  <a:gd name="T3" fmla="*/ 0 h 608"/>
                  <a:gd name="T4" fmla="*/ 0 w 316"/>
                  <a:gd name="T5" fmla="*/ 90 h 608"/>
                  <a:gd name="T6" fmla="*/ 316 w 316"/>
                  <a:gd name="T7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608">
                    <a:moveTo>
                      <a:pt x="316" y="608"/>
                    </a:moveTo>
                    <a:lnTo>
                      <a:pt x="227" y="0"/>
                    </a:lnTo>
                    <a:lnTo>
                      <a:pt x="0" y="90"/>
                    </a:lnTo>
                    <a:lnTo>
                      <a:pt x="316" y="608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FF9900"/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473" name="Freeform 15"/>
              <p:cNvSpPr>
                <a:spLocks/>
              </p:cNvSpPr>
              <p:nvPr/>
            </p:nvSpPr>
            <p:spPr bwMode="auto">
              <a:xfrm rot="78698">
                <a:off x="1554" y="2578"/>
                <a:ext cx="82" cy="141"/>
              </a:xfrm>
              <a:custGeom>
                <a:avLst/>
                <a:gdLst>
                  <a:gd name="T0" fmla="*/ 39 w 121"/>
                  <a:gd name="T1" fmla="*/ 0 h 230"/>
                  <a:gd name="T2" fmla="*/ 0 w 121"/>
                  <a:gd name="T3" fmla="*/ 9 h 230"/>
                  <a:gd name="T4" fmla="*/ 56 w 121"/>
                  <a:gd name="T5" fmla="*/ 86 h 230"/>
                  <a:gd name="T6" fmla="*/ 39 w 121"/>
                  <a:gd name="T7" fmla="*/ 0 h 2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1" h="230">
                    <a:moveTo>
                      <a:pt x="85" y="0"/>
                    </a:moveTo>
                    <a:lnTo>
                      <a:pt x="0" y="25"/>
                    </a:lnTo>
                    <a:lnTo>
                      <a:pt x="121" y="23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474" name="Group 16"/>
              <p:cNvGrpSpPr>
                <a:grpSpLocks/>
              </p:cNvGrpSpPr>
              <p:nvPr/>
            </p:nvGrpSpPr>
            <p:grpSpPr bwMode="auto">
              <a:xfrm>
                <a:off x="746" y="807"/>
                <a:ext cx="864" cy="1988"/>
                <a:chOff x="738" y="806"/>
                <a:chExt cx="864" cy="1988"/>
              </a:xfrm>
            </p:grpSpPr>
            <p:sp>
              <p:nvSpPr>
                <p:cNvPr id="17475" name="Freeform 17"/>
                <p:cNvSpPr>
                  <a:spLocks/>
                </p:cNvSpPr>
                <p:nvPr/>
              </p:nvSpPr>
              <p:spPr bwMode="auto">
                <a:xfrm rot="78698">
                  <a:off x="861" y="806"/>
                  <a:ext cx="741" cy="1595"/>
                </a:xfrm>
                <a:custGeom>
                  <a:avLst/>
                  <a:gdLst>
                    <a:gd name="T0" fmla="*/ 398 w 1094"/>
                    <a:gd name="T1" fmla="*/ 974 h 2612"/>
                    <a:gd name="T2" fmla="*/ 502 w 1094"/>
                    <a:gd name="T3" fmla="*/ 940 h 2612"/>
                    <a:gd name="T4" fmla="*/ 466 w 1094"/>
                    <a:gd name="T5" fmla="*/ 953 h 2612"/>
                    <a:gd name="T6" fmla="*/ 39 w 1094"/>
                    <a:gd name="T7" fmla="*/ 0 h 2612"/>
                    <a:gd name="T8" fmla="*/ 0 w 1094"/>
                    <a:gd name="T9" fmla="*/ 11 h 2612"/>
                    <a:gd name="T10" fmla="*/ 431 w 1094"/>
                    <a:gd name="T11" fmla="*/ 964 h 26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7476" name="Group 18"/>
                <p:cNvGrpSpPr>
                  <a:grpSpLocks/>
                </p:cNvGrpSpPr>
                <p:nvPr/>
              </p:nvGrpSpPr>
              <p:grpSpPr bwMode="auto">
                <a:xfrm rot="78698">
                  <a:off x="738" y="936"/>
                  <a:ext cx="382" cy="1858"/>
                  <a:chOff x="1292" y="1570"/>
                  <a:chExt cx="363" cy="1905"/>
                </a:xfrm>
              </p:grpSpPr>
              <p:sp>
                <p:nvSpPr>
                  <p:cNvPr id="17477" name="Freeform 19"/>
                  <p:cNvSpPr>
                    <a:spLocks/>
                  </p:cNvSpPr>
                  <p:nvPr/>
                </p:nvSpPr>
                <p:spPr bwMode="auto">
                  <a:xfrm>
                    <a:off x="1292" y="1616"/>
                    <a:ext cx="227" cy="1859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78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383" y="1570"/>
                    <a:ext cx="272" cy="272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7462" name="Group 21"/>
            <p:cNvGrpSpPr>
              <a:grpSpLocks/>
            </p:cNvGrpSpPr>
            <p:nvPr/>
          </p:nvGrpSpPr>
          <p:grpSpPr bwMode="auto">
            <a:xfrm rot="8565677">
              <a:off x="1111" y="3158"/>
              <a:ext cx="907" cy="1999"/>
              <a:chOff x="746" y="796"/>
              <a:chExt cx="903" cy="1999"/>
            </a:xfrm>
          </p:grpSpPr>
          <p:sp>
            <p:nvSpPr>
              <p:cNvPr id="17463" name="Freeform 22"/>
              <p:cNvSpPr>
                <a:spLocks/>
              </p:cNvSpPr>
              <p:nvPr/>
            </p:nvSpPr>
            <p:spPr bwMode="auto">
              <a:xfrm rot="78698">
                <a:off x="801" y="796"/>
                <a:ext cx="848" cy="1909"/>
              </a:xfrm>
              <a:custGeom>
                <a:avLst/>
                <a:gdLst>
                  <a:gd name="T0" fmla="*/ 0 w 1252"/>
                  <a:gd name="T1" fmla="*/ 34 h 3125"/>
                  <a:gd name="T2" fmla="*/ 104 w 1252"/>
                  <a:gd name="T3" fmla="*/ 0 h 3125"/>
                  <a:gd name="T4" fmla="*/ 541 w 1252"/>
                  <a:gd name="T5" fmla="*/ 948 h 3125"/>
                  <a:gd name="T6" fmla="*/ 574 w 1252"/>
                  <a:gd name="T7" fmla="*/ 1166 h 3125"/>
                  <a:gd name="T8" fmla="*/ 437 w 1252"/>
                  <a:gd name="T9" fmla="*/ 982 h 3125"/>
                  <a:gd name="T10" fmla="*/ 0 w 1252"/>
                  <a:gd name="T11" fmla="*/ 34 h 3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52" h="3125">
                    <a:moveTo>
                      <a:pt x="0" y="90"/>
                    </a:moveTo>
                    <a:lnTo>
                      <a:pt x="227" y="0"/>
                    </a:lnTo>
                    <a:lnTo>
                      <a:pt x="1179" y="2540"/>
                    </a:lnTo>
                    <a:lnTo>
                      <a:pt x="1252" y="3125"/>
                    </a:lnTo>
                    <a:lnTo>
                      <a:pt x="952" y="2630"/>
                    </a:lnTo>
                    <a:lnTo>
                      <a:pt x="0" y="9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7079" name="Freeform 23"/>
              <p:cNvSpPr>
                <a:spLocks/>
              </p:cNvSpPr>
              <p:nvPr/>
            </p:nvSpPr>
            <p:spPr bwMode="auto">
              <a:xfrm rot="78698">
                <a:off x="1433" y="2358"/>
                <a:ext cx="214" cy="371"/>
              </a:xfrm>
              <a:custGeom>
                <a:avLst/>
                <a:gdLst>
                  <a:gd name="T0" fmla="*/ 316 w 316"/>
                  <a:gd name="T1" fmla="*/ 608 h 608"/>
                  <a:gd name="T2" fmla="*/ 227 w 316"/>
                  <a:gd name="T3" fmla="*/ 0 h 608"/>
                  <a:gd name="T4" fmla="*/ 0 w 316"/>
                  <a:gd name="T5" fmla="*/ 90 h 608"/>
                  <a:gd name="T6" fmla="*/ 316 w 316"/>
                  <a:gd name="T7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608">
                    <a:moveTo>
                      <a:pt x="316" y="608"/>
                    </a:moveTo>
                    <a:lnTo>
                      <a:pt x="227" y="0"/>
                    </a:lnTo>
                    <a:lnTo>
                      <a:pt x="0" y="90"/>
                    </a:lnTo>
                    <a:lnTo>
                      <a:pt x="316" y="608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bg1"/>
                        </a:gs>
                        <a:gs pos="50000">
                          <a:srgbClr val="FF9900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7465" name="Freeform 24"/>
              <p:cNvSpPr>
                <a:spLocks/>
              </p:cNvSpPr>
              <p:nvPr/>
            </p:nvSpPr>
            <p:spPr bwMode="auto">
              <a:xfrm rot="78698">
                <a:off x="1554" y="2578"/>
                <a:ext cx="82" cy="141"/>
              </a:xfrm>
              <a:custGeom>
                <a:avLst/>
                <a:gdLst>
                  <a:gd name="T0" fmla="*/ 39 w 121"/>
                  <a:gd name="T1" fmla="*/ 0 h 230"/>
                  <a:gd name="T2" fmla="*/ 0 w 121"/>
                  <a:gd name="T3" fmla="*/ 9 h 230"/>
                  <a:gd name="T4" fmla="*/ 56 w 121"/>
                  <a:gd name="T5" fmla="*/ 86 h 230"/>
                  <a:gd name="T6" fmla="*/ 39 w 121"/>
                  <a:gd name="T7" fmla="*/ 0 h 2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1" h="230">
                    <a:moveTo>
                      <a:pt x="85" y="0"/>
                    </a:moveTo>
                    <a:lnTo>
                      <a:pt x="0" y="25"/>
                    </a:lnTo>
                    <a:lnTo>
                      <a:pt x="121" y="230"/>
                    </a:lnTo>
                    <a:lnTo>
                      <a:pt x="8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466" name="Group 25"/>
              <p:cNvGrpSpPr>
                <a:grpSpLocks/>
              </p:cNvGrpSpPr>
              <p:nvPr/>
            </p:nvGrpSpPr>
            <p:grpSpPr bwMode="auto">
              <a:xfrm>
                <a:off x="746" y="807"/>
                <a:ext cx="864" cy="1988"/>
                <a:chOff x="738" y="806"/>
                <a:chExt cx="864" cy="1988"/>
              </a:xfrm>
            </p:grpSpPr>
            <p:sp>
              <p:nvSpPr>
                <p:cNvPr id="17467" name="Freeform 26"/>
                <p:cNvSpPr>
                  <a:spLocks/>
                </p:cNvSpPr>
                <p:nvPr/>
              </p:nvSpPr>
              <p:spPr bwMode="auto">
                <a:xfrm rot="78698">
                  <a:off x="861" y="806"/>
                  <a:ext cx="741" cy="1595"/>
                </a:xfrm>
                <a:custGeom>
                  <a:avLst/>
                  <a:gdLst>
                    <a:gd name="T0" fmla="*/ 398 w 1094"/>
                    <a:gd name="T1" fmla="*/ 974 h 2612"/>
                    <a:gd name="T2" fmla="*/ 502 w 1094"/>
                    <a:gd name="T3" fmla="*/ 940 h 2612"/>
                    <a:gd name="T4" fmla="*/ 466 w 1094"/>
                    <a:gd name="T5" fmla="*/ 953 h 2612"/>
                    <a:gd name="T6" fmla="*/ 39 w 1094"/>
                    <a:gd name="T7" fmla="*/ 0 h 2612"/>
                    <a:gd name="T8" fmla="*/ 0 w 1094"/>
                    <a:gd name="T9" fmla="*/ 11 h 2612"/>
                    <a:gd name="T10" fmla="*/ 431 w 1094"/>
                    <a:gd name="T11" fmla="*/ 964 h 26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17468" name="Group 27"/>
                <p:cNvGrpSpPr>
                  <a:grpSpLocks/>
                </p:cNvGrpSpPr>
                <p:nvPr/>
              </p:nvGrpSpPr>
              <p:grpSpPr bwMode="auto">
                <a:xfrm rot="78698">
                  <a:off x="738" y="936"/>
                  <a:ext cx="382" cy="1858"/>
                  <a:chOff x="1292" y="1570"/>
                  <a:chExt cx="363" cy="1905"/>
                </a:xfrm>
              </p:grpSpPr>
              <p:sp>
                <p:nvSpPr>
                  <p:cNvPr id="17469" name="Freeform 28"/>
                  <p:cNvSpPr>
                    <a:spLocks/>
                  </p:cNvSpPr>
                  <p:nvPr/>
                </p:nvSpPr>
                <p:spPr bwMode="auto">
                  <a:xfrm>
                    <a:off x="1292" y="1616"/>
                    <a:ext cx="227" cy="1859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70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383" y="1570"/>
                    <a:ext cx="272" cy="272"/>
                  </a:xfrm>
                  <a:prstGeom prst="ellipse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2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17420" name="Text Box 30"/>
          <p:cNvSpPr txBox="1">
            <a:spLocks noChangeArrowheads="1"/>
          </p:cNvSpPr>
          <p:nvPr/>
        </p:nvSpPr>
        <p:spPr bwMode="auto">
          <a:xfrm>
            <a:off x="0" y="206375"/>
            <a:ext cx="891857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800" b="1" i="0"/>
              <a:t>        На координатном луче отмечены числа </a:t>
            </a:r>
            <a:r>
              <a:rPr lang="ru-RU" sz="2800" b="1"/>
              <a:t>а и т</a:t>
            </a:r>
            <a:r>
              <a:rPr lang="ru-RU" sz="2800" b="1" i="0"/>
              <a:t>.</a:t>
            </a:r>
          </a:p>
          <a:p>
            <a:pPr eaLnBrk="1" hangingPunct="1"/>
            <a:r>
              <a:rPr lang="ru-RU" sz="2800" b="1" i="0"/>
              <a:t>С помощью циркуля отметьте числа</a:t>
            </a:r>
            <a:r>
              <a:rPr lang="ru-RU" b="1" i="0"/>
              <a:t>, </a:t>
            </a:r>
            <a:r>
              <a:rPr lang="ru-RU" sz="2800" b="1" i="0"/>
              <a:t>кратные числу </a:t>
            </a:r>
            <a:r>
              <a:rPr lang="ru-RU" sz="2800" b="1"/>
              <a:t>а и т.</a:t>
            </a:r>
          </a:p>
        </p:txBody>
      </p:sp>
      <p:sp>
        <p:nvSpPr>
          <p:cNvPr id="17421" name="Oval 31"/>
          <p:cNvSpPr>
            <a:spLocks noChangeArrowheads="1"/>
          </p:cNvSpPr>
          <p:nvPr/>
        </p:nvSpPr>
        <p:spPr bwMode="auto">
          <a:xfrm>
            <a:off x="165100" y="5473700"/>
            <a:ext cx="88900" cy="889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22" name="Oval 32"/>
          <p:cNvSpPr>
            <a:spLocks noChangeArrowheads="1"/>
          </p:cNvSpPr>
          <p:nvPr/>
        </p:nvSpPr>
        <p:spPr bwMode="auto">
          <a:xfrm>
            <a:off x="1638300" y="5486400"/>
            <a:ext cx="88900" cy="889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89" name="Text Box 33"/>
          <p:cNvSpPr txBox="1">
            <a:spLocks noChangeArrowheads="1"/>
          </p:cNvSpPr>
          <p:nvPr/>
        </p:nvSpPr>
        <p:spPr bwMode="auto">
          <a:xfrm>
            <a:off x="73025" y="548005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</a:p>
        </p:txBody>
      </p:sp>
      <p:sp>
        <p:nvSpPr>
          <p:cNvPr id="557090" name="Text Box 34"/>
          <p:cNvSpPr txBox="1">
            <a:spLocks noChangeArrowheads="1"/>
          </p:cNvSpPr>
          <p:nvPr/>
        </p:nvSpPr>
        <p:spPr bwMode="auto">
          <a:xfrm>
            <a:off x="2597150" y="5794375"/>
            <a:ext cx="603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</a:rPr>
              <a:t>2а</a:t>
            </a:r>
          </a:p>
        </p:txBody>
      </p:sp>
      <p:sp>
        <p:nvSpPr>
          <p:cNvPr id="557091" name="Text Box 35"/>
          <p:cNvSpPr txBox="1">
            <a:spLocks noChangeArrowheads="1"/>
          </p:cNvSpPr>
          <p:nvPr/>
        </p:nvSpPr>
        <p:spPr bwMode="auto">
          <a:xfrm>
            <a:off x="4070350" y="5819775"/>
            <a:ext cx="628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</a:rPr>
              <a:t>3а</a:t>
            </a:r>
          </a:p>
        </p:txBody>
      </p:sp>
      <p:sp>
        <p:nvSpPr>
          <p:cNvPr id="557092" name="Text Box 36"/>
          <p:cNvSpPr txBox="1">
            <a:spLocks noChangeArrowheads="1"/>
          </p:cNvSpPr>
          <p:nvPr/>
        </p:nvSpPr>
        <p:spPr bwMode="auto">
          <a:xfrm>
            <a:off x="5492750" y="5807075"/>
            <a:ext cx="730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</a:rPr>
              <a:t>4а</a:t>
            </a:r>
          </a:p>
        </p:txBody>
      </p:sp>
      <p:sp>
        <p:nvSpPr>
          <p:cNvPr id="557093" name="Oval 37"/>
          <p:cNvSpPr>
            <a:spLocks noChangeArrowheads="1"/>
          </p:cNvSpPr>
          <p:nvPr/>
        </p:nvSpPr>
        <p:spPr bwMode="auto">
          <a:xfrm>
            <a:off x="3048000" y="5486400"/>
            <a:ext cx="101600" cy="101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94" name="Oval 38"/>
          <p:cNvSpPr>
            <a:spLocks noChangeArrowheads="1"/>
          </p:cNvSpPr>
          <p:nvPr/>
        </p:nvSpPr>
        <p:spPr bwMode="auto">
          <a:xfrm>
            <a:off x="4483100" y="5461000"/>
            <a:ext cx="101600" cy="101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95" name="Oval 39"/>
          <p:cNvSpPr>
            <a:spLocks noChangeArrowheads="1"/>
          </p:cNvSpPr>
          <p:nvPr/>
        </p:nvSpPr>
        <p:spPr bwMode="auto">
          <a:xfrm>
            <a:off x="5930900" y="5461000"/>
            <a:ext cx="101600" cy="101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96" name="Arc 40"/>
          <p:cNvSpPr>
            <a:spLocks/>
          </p:cNvSpPr>
          <p:nvPr/>
        </p:nvSpPr>
        <p:spPr bwMode="auto">
          <a:xfrm rot="1258856">
            <a:off x="6040438" y="4922838"/>
            <a:ext cx="1520825" cy="920750"/>
          </a:xfrm>
          <a:custGeom>
            <a:avLst/>
            <a:gdLst>
              <a:gd name="T0" fmla="*/ 84399862 w 21558"/>
              <a:gd name="T1" fmla="*/ 0 h 13377"/>
              <a:gd name="T2" fmla="*/ 107287721 w 21558"/>
              <a:gd name="T3" fmla="*/ 57018013 h 13377"/>
              <a:gd name="T4" fmla="*/ 0 w 21558"/>
              <a:gd name="T5" fmla="*/ 63375986 h 133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58" h="13377" fill="none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</a:path>
              <a:path w="21558" h="13377" stroke="0" extrusionOk="0">
                <a:moveTo>
                  <a:pt x="16959" y="-1"/>
                </a:moveTo>
                <a:cubicBezTo>
                  <a:pt x="19680" y="3450"/>
                  <a:pt x="21285" y="7648"/>
                  <a:pt x="21558" y="12034"/>
                </a:cubicBezTo>
                <a:lnTo>
                  <a:pt x="0" y="13377"/>
                </a:lnTo>
                <a:lnTo>
                  <a:pt x="16959" y="-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97" name="Text Box 41"/>
          <p:cNvSpPr txBox="1">
            <a:spLocks noChangeArrowheads="1"/>
          </p:cNvSpPr>
          <p:nvPr/>
        </p:nvSpPr>
        <p:spPr bwMode="auto">
          <a:xfrm>
            <a:off x="7004050" y="5832475"/>
            <a:ext cx="730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</a:rPr>
              <a:t>5а</a:t>
            </a:r>
          </a:p>
        </p:txBody>
      </p:sp>
      <p:sp>
        <p:nvSpPr>
          <p:cNvPr id="557098" name="Oval 42"/>
          <p:cNvSpPr>
            <a:spLocks noChangeArrowheads="1"/>
          </p:cNvSpPr>
          <p:nvPr/>
        </p:nvSpPr>
        <p:spPr bwMode="auto">
          <a:xfrm>
            <a:off x="7391400" y="5461000"/>
            <a:ext cx="101600" cy="101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099" name="Text Box 43"/>
          <p:cNvSpPr txBox="1">
            <a:spLocks noChangeArrowheads="1"/>
          </p:cNvSpPr>
          <p:nvPr/>
        </p:nvSpPr>
        <p:spPr bwMode="auto">
          <a:xfrm>
            <a:off x="8362950" y="5832475"/>
            <a:ext cx="730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FF0000"/>
                </a:solidFill>
              </a:rPr>
              <a:t>6а</a:t>
            </a:r>
          </a:p>
        </p:txBody>
      </p:sp>
      <p:sp>
        <p:nvSpPr>
          <p:cNvPr id="557100" name="Oval 44"/>
          <p:cNvSpPr>
            <a:spLocks noChangeArrowheads="1"/>
          </p:cNvSpPr>
          <p:nvPr/>
        </p:nvSpPr>
        <p:spPr bwMode="auto">
          <a:xfrm>
            <a:off x="8810625" y="5461000"/>
            <a:ext cx="101600" cy="101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57101" name="Group 45"/>
          <p:cNvGrpSpPr>
            <a:grpSpLocks/>
          </p:cNvGrpSpPr>
          <p:nvPr/>
        </p:nvGrpSpPr>
        <p:grpSpPr bwMode="auto">
          <a:xfrm>
            <a:off x="-1919288" y="2498725"/>
            <a:ext cx="4197351" cy="6107113"/>
            <a:chOff x="263" y="374"/>
            <a:chExt cx="2676" cy="3847"/>
          </a:xfrm>
        </p:grpSpPr>
        <p:grpSp>
          <p:nvGrpSpPr>
            <p:cNvPr id="17443" name="Group 46"/>
            <p:cNvGrpSpPr>
              <a:grpSpLocks/>
            </p:cNvGrpSpPr>
            <p:nvPr/>
          </p:nvGrpSpPr>
          <p:grpSpPr bwMode="auto">
            <a:xfrm>
              <a:off x="1815" y="374"/>
              <a:ext cx="1124" cy="2007"/>
              <a:chOff x="1815" y="374"/>
              <a:chExt cx="1124" cy="2007"/>
            </a:xfrm>
          </p:grpSpPr>
          <p:grpSp>
            <p:nvGrpSpPr>
              <p:cNvPr id="17453" name="Group 47"/>
              <p:cNvGrpSpPr>
                <a:grpSpLocks/>
              </p:cNvGrpSpPr>
              <p:nvPr/>
            </p:nvGrpSpPr>
            <p:grpSpPr bwMode="auto">
              <a:xfrm rot="-567103">
                <a:off x="2087" y="374"/>
                <a:ext cx="852" cy="1953"/>
                <a:chOff x="2183" y="390"/>
                <a:chExt cx="852" cy="1953"/>
              </a:xfrm>
            </p:grpSpPr>
            <p:sp>
              <p:nvSpPr>
                <p:cNvPr id="17457" name="Freeform 48"/>
                <p:cNvSpPr>
                  <a:spLocks/>
                </p:cNvSpPr>
                <p:nvPr/>
              </p:nvSpPr>
              <p:spPr bwMode="auto">
                <a:xfrm rot="352441">
                  <a:off x="2183" y="390"/>
                  <a:ext cx="852" cy="1909"/>
                </a:xfrm>
                <a:custGeom>
                  <a:avLst/>
                  <a:gdLst>
                    <a:gd name="T0" fmla="*/ 0 w 1252"/>
                    <a:gd name="T1" fmla="*/ 34 h 3125"/>
                    <a:gd name="T2" fmla="*/ 105 w 1252"/>
                    <a:gd name="T3" fmla="*/ 0 h 3125"/>
                    <a:gd name="T4" fmla="*/ 546 w 1252"/>
                    <a:gd name="T5" fmla="*/ 948 h 3125"/>
                    <a:gd name="T6" fmla="*/ 580 w 1252"/>
                    <a:gd name="T7" fmla="*/ 1166 h 3125"/>
                    <a:gd name="T8" fmla="*/ 441 w 1252"/>
                    <a:gd name="T9" fmla="*/ 982 h 3125"/>
                    <a:gd name="T10" fmla="*/ 0 w 1252"/>
                    <a:gd name="T11" fmla="*/ 34 h 3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52" h="3125">
                      <a:moveTo>
                        <a:pt x="0" y="90"/>
                      </a:moveTo>
                      <a:lnTo>
                        <a:pt x="227" y="0"/>
                      </a:lnTo>
                      <a:lnTo>
                        <a:pt x="1179" y="2540"/>
                      </a:lnTo>
                      <a:lnTo>
                        <a:pt x="1252" y="3125"/>
                      </a:lnTo>
                      <a:lnTo>
                        <a:pt x="952" y="263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7105" name="Freeform 49"/>
                <p:cNvSpPr>
                  <a:spLocks/>
                </p:cNvSpPr>
                <p:nvPr/>
              </p:nvSpPr>
              <p:spPr bwMode="auto">
                <a:xfrm rot="352441">
                  <a:off x="2748" y="1971"/>
                  <a:ext cx="217" cy="371"/>
                </a:xfrm>
                <a:custGeom>
                  <a:avLst/>
                  <a:gdLst>
                    <a:gd name="T0" fmla="*/ 316 w 316"/>
                    <a:gd name="T1" fmla="*/ 608 h 608"/>
                    <a:gd name="T2" fmla="*/ 227 w 316"/>
                    <a:gd name="T3" fmla="*/ 0 h 608"/>
                    <a:gd name="T4" fmla="*/ 0 w 316"/>
                    <a:gd name="T5" fmla="*/ 90 h 608"/>
                    <a:gd name="T6" fmla="*/ 316 w 316"/>
                    <a:gd name="T7" fmla="*/ 608 h 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6" h="608">
                      <a:moveTo>
                        <a:pt x="316" y="608"/>
                      </a:moveTo>
                      <a:lnTo>
                        <a:pt x="227" y="0"/>
                      </a:lnTo>
                      <a:lnTo>
                        <a:pt x="0" y="90"/>
                      </a:lnTo>
                      <a:lnTo>
                        <a:pt x="316" y="60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459" name="Freeform 50"/>
                <p:cNvSpPr>
                  <a:spLocks/>
                </p:cNvSpPr>
                <p:nvPr/>
              </p:nvSpPr>
              <p:spPr bwMode="auto">
                <a:xfrm rot="352441">
                  <a:off x="2867" y="2199"/>
                  <a:ext cx="82" cy="141"/>
                </a:xfrm>
                <a:custGeom>
                  <a:avLst/>
                  <a:gdLst>
                    <a:gd name="T0" fmla="*/ 39 w 121"/>
                    <a:gd name="T1" fmla="*/ 0 h 230"/>
                    <a:gd name="T2" fmla="*/ 0 w 121"/>
                    <a:gd name="T3" fmla="*/ 9 h 230"/>
                    <a:gd name="T4" fmla="*/ 56 w 121"/>
                    <a:gd name="T5" fmla="*/ 86 h 230"/>
                    <a:gd name="T6" fmla="*/ 39 w 121"/>
                    <a:gd name="T7" fmla="*/ 0 h 2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1" h="230">
                      <a:moveTo>
                        <a:pt x="85" y="0"/>
                      </a:moveTo>
                      <a:lnTo>
                        <a:pt x="0" y="25"/>
                      </a:lnTo>
                      <a:lnTo>
                        <a:pt x="121" y="23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0" name="Freeform 51"/>
                <p:cNvSpPr>
                  <a:spLocks/>
                </p:cNvSpPr>
                <p:nvPr/>
              </p:nvSpPr>
              <p:spPr bwMode="auto">
                <a:xfrm rot="352441">
                  <a:off x="2263" y="402"/>
                  <a:ext cx="744" cy="1595"/>
                </a:xfrm>
                <a:custGeom>
                  <a:avLst/>
                  <a:gdLst>
                    <a:gd name="T0" fmla="*/ 401 w 1094"/>
                    <a:gd name="T1" fmla="*/ 974 h 2612"/>
                    <a:gd name="T2" fmla="*/ 506 w 1094"/>
                    <a:gd name="T3" fmla="*/ 940 h 2612"/>
                    <a:gd name="T4" fmla="*/ 470 w 1094"/>
                    <a:gd name="T5" fmla="*/ 953 h 2612"/>
                    <a:gd name="T6" fmla="*/ 39 w 1094"/>
                    <a:gd name="T7" fmla="*/ 0 h 2612"/>
                    <a:gd name="T8" fmla="*/ 0 w 1094"/>
                    <a:gd name="T9" fmla="*/ 11 h 2612"/>
                    <a:gd name="T10" fmla="*/ 435 w 1094"/>
                    <a:gd name="T11" fmla="*/ 964 h 26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7454" name="Group 52"/>
              <p:cNvGrpSpPr>
                <a:grpSpLocks/>
              </p:cNvGrpSpPr>
              <p:nvPr/>
            </p:nvGrpSpPr>
            <p:grpSpPr bwMode="auto">
              <a:xfrm rot="819850">
                <a:off x="1815" y="523"/>
                <a:ext cx="384" cy="1858"/>
                <a:chOff x="1292" y="1570"/>
                <a:chExt cx="363" cy="1905"/>
              </a:xfrm>
            </p:grpSpPr>
            <p:sp>
              <p:nvSpPr>
                <p:cNvPr id="17455" name="Freeform 53"/>
                <p:cNvSpPr>
                  <a:spLocks/>
                </p:cNvSpPr>
                <p:nvPr/>
              </p:nvSpPr>
              <p:spPr bwMode="auto">
                <a:xfrm>
                  <a:off x="1292" y="1616"/>
                  <a:ext cx="227" cy="1859"/>
                </a:xfrm>
                <a:custGeom>
                  <a:avLst/>
                  <a:gdLst>
                    <a:gd name="T0" fmla="*/ 227 w 227"/>
                    <a:gd name="T1" fmla="*/ 136 h 1859"/>
                    <a:gd name="T2" fmla="*/ 0 w 227"/>
                    <a:gd name="T3" fmla="*/ 1859 h 1859"/>
                    <a:gd name="T4" fmla="*/ 0 w 227"/>
                    <a:gd name="T5" fmla="*/ 1633 h 1859"/>
                    <a:gd name="T6" fmla="*/ 137 w 227"/>
                    <a:gd name="T7" fmla="*/ 0 h 18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7" h="1859">
                      <a:moveTo>
                        <a:pt x="227" y="136"/>
                      </a:moveTo>
                      <a:lnTo>
                        <a:pt x="0" y="1859"/>
                      </a:lnTo>
                      <a:lnTo>
                        <a:pt x="0" y="1633"/>
                      </a:lnTo>
                      <a:lnTo>
                        <a:pt x="137" y="0"/>
                      </a:ln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6" name="Oval 54"/>
                <p:cNvSpPr>
                  <a:spLocks noChangeArrowheads="1"/>
                </p:cNvSpPr>
                <p:nvPr/>
              </p:nvSpPr>
              <p:spPr bwMode="auto">
                <a:xfrm>
                  <a:off x="1383" y="1570"/>
                  <a:ext cx="272" cy="272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17444" name="Group 55"/>
            <p:cNvGrpSpPr>
              <a:grpSpLocks/>
            </p:cNvGrpSpPr>
            <p:nvPr/>
          </p:nvGrpSpPr>
          <p:grpSpPr bwMode="auto">
            <a:xfrm flipH="1" flipV="1">
              <a:off x="263" y="2214"/>
              <a:ext cx="1124" cy="2007"/>
              <a:chOff x="1815" y="374"/>
              <a:chExt cx="1124" cy="2007"/>
            </a:xfrm>
          </p:grpSpPr>
          <p:grpSp>
            <p:nvGrpSpPr>
              <p:cNvPr id="17445" name="Group 56"/>
              <p:cNvGrpSpPr>
                <a:grpSpLocks/>
              </p:cNvGrpSpPr>
              <p:nvPr/>
            </p:nvGrpSpPr>
            <p:grpSpPr bwMode="auto">
              <a:xfrm rot="-567103">
                <a:off x="2087" y="374"/>
                <a:ext cx="852" cy="1953"/>
                <a:chOff x="2183" y="390"/>
                <a:chExt cx="852" cy="1953"/>
              </a:xfrm>
            </p:grpSpPr>
            <p:sp>
              <p:nvSpPr>
                <p:cNvPr id="17449" name="Freeform 57"/>
                <p:cNvSpPr>
                  <a:spLocks/>
                </p:cNvSpPr>
                <p:nvPr/>
              </p:nvSpPr>
              <p:spPr bwMode="auto">
                <a:xfrm rot="352441">
                  <a:off x="2183" y="390"/>
                  <a:ext cx="852" cy="1909"/>
                </a:xfrm>
                <a:custGeom>
                  <a:avLst/>
                  <a:gdLst>
                    <a:gd name="T0" fmla="*/ 0 w 1252"/>
                    <a:gd name="T1" fmla="*/ 34 h 3125"/>
                    <a:gd name="T2" fmla="*/ 105 w 1252"/>
                    <a:gd name="T3" fmla="*/ 0 h 3125"/>
                    <a:gd name="T4" fmla="*/ 546 w 1252"/>
                    <a:gd name="T5" fmla="*/ 948 h 3125"/>
                    <a:gd name="T6" fmla="*/ 580 w 1252"/>
                    <a:gd name="T7" fmla="*/ 1166 h 3125"/>
                    <a:gd name="T8" fmla="*/ 441 w 1252"/>
                    <a:gd name="T9" fmla="*/ 982 h 3125"/>
                    <a:gd name="T10" fmla="*/ 0 w 1252"/>
                    <a:gd name="T11" fmla="*/ 34 h 312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52" h="3125">
                      <a:moveTo>
                        <a:pt x="0" y="90"/>
                      </a:moveTo>
                      <a:lnTo>
                        <a:pt x="227" y="0"/>
                      </a:lnTo>
                      <a:lnTo>
                        <a:pt x="1179" y="2540"/>
                      </a:lnTo>
                      <a:lnTo>
                        <a:pt x="1252" y="3125"/>
                      </a:lnTo>
                      <a:lnTo>
                        <a:pt x="952" y="263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7114" name="Freeform 58"/>
                <p:cNvSpPr>
                  <a:spLocks/>
                </p:cNvSpPr>
                <p:nvPr/>
              </p:nvSpPr>
              <p:spPr bwMode="auto">
                <a:xfrm rot="352441">
                  <a:off x="2750" y="1972"/>
                  <a:ext cx="217" cy="371"/>
                </a:xfrm>
                <a:custGeom>
                  <a:avLst/>
                  <a:gdLst>
                    <a:gd name="T0" fmla="*/ 316 w 316"/>
                    <a:gd name="T1" fmla="*/ 608 h 608"/>
                    <a:gd name="T2" fmla="*/ 227 w 316"/>
                    <a:gd name="T3" fmla="*/ 0 h 608"/>
                    <a:gd name="T4" fmla="*/ 0 w 316"/>
                    <a:gd name="T5" fmla="*/ 90 h 608"/>
                    <a:gd name="T6" fmla="*/ 316 w 316"/>
                    <a:gd name="T7" fmla="*/ 608 h 6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6" h="608">
                      <a:moveTo>
                        <a:pt x="316" y="608"/>
                      </a:moveTo>
                      <a:lnTo>
                        <a:pt x="227" y="0"/>
                      </a:lnTo>
                      <a:lnTo>
                        <a:pt x="0" y="90"/>
                      </a:lnTo>
                      <a:lnTo>
                        <a:pt x="316" y="60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1">
                        <a:gsLst>
                          <a:gs pos="0">
                            <a:schemeClr val="bg1"/>
                          </a:gs>
                          <a:gs pos="50000">
                            <a:srgbClr val="FF9900"/>
                          </a:gs>
                          <a:gs pos="100000">
                            <a:schemeClr val="bg1"/>
                          </a:gs>
                        </a:gsLst>
                        <a:lin ang="2700000" scaled="1"/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7451" name="Freeform 59"/>
                <p:cNvSpPr>
                  <a:spLocks/>
                </p:cNvSpPr>
                <p:nvPr/>
              </p:nvSpPr>
              <p:spPr bwMode="auto">
                <a:xfrm rot="352441">
                  <a:off x="2867" y="2199"/>
                  <a:ext cx="82" cy="141"/>
                </a:xfrm>
                <a:custGeom>
                  <a:avLst/>
                  <a:gdLst>
                    <a:gd name="T0" fmla="*/ 39 w 121"/>
                    <a:gd name="T1" fmla="*/ 0 h 230"/>
                    <a:gd name="T2" fmla="*/ 0 w 121"/>
                    <a:gd name="T3" fmla="*/ 9 h 230"/>
                    <a:gd name="T4" fmla="*/ 56 w 121"/>
                    <a:gd name="T5" fmla="*/ 86 h 230"/>
                    <a:gd name="T6" fmla="*/ 39 w 121"/>
                    <a:gd name="T7" fmla="*/ 0 h 2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1" h="230">
                      <a:moveTo>
                        <a:pt x="85" y="0"/>
                      </a:moveTo>
                      <a:lnTo>
                        <a:pt x="0" y="25"/>
                      </a:lnTo>
                      <a:lnTo>
                        <a:pt x="121" y="23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2" name="Freeform 60"/>
                <p:cNvSpPr>
                  <a:spLocks/>
                </p:cNvSpPr>
                <p:nvPr/>
              </p:nvSpPr>
              <p:spPr bwMode="auto">
                <a:xfrm rot="352441">
                  <a:off x="2263" y="402"/>
                  <a:ext cx="744" cy="1595"/>
                </a:xfrm>
                <a:custGeom>
                  <a:avLst/>
                  <a:gdLst>
                    <a:gd name="T0" fmla="*/ 401 w 1094"/>
                    <a:gd name="T1" fmla="*/ 974 h 2612"/>
                    <a:gd name="T2" fmla="*/ 506 w 1094"/>
                    <a:gd name="T3" fmla="*/ 940 h 2612"/>
                    <a:gd name="T4" fmla="*/ 470 w 1094"/>
                    <a:gd name="T5" fmla="*/ 953 h 2612"/>
                    <a:gd name="T6" fmla="*/ 39 w 1094"/>
                    <a:gd name="T7" fmla="*/ 0 h 2612"/>
                    <a:gd name="T8" fmla="*/ 0 w 1094"/>
                    <a:gd name="T9" fmla="*/ 11 h 2612"/>
                    <a:gd name="T10" fmla="*/ 435 w 1094"/>
                    <a:gd name="T11" fmla="*/ 964 h 26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7446" name="Group 61"/>
              <p:cNvGrpSpPr>
                <a:grpSpLocks/>
              </p:cNvGrpSpPr>
              <p:nvPr/>
            </p:nvGrpSpPr>
            <p:grpSpPr bwMode="auto">
              <a:xfrm rot="819850">
                <a:off x="1815" y="523"/>
                <a:ext cx="384" cy="1858"/>
                <a:chOff x="1292" y="1570"/>
                <a:chExt cx="363" cy="1905"/>
              </a:xfrm>
            </p:grpSpPr>
            <p:sp>
              <p:nvSpPr>
                <p:cNvPr id="17447" name="Freeform 62"/>
                <p:cNvSpPr>
                  <a:spLocks/>
                </p:cNvSpPr>
                <p:nvPr/>
              </p:nvSpPr>
              <p:spPr bwMode="auto">
                <a:xfrm>
                  <a:off x="1292" y="1616"/>
                  <a:ext cx="227" cy="1859"/>
                </a:xfrm>
                <a:custGeom>
                  <a:avLst/>
                  <a:gdLst>
                    <a:gd name="T0" fmla="*/ 227 w 227"/>
                    <a:gd name="T1" fmla="*/ 136 h 1859"/>
                    <a:gd name="T2" fmla="*/ 0 w 227"/>
                    <a:gd name="T3" fmla="*/ 1859 h 1859"/>
                    <a:gd name="T4" fmla="*/ 0 w 227"/>
                    <a:gd name="T5" fmla="*/ 1633 h 1859"/>
                    <a:gd name="T6" fmla="*/ 137 w 227"/>
                    <a:gd name="T7" fmla="*/ 0 h 18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7" h="1859">
                      <a:moveTo>
                        <a:pt x="227" y="136"/>
                      </a:moveTo>
                      <a:lnTo>
                        <a:pt x="0" y="1859"/>
                      </a:lnTo>
                      <a:lnTo>
                        <a:pt x="0" y="1633"/>
                      </a:lnTo>
                      <a:lnTo>
                        <a:pt x="137" y="0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48" name="Oval 63"/>
                <p:cNvSpPr>
                  <a:spLocks noChangeArrowheads="1"/>
                </p:cNvSpPr>
                <p:nvPr/>
              </p:nvSpPr>
              <p:spPr bwMode="auto">
                <a:xfrm>
                  <a:off x="1383" y="1570"/>
                  <a:ext cx="272" cy="272"/>
                </a:xfrm>
                <a:prstGeom prst="ellips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7436" name="Oval 64"/>
          <p:cNvSpPr>
            <a:spLocks noChangeArrowheads="1"/>
          </p:cNvSpPr>
          <p:nvPr/>
        </p:nvSpPr>
        <p:spPr bwMode="auto">
          <a:xfrm>
            <a:off x="2308225" y="5461000"/>
            <a:ext cx="101600" cy="101600"/>
          </a:xfrm>
          <a:prstGeom prst="ellipse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121" name="Oval 65"/>
          <p:cNvSpPr>
            <a:spLocks noChangeArrowheads="1"/>
          </p:cNvSpPr>
          <p:nvPr/>
        </p:nvSpPr>
        <p:spPr bwMode="auto">
          <a:xfrm>
            <a:off x="4457700" y="5461000"/>
            <a:ext cx="152400" cy="152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122" name="Oval 66"/>
          <p:cNvSpPr>
            <a:spLocks noChangeArrowheads="1"/>
          </p:cNvSpPr>
          <p:nvPr/>
        </p:nvSpPr>
        <p:spPr bwMode="auto">
          <a:xfrm>
            <a:off x="6664325" y="5473700"/>
            <a:ext cx="101600" cy="101600"/>
          </a:xfrm>
          <a:prstGeom prst="ellipse">
            <a:avLst/>
          </a:prstGeom>
          <a:solidFill>
            <a:srgbClr val="0066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123" name="Oval 67"/>
          <p:cNvSpPr>
            <a:spLocks noChangeArrowheads="1"/>
          </p:cNvSpPr>
          <p:nvPr/>
        </p:nvSpPr>
        <p:spPr bwMode="auto">
          <a:xfrm>
            <a:off x="8788400" y="5448300"/>
            <a:ext cx="152400" cy="152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57124" name="Text Box 68"/>
          <p:cNvSpPr txBox="1">
            <a:spLocks noChangeArrowheads="1"/>
          </p:cNvSpPr>
          <p:nvPr/>
        </p:nvSpPr>
        <p:spPr bwMode="auto">
          <a:xfrm>
            <a:off x="2079625" y="5480050"/>
            <a:ext cx="500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7125" name="Text Box 69"/>
          <p:cNvSpPr txBox="1">
            <a:spLocks noChangeArrowheads="1"/>
          </p:cNvSpPr>
          <p:nvPr/>
        </p:nvSpPr>
        <p:spPr bwMode="auto">
          <a:xfrm>
            <a:off x="4289425" y="6064250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2m</a:t>
            </a:r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7126" name="Text Box 70"/>
          <p:cNvSpPr txBox="1">
            <a:spLocks noChangeArrowheads="1"/>
          </p:cNvSpPr>
          <p:nvPr/>
        </p:nvSpPr>
        <p:spPr bwMode="auto">
          <a:xfrm>
            <a:off x="8048625" y="6115050"/>
            <a:ext cx="7032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3m</a:t>
            </a:r>
            <a:endParaRPr lang="ru-RU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5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15555 -4.44444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6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">
                                      <p:cBhvr>
                                        <p:cTn id="29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55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56 -2.59259E-6 L 0.31667 -2.59259E-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71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040000">
                                      <p:cBhvr>
                                        <p:cTn id="74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57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-4.44444E-6 L 0.47222 -4.44444E-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16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640000">
                                      <p:cBhvr>
                                        <p:cTn id="119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55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222 -2.59259E-6 L 0.63333 -2.59259E-6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61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64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000"/>
                                        <p:tgtEl>
                                          <p:spTgt spid="55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333 -2.59259E-6 L 0.78611 -2.59259E-6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206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209" dur="1000" fill="hold"/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0"/>
                                        <p:tgtEl>
                                          <p:spTgt spid="55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57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 nodeType="clickPar">
                      <p:stCondLst>
                        <p:cond delay="indefinite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7.40741E-7 L 0.2375 -7.40741E-7 " pathEditMode="relative" rAng="0" ptsTypes="AA">
                                      <p:cBhvr>
                                        <p:cTn id="270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0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72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75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1000"/>
                                        <p:tgtEl>
                                          <p:spTgt spid="55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4" dur="500" fill="hold"/>
                                        <p:tgtEl>
                                          <p:spTgt spid="55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5 -7.40741E-7 L 0.47916 -0.0037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85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20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323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1000"/>
                                        <p:tgtEl>
                                          <p:spTgt spid="55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 nodeType="clickPar">
                      <p:stCondLst>
                        <p:cond delay="indefinite"/>
                      </p:stCondLst>
                      <p:childTnLst>
                        <p:par>
                          <p:cTn id="3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882 0.00185 L 0.71493 0.00185 " pathEditMode="relative" rAng="0" ptsTypes="AA">
                                      <p:cBhvr>
                                        <p:cTn id="347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0"/>
                                    </p:animMotion>
                                  </p:childTnLst>
                                </p:cTn>
                              </p:par>
                              <p:par>
                                <p:cTn id="3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49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352" dur="1000" fill="hold"/>
                                        <p:tgtEl>
                                          <p:spTgt spid="557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55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7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1" dur="500" fill="hold"/>
                                        <p:tgtEl>
                                          <p:spTgt spid="55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58" grpId="0" animBg="1"/>
      <p:bldP spid="557059" grpId="0" animBg="1"/>
      <p:bldP spid="557060" grpId="0" animBg="1"/>
      <p:bldP spid="557061" grpId="0" animBg="1"/>
      <p:bldP spid="557062" grpId="0" animBg="1"/>
      <p:bldP spid="557064" grpId="0" animBg="1"/>
      <p:bldP spid="557065" grpId="0" animBg="1"/>
      <p:bldP spid="557090" grpId="0"/>
      <p:bldP spid="557091" grpId="0"/>
      <p:bldP spid="557092" grpId="0"/>
      <p:bldP spid="557093" grpId="0" animBg="1"/>
      <p:bldP spid="557094" grpId="0" animBg="1"/>
      <p:bldP spid="557095" grpId="0" animBg="1"/>
      <p:bldP spid="557096" grpId="0" animBg="1"/>
      <p:bldP spid="557097" grpId="0"/>
      <p:bldP spid="557098" grpId="0" animBg="1"/>
      <p:bldP spid="557099" grpId="0"/>
      <p:bldP spid="557100" grpId="0" animBg="1"/>
      <p:bldP spid="557121" grpId="0" animBg="1"/>
      <p:bldP spid="557121" grpId="1" animBg="1"/>
      <p:bldP spid="557122" grpId="0" animBg="1"/>
      <p:bldP spid="557123" grpId="0" animBg="1"/>
      <p:bldP spid="557123" grpId="1" animBg="1"/>
      <p:bldP spid="557125" grpId="0"/>
      <p:bldP spid="557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3554" name="Picture 2" descr="http://im3-tub-ru.yandex.net/i?id=141629663-18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7448"/>
            <a:ext cx="386442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referat.znate.ru/pars_docs/tw_refs/55/54899/54899_html_m14848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9816"/>
            <a:ext cx="3408165" cy="206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dobrieskazki.ru/images/numbe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89040"/>
            <a:ext cx="2041773" cy="28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presentaci.ru/uploads/2522_2829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797496"/>
            <a:ext cx="3294102" cy="246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300225" y="3432889"/>
            <a:ext cx="6543549" cy="190534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39651" y="3600729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Самостоятельные работы: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 уровню самостоятельности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 источнику и приобретению знаний;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 уровню занимательности.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9532" y="1916832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воспитывать самостоятельность в решении многих задач  с применением теоретических знаний, осмысливанием сущности фактического материала и умением применить полученные знания на практике, с целью воспитания интереса к предмету включать элементы занимательности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Способы развития познавательной активности учащихся при закреплении материала: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5589240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вырабатывается навык в самостоятельном изучении доступного материала, каждый ученик может проверить свои возможности и сделать вывод о качестве своих знаний, появляется интерес в получении дополнительных знаний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896544" cy="305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r="1855" b="12109"/>
          <a:stretch>
            <a:fillRect/>
          </a:stretch>
        </p:blipFill>
        <p:spPr bwMode="auto">
          <a:xfrm>
            <a:off x="2635902" y="3145829"/>
            <a:ext cx="5892980" cy="294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19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187624" y="349478"/>
            <a:ext cx="8529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6666"/>
                </a:solidFill>
              </a:rPr>
              <a:t>Интерактивные задания и тренажеры по предмету </a:t>
            </a:r>
            <a:endParaRPr lang="ru-RU" sz="2400" dirty="0">
              <a:solidFill>
                <a:srgbClr val="006666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7063" r="13715" b="8000"/>
          <a:stretch>
            <a:fillRect/>
          </a:stretch>
        </p:blipFill>
        <p:spPr bwMode="auto">
          <a:xfrm>
            <a:off x="899592" y="968085"/>
            <a:ext cx="3600400" cy="267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 t="2412" r="13797" b="8446"/>
          <a:stretch>
            <a:fillRect/>
          </a:stretch>
        </p:blipFill>
        <p:spPr bwMode="auto">
          <a:xfrm>
            <a:off x="4720520" y="3640728"/>
            <a:ext cx="3845907" cy="295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9" t="22314" r="28212" b="26563"/>
          <a:stretch>
            <a:fillRect/>
          </a:stretch>
        </p:blipFill>
        <p:spPr bwMode="auto">
          <a:xfrm>
            <a:off x="683568" y="3815747"/>
            <a:ext cx="3610619" cy="268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9" t="23586" r="12527" b="25357"/>
          <a:stretch>
            <a:fillRect/>
          </a:stretch>
        </p:blipFill>
        <p:spPr bwMode="auto">
          <a:xfrm>
            <a:off x="5324361" y="810526"/>
            <a:ext cx="2638223" cy="26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250825" y="333375"/>
            <a:ext cx="6489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>
                <a:solidFill>
                  <a:srgbClr val="C00000"/>
                </a:solidFill>
              </a:rPr>
              <a:t>Обучающие электронные программы</a:t>
            </a:r>
            <a:endParaRPr lang="ru-RU" sz="240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59225" r="37859" b="11629"/>
          <a:stretch>
            <a:fillRect/>
          </a:stretch>
        </p:blipFill>
        <p:spPr bwMode="auto">
          <a:xfrm>
            <a:off x="250825" y="854075"/>
            <a:ext cx="380365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768350"/>
            <a:ext cx="3781425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3360" r="14604" b="8260"/>
          <a:stretch>
            <a:fillRect/>
          </a:stretch>
        </p:blipFill>
        <p:spPr bwMode="auto">
          <a:xfrm>
            <a:off x="315912" y="3605213"/>
            <a:ext cx="3673475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29471" r="8824" b="21275"/>
          <a:stretch/>
        </p:blipFill>
        <p:spPr bwMode="auto">
          <a:xfrm>
            <a:off x="3356909" y="4140415"/>
            <a:ext cx="5547606" cy="206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0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 l="21875" t="17500" r="20312" b="15833"/>
          <a:stretch>
            <a:fillRect/>
          </a:stretch>
        </p:blipFill>
        <p:spPr bwMode="auto">
          <a:xfrm>
            <a:off x="2163079" y="404664"/>
            <a:ext cx="4466786" cy="3218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20833" t="24167" r="23958" b="12499"/>
          <a:stretch>
            <a:fillRect/>
          </a:stretch>
        </p:blipFill>
        <p:spPr bwMode="auto">
          <a:xfrm>
            <a:off x="4572000" y="3568315"/>
            <a:ext cx="4199310" cy="288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l="21354" t="20000" r="23958" b="12499"/>
          <a:stretch>
            <a:fillRect/>
          </a:stretch>
        </p:blipFill>
        <p:spPr bwMode="auto">
          <a:xfrm>
            <a:off x="323528" y="3598612"/>
            <a:ext cx="4025261" cy="285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29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-12754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0" name="Picture 6" descr="http://im7-tub-ru.yandex.net/i?id=451525621-12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06" y="1268760"/>
            <a:ext cx="1996621" cy="253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 rot="10800000">
            <a:off x="414382" y="1916832"/>
            <a:ext cx="6014359" cy="2597993"/>
          </a:xfrm>
          <a:prstGeom prst="wedgeRectCallout">
            <a:avLst>
              <a:gd name="adj1" fmla="val -64713"/>
              <a:gd name="adj2" fmla="val 37779"/>
            </a:avLst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4383" y="1844824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«Учитель должен быть солнцем, излучающим тепло, быть благодатной почвой для развития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человеских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чувств и сеять знания не только в памяти и сознании своих учеников, но в первую очередь в их душах и сердцах»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Ш.А.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Амонашвили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2880404" y="1060309"/>
            <a:ext cx="3113754" cy="90678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49842" y="1268760"/>
            <a:ext cx="28443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Тематический зачет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5495" y="2448753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систематизировать знания учащихся, развивать память, логическое мышление, математическую речь и повышать ответственность за результаты своего учебного труда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46531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в процессе подготовки учащихся к  тематическому зачёту вспоминается ранее изученный материал и систематизируются знания по изучению данной темы, развиваются математическая речь, мышление и </a:t>
            </a:r>
            <a:r>
              <a:rPr lang="ru-RU" sz="2200" b="1" dirty="0" smtClean="0"/>
              <a:t>память.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Различные формы контроля знаний  учащихся: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8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853547" y="1060309"/>
            <a:ext cx="7416824" cy="90678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25555" y="1298255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Математические, физические и графические диктанты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491" y="2815643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проверить знания учащихся по изученному на прошлом уроке или по серии уроков, осуществление возможности с помощью шаблонов  быстро проверить учителю или самим учащимся знания при графическом диктанте и выработать умения быстро  понимать учителя во время диктовки.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46531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быстро осуществляется проверка и самопроверка знаний и умений, повышается интерес к предмету, развивается внимание и мышление.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Различные формы контроля знаний  учащихся: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2608142" y="1047736"/>
            <a:ext cx="3358413" cy="90678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1285683"/>
            <a:ext cx="32864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Разноуровневые тесты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491" y="2815643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проверить прочность усвоения изученного материала, научить  учащихся из нескольких ответов выбирать правильный, готовить учащихся к сдаче </a:t>
            </a:r>
            <a:r>
              <a:rPr lang="ru-RU" sz="2400" b="1" dirty="0" smtClean="0"/>
              <a:t>ГИА и ЕГЭ </a:t>
            </a:r>
            <a:r>
              <a:rPr lang="ru-RU" sz="2400" b="1" dirty="0"/>
              <a:t>по предмету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46531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применение тестов позволяет лучше усвоить  основные знания по данной теме и по предмету,  лучше подготовиться к проведению ЕГЭ</a:t>
            </a:r>
            <a:r>
              <a:rPr lang="ru-RU" sz="2200" b="1" dirty="0" smtClean="0"/>
              <a:t>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Различные формы контроля знаний  учащихся: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2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412750" y="260350"/>
            <a:ext cx="3086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</a:rPr>
              <a:t>Интерактивные тесты</a:t>
            </a:r>
          </a:p>
        </p:txBody>
      </p:sp>
      <p:sp>
        <p:nvSpPr>
          <p:cNvPr id="3" name="Управляющая кнопка: в начало 2">
            <a:hlinkClick r:id="rId2" action="ppaction://hlinksldjump" highlightClick="1"/>
          </p:cNvPr>
          <p:cNvSpPr/>
          <p:nvPr/>
        </p:nvSpPr>
        <p:spPr>
          <a:xfrm>
            <a:off x="8416925" y="6457950"/>
            <a:ext cx="714375" cy="285750"/>
          </a:xfrm>
          <a:prstGeom prst="actionButtonBeginning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0" t="22295" r="2325" b="11244"/>
          <a:stretch>
            <a:fillRect/>
          </a:stretch>
        </p:blipFill>
        <p:spPr bwMode="auto">
          <a:xfrm>
            <a:off x="412750" y="773385"/>
            <a:ext cx="4738563" cy="24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3" b="8450"/>
          <a:stretch>
            <a:fillRect/>
          </a:stretch>
        </p:blipFill>
        <p:spPr bwMode="auto">
          <a:xfrm>
            <a:off x="297593" y="3717032"/>
            <a:ext cx="4968875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6994" r="17909" b="6210"/>
          <a:stretch>
            <a:fillRect/>
          </a:stretch>
        </p:blipFill>
        <p:spPr bwMode="auto">
          <a:xfrm>
            <a:off x="4572000" y="3212976"/>
            <a:ext cx="4146550" cy="29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r="2243" b="9203"/>
          <a:stretch>
            <a:fillRect/>
          </a:stretch>
        </p:blipFill>
        <p:spPr bwMode="auto">
          <a:xfrm>
            <a:off x="5424487" y="980728"/>
            <a:ext cx="34274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835696" y="1052736"/>
            <a:ext cx="5760640" cy="90678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1285683"/>
            <a:ext cx="57606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Задачи и упражнения на готовых чертежах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491" y="2815643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лучше развить пространственное воображение учащихся, увеличить  объём рассматриваемого материала на уроке, повысить его эффективность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46531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развивается пространственное воображение и  учащиеся делают самостоятельно наглядные и правильные чертежи к стереометрическим задачам, лучше усваивают материал школьной программы</a:t>
            </a:r>
            <a:r>
              <a:rPr lang="ru-RU" sz="2200" b="1" dirty="0" smtClean="0"/>
              <a:t>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Различные формы контроля знаний  учащихся: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22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3527884" y="1052736"/>
            <a:ext cx="1656184" cy="906780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1290682"/>
            <a:ext cx="1584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Урок-зачёт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49491" y="2815643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с помощью сильных учащихся и учителя помочь остальным  учащимся лучше усвоить теоретический и практический материал  по данной теме, посильный для каждого ученика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46531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ученик ясно представляет себе цель, к которой  ему надо стремиться, чтобы получить соответствующую оценку знаний, а учитель имеет общую диагностику усвоения темы, выявляет пробелы в знаниях и умениях учащихся и намечает мероприятия по устранению допущенных недостатков</a:t>
            </a:r>
            <a:r>
              <a:rPr lang="ru-RU" sz="2200" b="1" dirty="0" smtClean="0"/>
              <a:t>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Различные формы контроля знаний  учащихся: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5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081213"/>
            <a:ext cx="60388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3" name="Группа 14"/>
          <p:cNvGrpSpPr>
            <a:grpSpLocks/>
          </p:cNvGrpSpPr>
          <p:nvPr/>
        </p:nvGrpSpPr>
        <p:grpSpPr bwMode="auto">
          <a:xfrm>
            <a:off x="327025" y="442913"/>
            <a:ext cx="8459788" cy="1200150"/>
            <a:chOff x="326842" y="442252"/>
            <a:chExt cx="8460000" cy="1200798"/>
          </a:xfrm>
        </p:grpSpPr>
        <p:sp>
          <p:nvSpPr>
            <p:cNvPr id="13" name="Прямоугольник с двумя вырезанными противолежащими углами 12"/>
            <p:cNvSpPr/>
            <p:nvPr/>
          </p:nvSpPr>
          <p:spPr>
            <a:xfrm>
              <a:off x="458608" y="442252"/>
              <a:ext cx="8215518" cy="1143617"/>
            </a:xfrm>
            <a:prstGeom prst="snip2DiagRect">
              <a:avLst/>
            </a:prstGeom>
            <a:gradFill>
              <a:gsLst>
                <a:gs pos="0">
                  <a:schemeClr val="accent3">
                    <a:lumMod val="75000"/>
                    <a:alpha val="7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1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35852" name="Text Box 4"/>
            <p:cNvSpPr txBox="1">
              <a:spLocks noChangeArrowheads="1"/>
            </p:cNvSpPr>
            <p:nvPr/>
          </p:nvSpPr>
          <p:spPr bwMode="auto">
            <a:xfrm>
              <a:off x="326842" y="442721"/>
              <a:ext cx="84600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sz="2400" b="1" i="1">
                  <a:solidFill>
                    <a:srgbClr val="C00000"/>
                  </a:solidFill>
                  <a:latin typeface="Times New Roman" pitchFamily="18" charset="0"/>
                </a:rPr>
                <a:t>Использование материалов ЦОР  «ЕДИНОЙ КОЛЛЕКЦИИ ЦИФРОВЫХ ОБРАЗОВАТЕЛЬНЫХ РЕСУРСОВ»</a:t>
              </a:r>
            </a:p>
            <a:p>
              <a:pPr algn="ctr" eaLnBrk="1" hangingPunct="1"/>
              <a:r>
                <a:rPr lang="ru-RU" sz="2400" b="1" i="1">
                  <a:solidFill>
                    <a:srgbClr val="C00000"/>
                  </a:solidFill>
                  <a:latin typeface="Times New Roman" pitchFamily="18" charset="0"/>
                </a:rPr>
                <a:t> в 5 – 11 классах</a:t>
              </a:r>
            </a:p>
          </p:txBody>
        </p:sp>
      </p:grp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214563"/>
            <a:ext cx="607218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Прямоугольник 10"/>
          <p:cNvSpPr>
            <a:spLocks noChangeArrowheads="1"/>
          </p:cNvSpPr>
          <p:nvPr/>
        </p:nvSpPr>
        <p:spPr bwMode="auto">
          <a:xfrm>
            <a:off x="3044825" y="1630363"/>
            <a:ext cx="3076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hlinkClick r:id="rId5"/>
              </a:rPr>
              <a:t>http</a:t>
            </a:r>
            <a:r>
              <a:rPr lang="ru-RU" u="sng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hlinkClick r:id="rId5"/>
              </a:rPr>
              <a:t>://</a:t>
            </a:r>
            <a:r>
              <a:rPr lang="en-US" u="sng">
                <a:solidFill>
                  <a:srgbClr val="000000"/>
                </a:solidFill>
                <a:latin typeface="Calibri" pitchFamily="34" charset="0"/>
                <a:cs typeface="Times New Roman" pitchFamily="18" charset="0"/>
                <a:hlinkClick r:id="rId5"/>
              </a:rPr>
              <a:t>school-collection.edu.ru</a:t>
            </a:r>
            <a:endParaRPr lang="ru-RU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Рамка 7"/>
          <p:cNvSpPr>
            <a:spLocks noChangeAspect="1"/>
          </p:cNvSpPr>
          <p:nvPr/>
        </p:nvSpPr>
        <p:spPr>
          <a:xfrm>
            <a:off x="71406" y="85062"/>
            <a:ext cx="9000000" cy="6639342"/>
          </a:xfrm>
          <a:prstGeom prst="frame">
            <a:avLst>
              <a:gd name="adj1" fmla="val 879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155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5813" y="2214563"/>
            <a:ext cx="6410325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895600"/>
            <a:ext cx="5000625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Группа 11"/>
          <p:cNvGrpSpPr>
            <a:grpSpLocks/>
          </p:cNvGrpSpPr>
          <p:nvPr/>
        </p:nvGrpSpPr>
        <p:grpSpPr bwMode="auto">
          <a:xfrm>
            <a:off x="458788" y="500063"/>
            <a:ext cx="8215312" cy="1143000"/>
            <a:chOff x="459090" y="500042"/>
            <a:chExt cx="8215370" cy="1143008"/>
          </a:xfrm>
        </p:grpSpPr>
        <p:sp>
          <p:nvSpPr>
            <p:cNvPr id="10" name="Прямоугольник с двумя вырезанными противолежащими углами 9"/>
            <p:cNvSpPr/>
            <p:nvPr/>
          </p:nvSpPr>
          <p:spPr>
            <a:xfrm>
              <a:off x="459090" y="500042"/>
              <a:ext cx="8215370" cy="1143008"/>
            </a:xfrm>
            <a:prstGeom prst="snip2DiagRect">
              <a:avLst/>
            </a:prstGeom>
            <a:gradFill>
              <a:gsLst>
                <a:gs pos="0">
                  <a:schemeClr val="accent3">
                    <a:lumMod val="75000"/>
                    <a:alpha val="7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1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44816" y="500042"/>
              <a:ext cx="8028044" cy="1127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ru-RU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2400" b="1" i="1" dirty="0" smtClean="0">
                  <a:solidFill>
                    <a:srgbClr val="C00000"/>
                  </a:solidFill>
                  <a:latin typeface="+mn-lt"/>
                </a:rPr>
                <a:t>Использование МОДУЛЕЙ </a:t>
              </a:r>
              <a:r>
                <a:rPr lang="ru-RU" sz="2400" b="1" i="1" dirty="0">
                  <a:solidFill>
                    <a:srgbClr val="C00000"/>
                  </a:solidFill>
                  <a:latin typeface="+mn-lt"/>
                </a:rPr>
                <a:t>«ФЕДЕРАЛЬНОГО </a:t>
              </a:r>
              <a:r>
                <a:rPr lang="ru-RU" sz="2400" b="1" i="1" dirty="0" smtClean="0">
                  <a:solidFill>
                    <a:srgbClr val="C00000"/>
                  </a:solidFill>
                  <a:latin typeface="+mn-lt"/>
                </a:rPr>
                <a:t>ЦЕНТРА</a:t>
              </a:r>
            </a:p>
            <a:p>
              <a:pPr>
                <a:defRPr/>
              </a:pPr>
              <a:r>
                <a:rPr lang="ru-RU" sz="2400" b="1" i="1" dirty="0" smtClean="0">
                  <a:solidFill>
                    <a:srgbClr val="C00000"/>
                  </a:solidFill>
                  <a:latin typeface="+mn-lt"/>
                </a:rPr>
                <a:t> ИНФОРМАЦИОННО-ОБРАЗОВАТЕЛЬНЫХ </a:t>
              </a:r>
              <a:r>
                <a:rPr lang="ru-RU" sz="2400" b="1" i="1" dirty="0">
                  <a:solidFill>
                    <a:srgbClr val="C00000"/>
                  </a:solidFill>
                  <a:latin typeface="+mn-lt"/>
                </a:rPr>
                <a:t>РЕСУРСОВ»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ru-RU" sz="2400" b="1" i="1" dirty="0">
                  <a:solidFill>
                    <a:srgbClr val="C00000"/>
                  </a:solidFill>
                  <a:latin typeface="+mn-lt"/>
                </a:rPr>
                <a:t> НА УРОКАХ МАТЕМАТИКИ В 5 – 11 КЛАССАХ</a:t>
              </a:r>
            </a:p>
          </p:txBody>
        </p:sp>
      </p:grp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2884488" y="1714500"/>
            <a:ext cx="33480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u="sng">
                <a:latin typeface="Times New Roman" pitchFamily="18" charset="0"/>
                <a:hlinkClick r:id="rId5"/>
              </a:rPr>
              <a:t>Учебные  модули ОМС ФЦИОР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9" name="Рамка 8"/>
          <p:cNvSpPr>
            <a:spLocks noChangeAspect="1"/>
          </p:cNvSpPr>
          <p:nvPr/>
        </p:nvSpPr>
        <p:spPr>
          <a:xfrm>
            <a:off x="71406" y="85062"/>
            <a:ext cx="9000000" cy="6639342"/>
          </a:xfrm>
          <a:prstGeom prst="frame">
            <a:avLst>
              <a:gd name="adj1" fmla="val 879"/>
            </a:avLst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80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7160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Динамические паузы и минутки релаксации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4" t="16476" r="13114" b="12906"/>
          <a:stretch/>
        </p:blipFill>
        <p:spPr bwMode="auto">
          <a:xfrm>
            <a:off x="616698" y="1052736"/>
            <a:ext cx="3312368" cy="249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4">
            <a:hlinkClick r:id="rId4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28800"/>
            <a:ext cx="4125530" cy="3077777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t="18703" r="13527" b="15161"/>
          <a:stretch/>
        </p:blipFill>
        <p:spPr bwMode="auto">
          <a:xfrm>
            <a:off x="372209" y="3861048"/>
            <a:ext cx="3841914" cy="275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6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5" t="17271" r="21432" b="5798"/>
          <a:stretch>
            <a:fillRect/>
          </a:stretch>
        </p:blipFill>
        <p:spPr bwMode="auto">
          <a:xfrm>
            <a:off x="539552" y="1104900"/>
            <a:ext cx="44735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t="30225" r="21024" b="5798"/>
          <a:stretch>
            <a:fillRect/>
          </a:stretch>
        </p:blipFill>
        <p:spPr bwMode="auto">
          <a:xfrm>
            <a:off x="3924300" y="3000375"/>
            <a:ext cx="46894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11548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Виртуальные экскурсии по сайтам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8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355408" y="2132856"/>
            <a:ext cx="8465064" cy="3024336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67812" y="476672"/>
            <a:ext cx="58326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Способы организации начала урока: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540" y="2132856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устный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счёт с включением задач, которые решаются с опорой на их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жизненный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опыт, на их смекалку;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игровых  и занимательных задач, кроссвордов, ребусов,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шарад;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даются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задания и ответы к ним, среди которых есть как верные, так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неверные. Предлагается проверить их.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учащиеся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считают устно и выдают ответы с помощью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сигнальных карточек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видеороликов и мультфильмов.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1668" y="1208795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 smtClean="0"/>
              <a:t>создать с первых минут урока необходимые условия для успешной совместной работы деятельности учителя и учащихся по достижению намеченной цели.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5589240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Нетрадиционное начало урока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позволяет учащимся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 первых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минут урока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включиться в работу по развитию мыслительной деятельности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это даёт успех всему уроку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21875" t="22500" r="26562" b="22500"/>
          <a:stretch>
            <a:fillRect/>
          </a:stretch>
        </p:blipFill>
        <p:spPr bwMode="auto">
          <a:xfrm>
            <a:off x="715495" y="1000349"/>
            <a:ext cx="3176587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20833" t="20000" r="22395" b="13333"/>
          <a:stretch>
            <a:fillRect/>
          </a:stretch>
        </p:blipFill>
        <p:spPr bwMode="auto">
          <a:xfrm>
            <a:off x="5364088" y="1196752"/>
            <a:ext cx="3000375" cy="205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 l="20833" t="20000" r="4687" b="9999"/>
          <a:stretch>
            <a:fillRect/>
          </a:stretch>
        </p:blipFill>
        <p:spPr bwMode="auto">
          <a:xfrm>
            <a:off x="1770585" y="2633452"/>
            <a:ext cx="2857500" cy="18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 l="20833" t="20000" r="4687" b="10833"/>
          <a:stretch>
            <a:fillRect/>
          </a:stretch>
        </p:blipFill>
        <p:spPr bwMode="auto">
          <a:xfrm>
            <a:off x="827584" y="4149080"/>
            <a:ext cx="359251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/>
          <a:srcRect l="19792" t="17500" r="21874" b="12499"/>
          <a:stretch>
            <a:fillRect/>
          </a:stretch>
        </p:blipFill>
        <p:spPr bwMode="auto">
          <a:xfrm>
            <a:off x="5292650" y="3645024"/>
            <a:ext cx="3143250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Интегрированные уроки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0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2288034"/>
            <a:ext cx="8136904" cy="2592288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430016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«Если ученик в школе не научится сам ничего творить, то в жизни он всегда будет только подражать, копировать, так как мало таких, которые бы, научившись копировать, умели сделать самостоятельное приложение этих сведений» так  считал великий русский писатель Л.Н. Толстой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1196752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/>
              <a:t>углубить знания учащихся по предмету, показать важность изучения предмета, воспитать интерес учащихся к  математике и развить их математические способности</a:t>
            </a:r>
            <a:r>
              <a:rPr lang="ru-RU" sz="2400" b="1" dirty="0" smtClean="0"/>
              <a:t>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5229200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учащиеся проявляют больший интерес к изучению предмета, получают углубленные знания по предмету и развивают свои математические способности</a:t>
            </a:r>
            <a:r>
              <a:rPr lang="ru-RU" sz="2400" dirty="0"/>
              <a:t>.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56886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Внеклассная работа: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3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446051"/>
            <a:ext cx="2716967" cy="476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ru-RU" sz="2000" b="1" dirty="0" smtClean="0">
                <a:solidFill>
                  <a:srgbClr val="006666"/>
                </a:solidFill>
              </a:rPr>
              <a:t>Внеклассная работа</a:t>
            </a:r>
            <a:endParaRPr lang="ru-RU" sz="20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581" y="1909395"/>
            <a:ext cx="8136904" cy="3301206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036504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/>
              <a:t>Организация проведения математической </a:t>
            </a:r>
            <a:r>
              <a:rPr lang="ru-RU" sz="2400" b="1" dirty="0" smtClean="0"/>
              <a:t>недели;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/>
              <a:t>Проведение </a:t>
            </a:r>
            <a:r>
              <a:rPr lang="ru-RU" sz="2400" b="1" dirty="0"/>
              <a:t>школьных олимпиад, участие в муниципальной предметной олимпиаде, интернет - олимпиадах</a:t>
            </a:r>
            <a:r>
              <a:rPr lang="ru-RU" sz="2400" b="1" dirty="0" smtClean="0"/>
              <a:t>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/>
              <a:t>Подготовка </a:t>
            </a:r>
            <a:r>
              <a:rPr lang="ru-RU" sz="2400" b="1" dirty="0"/>
              <a:t>и участие в муниципальных математических </a:t>
            </a:r>
            <a:r>
              <a:rPr lang="ru-RU" sz="2400" b="1" dirty="0" smtClean="0"/>
              <a:t>боях;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b="1" dirty="0" smtClean="0"/>
              <a:t>Подготовка </a:t>
            </a:r>
            <a:r>
              <a:rPr lang="ru-RU" sz="2400" b="1" dirty="0"/>
              <a:t>и участие в международном конкурсе «Кенгуру».</a:t>
            </a:r>
            <a:r>
              <a:rPr lang="ru-RU" sz="2400" dirty="0"/>
              <a:t> 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15616" y="1080056"/>
            <a:ext cx="6912768" cy="476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Формы работы: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8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2" r="62281" b="4219"/>
          <a:stretch/>
        </p:blipFill>
        <p:spPr bwMode="auto">
          <a:xfrm>
            <a:off x="405204" y="1406924"/>
            <a:ext cx="3665211" cy="456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4" r="19582" b="8981"/>
          <a:stretch/>
        </p:blipFill>
        <p:spPr bwMode="auto">
          <a:xfrm>
            <a:off x="4427984" y="4084978"/>
            <a:ext cx="3914394" cy="19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r="44375" b="7222"/>
          <a:stretch/>
        </p:blipFill>
        <p:spPr bwMode="auto">
          <a:xfrm>
            <a:off x="4427984" y="1052736"/>
            <a:ext cx="3179004" cy="26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9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-151" r="8487" b="151"/>
          <a:stretch/>
        </p:blipFill>
        <p:spPr bwMode="auto">
          <a:xfrm>
            <a:off x="5148064" y="837505"/>
            <a:ext cx="3522171" cy="265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r="8297"/>
          <a:stretch/>
        </p:blipFill>
        <p:spPr bwMode="auto">
          <a:xfrm>
            <a:off x="539552" y="3789040"/>
            <a:ext cx="3513254" cy="264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t="17679" r="13638" b="14004"/>
          <a:stretch/>
        </p:blipFill>
        <p:spPr bwMode="auto">
          <a:xfrm>
            <a:off x="1403648" y="832502"/>
            <a:ext cx="3572647" cy="26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8" t="17986" r="14196" b="13500"/>
          <a:stretch/>
        </p:blipFill>
        <p:spPr bwMode="auto">
          <a:xfrm>
            <a:off x="4716016" y="3729980"/>
            <a:ext cx="3744416" cy="284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7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l="20313" t="18333" r="22395" b="13333"/>
          <a:stretch>
            <a:fillRect/>
          </a:stretch>
        </p:blipFill>
        <p:spPr bwMode="auto">
          <a:xfrm>
            <a:off x="539552" y="476672"/>
            <a:ext cx="5877092" cy="438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21875" t="17500" r="20312" b="15833"/>
          <a:stretch>
            <a:fillRect/>
          </a:stretch>
        </p:blipFill>
        <p:spPr bwMode="auto">
          <a:xfrm>
            <a:off x="2898034" y="2187961"/>
            <a:ext cx="569661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8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r="8791"/>
          <a:stretch/>
        </p:blipFill>
        <p:spPr bwMode="auto">
          <a:xfrm>
            <a:off x="971600" y="849851"/>
            <a:ext cx="5976664" cy="454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50281"/>
            <a:ext cx="6420872" cy="44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331640" y="3686174"/>
            <a:ext cx="2927447" cy="894487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Способы развития познавательной активности учащихся при изучении нового материала: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4981" y="3933056"/>
            <a:ext cx="1908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Логическая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03" y="2390436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 smtClean="0"/>
              <a:t>дать учащимся возможность получить новые знания на уроке самостоятельно, в ходе анализа проблемной ситуации, вспомнив и применив ранее изученное и развить у учащихся логическое мышление.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9532" y="4869160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Организация проблемной задачи позволяет учащимся работать творчески и повысить познавательный интерес</a:t>
            </a:r>
            <a:endParaRPr lang="ru-RU" sz="22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07971" y="3685889"/>
            <a:ext cx="2927447" cy="894487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022050" y="3917973"/>
            <a:ext cx="1908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Историческая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381622" y="1208795"/>
            <a:ext cx="4638650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Постановка проблемной задачи</a:t>
            </a:r>
            <a:endParaRPr lang="ru-RU" sz="22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378126" y="2306196"/>
            <a:ext cx="8465064" cy="3024336"/>
          </a:xfrm>
          <a:prstGeom prst="roundRect">
            <a:avLst/>
          </a:prstGeom>
          <a:solidFill>
            <a:srgbClr val="B9ED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31540" y="2479536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ознакомление учащихся с условием  интересной </a:t>
            </a:r>
            <a:r>
              <a:rPr lang="ru-RU" sz="2400" dirty="0" smtClean="0"/>
              <a:t>практической </a:t>
            </a:r>
            <a:r>
              <a:rPr lang="ru-RU" sz="2400" dirty="0"/>
              <a:t>или исторической задачи</a:t>
            </a:r>
            <a:r>
              <a:rPr lang="ru-RU" sz="2400" dirty="0" smtClean="0"/>
              <a:t>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изучение </a:t>
            </a:r>
            <a:r>
              <a:rPr lang="ru-RU" sz="2400" dirty="0"/>
              <a:t>содержания </a:t>
            </a:r>
            <a:r>
              <a:rPr lang="ru-RU" sz="2400" dirty="0" smtClean="0"/>
              <a:t>задачи;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проведение </a:t>
            </a:r>
            <a:r>
              <a:rPr lang="ru-RU" sz="2400" dirty="0"/>
              <a:t>анализа – поиска </a:t>
            </a:r>
            <a:r>
              <a:rPr lang="ru-RU" sz="2400" dirty="0" smtClean="0"/>
              <a:t>решения;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формулировка </a:t>
            </a:r>
            <a:r>
              <a:rPr lang="ru-RU" sz="2400" dirty="0"/>
              <a:t>вывода о невозможности решения данной  задачи известными </a:t>
            </a:r>
            <a:r>
              <a:rPr lang="ru-RU" sz="2400" dirty="0" smtClean="0"/>
              <a:t>способами;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постановка </a:t>
            </a:r>
            <a:r>
              <a:rPr lang="ru-RU" sz="2400" dirty="0"/>
              <a:t>вопроса о поиске нового способа решения.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2614" y="1340768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 smtClean="0">
                <a:solidFill>
                  <a:srgbClr val="006666"/>
                </a:solidFill>
              </a:rPr>
              <a:t>Цель: </a:t>
            </a:r>
            <a:r>
              <a:rPr lang="ru-RU" sz="2400" b="1" dirty="0" smtClean="0"/>
              <a:t>создать с первых минут урока необходимые условия для успешной совместной работы деятельности учителя и учащихся по достижению намеченной цели.</a:t>
            </a:r>
            <a:endParaRPr lang="ru-RU" sz="2400" b="1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7524" y="5589240"/>
            <a:ext cx="8424936" cy="774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2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Результативность: </a:t>
            </a:r>
            <a:r>
              <a:rPr lang="ru-RU" sz="2200" b="1" dirty="0"/>
              <a:t>данные приёмы способствуют более успешному восприятию, пониманию и запоминанию нового материала</a:t>
            </a:r>
            <a:endParaRPr lang="ru-RU" sz="2200" b="1" dirty="0"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76672"/>
            <a:ext cx="73808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006666"/>
                </a:solidFill>
              </a:rPr>
              <a:t>Способы развития познавательной активности учащихся при изучении нового материала:</a:t>
            </a:r>
            <a:endParaRPr lang="ru-RU" sz="2600" b="1" dirty="0">
              <a:solidFill>
                <a:srgbClr val="006666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3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33"/>
          <a:stretch/>
        </p:blipFill>
        <p:spPr bwMode="auto">
          <a:xfrm>
            <a:off x="0" y="0"/>
            <a:ext cx="9144000" cy="686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48A41-3D1D-443E-AB68-53676C2C5B2A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9271" t="17500" r="23958" b="13333"/>
          <a:stretch>
            <a:fillRect/>
          </a:stretch>
        </p:blipFill>
        <p:spPr bwMode="auto">
          <a:xfrm>
            <a:off x="2215838" y="528464"/>
            <a:ext cx="4063918" cy="307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19792" t="17500" r="24479" b="18333"/>
          <a:stretch>
            <a:fillRect/>
          </a:stretch>
        </p:blipFill>
        <p:spPr bwMode="auto">
          <a:xfrm>
            <a:off x="4716015" y="3623666"/>
            <a:ext cx="3672229" cy="2855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 descr="2. &amp;Zcy;&amp;acy;&amp;dcy;&amp;acy;&amp;chcy;&amp;icy; &amp;Dcy;&amp;rcy;&amp;iecy;&amp;vcy;&amp;ncy;&amp;iecy;&amp;gcy;&amp;ocy; &amp;Vcy;&amp;ocy;&amp;scy;&amp;tcy;&amp;ocy;&amp;kcy;&amp;acy;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9" y="3617649"/>
            <a:ext cx="3747288" cy="280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1141</Words>
  <Application>Microsoft Office PowerPoint</Application>
  <PresentationFormat>Экран (4:3)</PresentationFormat>
  <Paragraphs>173</Paragraphs>
  <Slides>33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Batang</vt:lpstr>
      <vt:lpstr>Arial</vt:lpstr>
      <vt:lpstr>Calibri</vt:lpstr>
      <vt:lpstr>Raavi</vt:lpstr>
      <vt:lpstr>Tahoma</vt:lpstr>
      <vt:lpstr>Times New Roman</vt:lpstr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98</cp:revision>
  <dcterms:created xsi:type="dcterms:W3CDTF">2012-07-11T10:57:30Z</dcterms:created>
  <dcterms:modified xsi:type="dcterms:W3CDTF">2016-03-27T18:51:11Z</dcterms:modified>
</cp:coreProperties>
</file>