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47" r:id="rId3"/>
  </p:sldMasterIdLst>
  <p:notesMasterIdLst>
    <p:notesMasterId r:id="rId15"/>
  </p:notesMasterIdLst>
  <p:sldIdLst>
    <p:sldId id="296" r:id="rId4"/>
    <p:sldId id="288" r:id="rId5"/>
    <p:sldId id="287" r:id="rId6"/>
    <p:sldId id="295" r:id="rId7"/>
    <p:sldId id="289" r:id="rId8"/>
    <p:sldId id="303" r:id="rId9"/>
    <p:sldId id="316" r:id="rId10"/>
    <p:sldId id="333" r:id="rId11"/>
    <p:sldId id="308" r:id="rId12"/>
    <p:sldId id="340" r:id="rId13"/>
    <p:sldId id="33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211C"/>
    <a:srgbClr val="CA6214"/>
    <a:srgbClr val="50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E7E26-8A6E-460C-B6FA-D4FE30364DB2}" type="datetimeFigureOut">
              <a:rPr lang="ru-RU" smtClean="0"/>
              <a:t>26.03.2016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49CBB-8063-4595-B915-53F975562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873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07DA8A-CCCD-43D4-A087-669A0E111BDA}" type="slidenum">
              <a:rPr lang="ru-RU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30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AD710C-766C-417E-AB1A-9CDAD3F4AB9F}" type="slidenum">
              <a:rPr lang="ru-RU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142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071679"/>
            <a:ext cx="7458100" cy="17859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43174" y="4071942"/>
            <a:ext cx="5129226" cy="2257444"/>
          </a:xfr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98A8D-B140-4BFE-8A61-9301554025B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52FF8-B1DF-4C93-88DF-99D3902652D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0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9E9F7-5FCC-472F-A3B0-B22D29616E6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EED7-0C3A-46FD-B341-D01C542108C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8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3DD9-7A1E-40FC-A669-167766ECF6F1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8AC18-E7FF-4730-89F7-DC5D37CAF16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135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071679"/>
            <a:ext cx="7458100" cy="17859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43174" y="4071942"/>
            <a:ext cx="5129226" cy="2257444"/>
          </a:xfr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98A8D-B140-4BFE-8A61-9301554025B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52FF8-B1DF-4C93-88DF-99D3902652D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138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7A260-9383-442E-8DF6-9EAFDBD21CF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6A013-58DF-470A-A637-3C476834E0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170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D985-9DEE-4003-9770-8BB7E9D78E3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51A3-EFB3-4B6E-B8DA-C4F318F27BE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733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DEA1D-FF54-459B-B40D-A6BB56FE62E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8E075-271E-4741-9E28-C5284BE15EA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047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FFEB6-6821-4D24-89C3-78057A33F417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9DBA8-79F1-42C7-8E3B-8885F740515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015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AF245-9C4E-47FF-A8B0-3032EC36311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2301A-DA02-43FB-8620-0CE4D3C719F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847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E8D31-B899-4F86-AF2C-DDF54DCCD0B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17385-A242-41BD-8220-F473A364723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254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C333C-EDDC-48D0-99A7-571A9112AE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C03FF-9FDB-4010-ACBD-AEE25E44C1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58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7A260-9383-442E-8DF6-9EAFDBD21CF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6A013-58DF-470A-A637-3C476834E0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8673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50A3D-E594-45ED-B666-A99DB46A003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98761-1BEA-42C7-8E74-9D38B70DF6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7060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9E9F7-5FCC-472F-A3B0-B22D29616E6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EED7-0C3A-46FD-B341-D01C542108C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356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3DD9-7A1E-40FC-A669-167766ECF6F1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8AC18-E7FF-4730-89F7-DC5D37CAF16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7560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432BC-E4AA-4DD5-AD26-E069FD831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4538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A91A-1C00-4071-90B3-FC119D5EF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2138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F7B97-41D2-418C-90B4-D8E8EB95BEA0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9076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41D6F-ACAC-4079-A64F-8579AE371D80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6064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54F5A-7FF5-484A-B7BC-85FB5C633BBD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283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56912-971A-4C22-9A75-45A4E8555A25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2033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BFEF9-8A51-49BB-BF31-1624D53391FA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97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D985-9DEE-4003-9770-8BB7E9D78E3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51A3-EFB3-4B6E-B8DA-C4F318F27BE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8194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676BE-F903-4638-802A-CA9990A2E7EA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660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D2B0D-7BF4-4188-A487-619AEB7AF836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014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08AA7-D769-41A5-B0C7-3B75EEAEA59E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817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4DD6F-8D0C-4A16-8B29-E57EA4BFCA4C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9205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43B3C-2FDB-453B-A54C-CD50053874BE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0027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2AC01-DD77-4DC4-A375-72203A587431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9475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1506874-8612-4079-8AF6-A69850F2132A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46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DEA1D-FF54-459B-B40D-A6BB56FE62E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8E075-271E-4741-9E28-C5284BE15EA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79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FFEB6-6821-4D24-89C3-78057A33F417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9DBA8-79F1-42C7-8E3B-8885F740515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97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AF245-9C4E-47FF-A8B0-3032EC36311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2301A-DA02-43FB-8620-0CE4D3C719F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03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E8D31-B899-4F86-AF2C-DDF54DCCD0B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17385-A242-41BD-8220-F473A364723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20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C333C-EDDC-48D0-99A7-571A9112AE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C03FF-9FDB-4010-ACBD-AEE25E44C1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54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50A3D-E594-45ED-B666-A99DB46A003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98761-1BEA-42C7-8E74-9D38B70DF6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33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 bwMode="auto">
          <a:xfrm>
            <a:off x="714375" y="1357313"/>
            <a:ext cx="8286750" cy="521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1E78D0-5E3A-4E0C-94F2-7BBA0009EAB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323855-0B12-4145-8EA3-FD380E95F2D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90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 w="17780" cmpd="sng">
            <a:solidFill>
              <a:srgbClr val="FFFFFF"/>
            </a:solidFill>
            <a:prstDash val="solid"/>
            <a:miter lim="800000"/>
          </a:ln>
          <a:solidFill>
            <a:srgbClr val="002060"/>
          </a:solidFill>
          <a:effectLst>
            <a:outerShdw blurRad="50800" algn="tl" rotWithShape="0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 bwMode="auto">
          <a:xfrm>
            <a:off x="714375" y="1357313"/>
            <a:ext cx="8286750" cy="521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1E78D0-5E3A-4E0C-94F2-7BBA0009EAB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323855-0B12-4145-8EA3-FD380E95F2D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56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60" r:id="rId12"/>
    <p:sldLayoutId id="21474837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 w="17780" cmpd="sng">
            <a:solidFill>
              <a:srgbClr val="FFFFFF"/>
            </a:solidFill>
            <a:prstDash val="solid"/>
            <a:miter lim="800000"/>
          </a:ln>
          <a:solidFill>
            <a:srgbClr val="002060"/>
          </a:solidFill>
          <a:effectLst>
            <a:outerShdw blurRad="50800" algn="tl" rotWithShape="0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ED82ED-72A5-4B9D-8BE1-95E0FF9944BE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4372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lang="ru-RU" sz="6000" i="1" dirty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Book Antiqua" pitchFamily="18" charset="0"/>
              </a:rPr>
              <a:t>Готовимся к </a:t>
            </a:r>
            <a:r>
              <a:rPr lang="ru-RU" sz="6000" i="1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Book Antiqua" pitchFamily="18" charset="0"/>
              </a:rPr>
              <a:t>ГИА  </a:t>
            </a:r>
            <a:r>
              <a:rPr lang="ru-RU" sz="3200" dirty="0" smtClean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>Модуль </a:t>
            </a:r>
            <a:r>
              <a:rPr lang="ru-RU" sz="3200" dirty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>«РЕАЛЬНАЯ МАТЕМАТИКА» №17</a:t>
            </a:r>
            <a:r>
              <a:rPr lang="ru-RU" sz="3200" b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ea typeface="+mn-ea"/>
                <a:cs typeface="+mn-cs"/>
              </a:rPr>
              <a:t/>
            </a:r>
            <a:br>
              <a:rPr lang="ru-RU" sz="3200" b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400" dirty="0">
                <a:solidFill>
                  <a:srgbClr val="1F497D">
                    <a:satMod val="130000"/>
                  </a:srgbClr>
                </a:solidFill>
                <a:ea typeface="+mj-ea"/>
                <a:cs typeface="+mj-cs"/>
              </a:rPr>
              <a:t>Материалы для урока геометрии в </a:t>
            </a:r>
            <a:r>
              <a:rPr lang="ru-RU" sz="4400" dirty="0" smtClean="0">
                <a:solidFill>
                  <a:srgbClr val="1F497D">
                    <a:satMod val="130000"/>
                  </a:srgbClr>
                </a:solidFill>
                <a:ea typeface="+mj-ea"/>
                <a:cs typeface="+mj-cs"/>
              </a:rPr>
              <a:t>8 </a:t>
            </a:r>
            <a:r>
              <a:rPr lang="ru-RU" sz="4400" dirty="0">
                <a:solidFill>
                  <a:srgbClr val="1F497D">
                    <a:satMod val="130000"/>
                  </a:srgbClr>
                </a:solidFill>
                <a:ea typeface="+mj-ea"/>
                <a:cs typeface="+mj-cs"/>
              </a:rPr>
              <a:t>классе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A52FF8-B1DF-4C93-88DF-99D3902652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72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Объект 2"/>
          <p:cNvSpPr>
            <a:spLocks noGrp="1"/>
          </p:cNvSpPr>
          <p:nvPr/>
        </p:nvSpPr>
        <p:spPr bwMode="auto">
          <a:xfrm>
            <a:off x="2771775" y="1270000"/>
            <a:ext cx="626427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C00000"/>
                </a:solidFill>
              </a:rPr>
              <a:t>1. </a:t>
            </a:r>
            <a:r>
              <a:rPr lang="ru-RU" sz="2400" b="1" i="1" dirty="0">
                <a:solidFill>
                  <a:schemeClr val="tx2">
                    <a:lumMod val="50000"/>
                  </a:schemeClr>
                </a:solidFill>
              </a:rPr>
              <a:t>На местности выбрать т. А (опора лестницы на земле) и т. В (опора лестницы на стене), соединить точки АВ отрезком (длина лестницы).</a:t>
            </a:r>
          </a:p>
          <a:p>
            <a:pPr lvl="0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i="1" dirty="0" smtClean="0">
                <a:solidFill>
                  <a:srgbClr val="C00000"/>
                </a:solidFill>
              </a:rPr>
              <a:t> </a:t>
            </a:r>
            <a:r>
              <a:rPr lang="ru-RU" sz="2400" b="1" i="1" dirty="0">
                <a:solidFill>
                  <a:schemeClr val="tx2">
                    <a:lumMod val="50000"/>
                  </a:schemeClr>
                </a:solidFill>
              </a:rPr>
              <a:t>На земле, у стены дома выбрать т. С, отличную  от  т. А. Соединить точки АС отрезком. </a:t>
            </a:r>
            <a:endParaRPr lang="ru-RU" sz="24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ru-RU" sz="2400" b="1" i="1" dirty="0" smtClean="0">
                <a:solidFill>
                  <a:srgbClr val="C00000"/>
                </a:solidFill>
              </a:rPr>
              <a:t>3.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</a:rPr>
              <a:t>На </a:t>
            </a:r>
            <a:r>
              <a:rPr lang="ru-RU" sz="2400" b="1" i="1" dirty="0">
                <a:solidFill>
                  <a:schemeClr val="tx2">
                    <a:lumMod val="50000"/>
                  </a:schemeClr>
                </a:solidFill>
              </a:rPr>
              <a:t>листе бумаги выполнить рисунок в некотором масштабе и провести отрезок ВС.</a:t>
            </a:r>
          </a:p>
          <a:p>
            <a:pPr lvl="0"/>
            <a:r>
              <a:rPr lang="ru-RU" sz="2400" b="1" i="1" dirty="0" smtClean="0">
                <a:solidFill>
                  <a:srgbClr val="C00000"/>
                </a:solidFill>
              </a:rPr>
              <a:t>4.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2400" b="1" i="1" dirty="0">
                <a:solidFill>
                  <a:schemeClr val="tx2">
                    <a:lumMod val="50000"/>
                  </a:schemeClr>
                </a:solidFill>
              </a:rPr>
              <a:t>полученном прямоугольном треугольнике найти неизвестный элемент, используя теорему Пифагора.</a:t>
            </a:r>
          </a:p>
          <a:p>
            <a:pPr lvl="0"/>
            <a:r>
              <a:rPr lang="ru-RU" sz="2400" b="1" i="1" dirty="0" smtClean="0">
                <a:solidFill>
                  <a:srgbClr val="FF0000"/>
                </a:solidFill>
              </a:rPr>
              <a:t>5.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</a:rPr>
              <a:t>Записать </a:t>
            </a:r>
            <a:r>
              <a:rPr lang="ru-RU" sz="2400" b="1" i="1" dirty="0">
                <a:solidFill>
                  <a:schemeClr val="tx2">
                    <a:lumMod val="50000"/>
                  </a:schemeClr>
                </a:solidFill>
              </a:rPr>
              <a:t>ответ.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4" descr="d:\Мои документы\Мои рисунки\девочка.jpe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27713"/>
            <a:ext cx="106521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234363" y="6492875"/>
            <a:ext cx="801687" cy="365125"/>
          </a:xfrm>
        </p:spPr>
        <p:txBody>
          <a:bodyPr/>
          <a:lstStyle/>
          <a:p>
            <a:pPr>
              <a:defRPr/>
            </a:pPr>
            <a:fld id="{6B43EEFE-429F-4953-AF31-97143DF24B49}" type="slidenum">
              <a:rPr lang="ru-RU" sz="1400" b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10</a:t>
            </a:fld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12875"/>
            <a:ext cx="179863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 flipH="1">
            <a:off x="1403350" y="1844675"/>
            <a:ext cx="576263" cy="208915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979613" y="1844675"/>
            <a:ext cx="0" cy="1871663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403350" y="3716338"/>
            <a:ext cx="576263" cy="217487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Полилиния 23"/>
          <p:cNvSpPr/>
          <p:nvPr/>
        </p:nvSpPr>
        <p:spPr>
          <a:xfrm>
            <a:off x="1835150" y="3560763"/>
            <a:ext cx="168275" cy="228600"/>
          </a:xfrm>
          <a:custGeom>
            <a:avLst/>
            <a:gdLst>
              <a:gd name="connsiteX0" fmla="*/ 0 w 143892"/>
              <a:gd name="connsiteY0" fmla="*/ 0 h 143892"/>
              <a:gd name="connsiteX1" fmla="*/ 143892 w 143892"/>
              <a:gd name="connsiteY1" fmla="*/ 0 h 143892"/>
              <a:gd name="connsiteX2" fmla="*/ 143892 w 143892"/>
              <a:gd name="connsiteY2" fmla="*/ 143892 h 143892"/>
              <a:gd name="connsiteX3" fmla="*/ 0 w 143892"/>
              <a:gd name="connsiteY3" fmla="*/ 143892 h 143892"/>
              <a:gd name="connsiteX4" fmla="*/ 0 w 143892"/>
              <a:gd name="connsiteY4" fmla="*/ 0 h 143892"/>
              <a:gd name="connsiteX0" fmla="*/ 0 w 143892"/>
              <a:gd name="connsiteY0" fmla="*/ 0 h 216024"/>
              <a:gd name="connsiteX1" fmla="*/ 143892 w 143892"/>
              <a:gd name="connsiteY1" fmla="*/ 0 h 216024"/>
              <a:gd name="connsiteX2" fmla="*/ 143892 w 143892"/>
              <a:gd name="connsiteY2" fmla="*/ 143892 h 216024"/>
              <a:gd name="connsiteX3" fmla="*/ 0 w 143892"/>
              <a:gd name="connsiteY3" fmla="*/ 216024 h 216024"/>
              <a:gd name="connsiteX4" fmla="*/ 0 w 143892"/>
              <a:gd name="connsiteY4" fmla="*/ 0 h 216024"/>
              <a:gd name="connsiteX0" fmla="*/ 0 w 167874"/>
              <a:gd name="connsiteY0" fmla="*/ 83989 h 228005"/>
              <a:gd name="connsiteX1" fmla="*/ 143892 w 167874"/>
              <a:gd name="connsiteY1" fmla="*/ 11981 h 228005"/>
              <a:gd name="connsiteX2" fmla="*/ 143892 w 167874"/>
              <a:gd name="connsiteY2" fmla="*/ 155873 h 228005"/>
              <a:gd name="connsiteX3" fmla="*/ 0 w 167874"/>
              <a:gd name="connsiteY3" fmla="*/ 228005 h 228005"/>
              <a:gd name="connsiteX4" fmla="*/ 0 w 167874"/>
              <a:gd name="connsiteY4" fmla="*/ 83989 h 228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874" h="228005">
                <a:moveTo>
                  <a:pt x="0" y="83989"/>
                </a:moveTo>
                <a:cubicBezTo>
                  <a:pt x="47964" y="59986"/>
                  <a:pt x="119910" y="0"/>
                  <a:pt x="143892" y="11981"/>
                </a:cubicBezTo>
                <a:cubicBezTo>
                  <a:pt x="167874" y="23962"/>
                  <a:pt x="143892" y="107909"/>
                  <a:pt x="143892" y="155873"/>
                </a:cubicBezTo>
                <a:lnTo>
                  <a:pt x="0" y="228005"/>
                </a:lnTo>
                <a:lnTo>
                  <a:pt x="0" y="83989"/>
                </a:lnTo>
                <a:close/>
              </a:path>
            </a:pathLst>
          </a:cu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Объект 2"/>
          <p:cNvSpPr>
            <a:spLocks noGrp="1"/>
          </p:cNvSpPr>
          <p:nvPr/>
        </p:nvSpPr>
        <p:spPr bwMode="auto">
          <a:xfrm>
            <a:off x="1979613" y="3284538"/>
            <a:ext cx="4937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>
                <a:solidFill>
                  <a:prstClr val="black"/>
                </a:solidFill>
                <a:latin typeface="Arial" charset="0"/>
              </a:rPr>
              <a:t> </a:t>
            </a:r>
          </a:p>
        </p:txBody>
      </p:sp>
      <p:sp>
        <p:nvSpPr>
          <p:cNvPr id="26" name="Объект 2"/>
          <p:cNvSpPr>
            <a:spLocks noGrp="1"/>
          </p:cNvSpPr>
          <p:nvPr/>
        </p:nvSpPr>
        <p:spPr bwMode="auto">
          <a:xfrm>
            <a:off x="1403350" y="1484313"/>
            <a:ext cx="493713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>
                <a:solidFill>
                  <a:prstClr val="black"/>
                </a:solidFill>
                <a:latin typeface="Arial" charset="0"/>
              </a:rPr>
              <a:t> </a:t>
            </a:r>
          </a:p>
        </p:txBody>
      </p:sp>
      <p:sp>
        <p:nvSpPr>
          <p:cNvPr id="27" name="Объект 2"/>
          <p:cNvSpPr>
            <a:spLocks noGrp="1"/>
          </p:cNvSpPr>
          <p:nvPr/>
        </p:nvSpPr>
        <p:spPr bwMode="auto">
          <a:xfrm>
            <a:off x="900113" y="3573463"/>
            <a:ext cx="4937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>
                <a:solidFill>
                  <a:prstClr val="black"/>
                </a:solidFill>
                <a:latin typeface="Arial" charset="0"/>
              </a:rPr>
              <a:t> </a:t>
            </a:r>
          </a:p>
        </p:txBody>
      </p:sp>
      <p:sp>
        <p:nvSpPr>
          <p:cNvPr id="28" name="Объект 2"/>
          <p:cNvSpPr>
            <a:spLocks noGrp="1"/>
          </p:cNvSpPr>
          <p:nvPr/>
        </p:nvSpPr>
        <p:spPr bwMode="auto">
          <a:xfrm>
            <a:off x="684213" y="4221163"/>
            <a:ext cx="3527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бъект 2"/>
          <p:cNvSpPr>
            <a:spLocks noGrp="1"/>
          </p:cNvSpPr>
          <p:nvPr/>
        </p:nvSpPr>
        <p:spPr bwMode="auto">
          <a:xfrm>
            <a:off x="4067175" y="4221163"/>
            <a:ext cx="5778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prstClr val="black"/>
                </a:solidFill>
                <a:latin typeface="Arial" charset="0"/>
                <a:ea typeface="Cambria Math" pitchFamily="18" charset="0"/>
                <a:cs typeface="Arial" charset="0"/>
              </a:rPr>
              <a:t> </a:t>
            </a:r>
            <a:endParaRPr lang="ru-RU" sz="2400" dirty="0">
              <a:solidFill>
                <a:prstClr val="black"/>
              </a:solidFill>
              <a:latin typeface="Arial" charset="0"/>
              <a:ea typeface="Cambria Math" pitchFamily="18" charset="0"/>
              <a:cs typeface="Arial" charset="0"/>
            </a:endParaRPr>
          </a:p>
        </p:txBody>
      </p:sp>
      <p:sp>
        <p:nvSpPr>
          <p:cNvPr id="30" name="Объект 2"/>
          <p:cNvSpPr>
            <a:spLocks noGrp="1"/>
          </p:cNvSpPr>
          <p:nvPr/>
        </p:nvSpPr>
        <p:spPr bwMode="auto">
          <a:xfrm>
            <a:off x="4572000" y="4221163"/>
            <a:ext cx="30241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ln>
                  <a:noFill/>
                </a:ln>
                <a:solidFill>
                  <a:prstClr val="black"/>
                </a:solidFill>
                <a:effectLst/>
                <a:ea typeface="+mn-ea"/>
                <a:cs typeface="+mn-cs"/>
              </a:rPr>
              <a:t> </a:t>
            </a:r>
            <a:r>
              <a:rPr lang="ru-RU" sz="3200" dirty="0"/>
              <a:t>Возможный план: </a:t>
            </a: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endParaRPr lang="ru-RU" sz="27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34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yay-12552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266626"/>
            <a:ext cx="7848872" cy="55386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3713" y="765175"/>
            <a:ext cx="49688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prstClr val="white"/>
                </a:solidFill>
              </a:rPr>
              <a:t>«Если вы хотите научиться плавать, то смело входите в воду, а если хотите научиться решать задачи, то решайте их»</a:t>
            </a:r>
            <a:r>
              <a:rPr lang="ru-RU" sz="3200">
                <a:solidFill>
                  <a:prstClr val="black"/>
                </a:solidFill>
              </a:rPr>
              <a:t/>
            </a:r>
            <a:br>
              <a:rPr lang="ru-RU" sz="3200">
                <a:solidFill>
                  <a:prstClr val="black"/>
                </a:solidFill>
              </a:rPr>
            </a:br>
            <a:r>
              <a:rPr lang="ru-RU" sz="3200">
                <a:solidFill>
                  <a:prstClr val="black"/>
                </a:solidFill>
              </a:rPr>
              <a:t>                       </a:t>
            </a:r>
            <a:r>
              <a:rPr lang="ru-RU" sz="3200">
                <a:solidFill>
                  <a:prstClr val="white"/>
                </a:solidFill>
              </a:rPr>
              <a:t>Д.Пойа</a:t>
            </a:r>
            <a:endParaRPr lang="ru-RU" sz="3200" b="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2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i="1" dirty="0">
                <a:solidFill>
                  <a:srgbClr val="FFFFFF"/>
                </a:solidFill>
                <a:latin typeface="Bookman Old Style" pitchFamily="18" charset="0"/>
              </a:rPr>
              <a:t>«Я думаю, что никогда до настоящего времени </a:t>
            </a:r>
            <a:br>
              <a:rPr lang="ru-RU" sz="4800" b="1" i="1" dirty="0">
                <a:solidFill>
                  <a:srgbClr val="FFFFFF"/>
                </a:solidFill>
                <a:latin typeface="Bookman Old Style" pitchFamily="18" charset="0"/>
              </a:rPr>
            </a:br>
            <a:r>
              <a:rPr lang="ru-RU" sz="4800" b="1" i="1" dirty="0">
                <a:solidFill>
                  <a:srgbClr val="FFFFFF"/>
                </a:solidFill>
                <a:latin typeface="Bookman Old Style" pitchFamily="18" charset="0"/>
              </a:rPr>
              <a:t>мы не жили в такой геометрический период. Всё вокруг – геометрия»</a:t>
            </a:r>
            <a:br>
              <a:rPr lang="ru-RU" sz="4800" b="1" i="1" dirty="0">
                <a:solidFill>
                  <a:srgbClr val="FFFFFF"/>
                </a:solidFill>
                <a:latin typeface="Bookman Old Style" pitchFamily="18" charset="0"/>
              </a:rPr>
            </a:br>
            <a:r>
              <a:rPr lang="ru-RU" sz="4800" b="1" i="1" dirty="0">
                <a:solidFill>
                  <a:srgbClr val="FFFFFF"/>
                </a:solidFill>
                <a:latin typeface="Bookman Old Style" pitchFamily="18" charset="0"/>
              </a:rPr>
              <a:t/>
            </a:r>
            <a:br>
              <a:rPr lang="ru-RU" sz="4800" b="1" i="1" dirty="0">
                <a:solidFill>
                  <a:srgbClr val="FFFFFF"/>
                </a:solidFill>
                <a:latin typeface="Bookman Old Style" pitchFamily="18" charset="0"/>
              </a:rPr>
            </a:br>
            <a:r>
              <a:rPr lang="ru-RU" sz="4400" dirty="0" err="1">
                <a:solidFill>
                  <a:srgbClr val="FFFFFF"/>
                </a:solidFill>
                <a:latin typeface="Bookman Old Style" pitchFamily="18" charset="0"/>
              </a:rPr>
              <a:t>Ле</a:t>
            </a:r>
            <a:r>
              <a:rPr lang="ru-RU" sz="4400" dirty="0">
                <a:solidFill>
                  <a:srgbClr val="FFFFFF"/>
                </a:solidFill>
                <a:latin typeface="Bookman Old Style" pitchFamily="18" charset="0"/>
              </a:rPr>
              <a:t> Корбюзье</a:t>
            </a:r>
          </a:p>
        </p:txBody>
      </p:sp>
    </p:spTree>
    <p:extLst>
      <p:ext uri="{BB962C8B-B14F-4D97-AF65-F5344CB8AC3E}">
        <p14:creationId xmlns:p14="http://schemas.microsoft.com/office/powerpoint/2010/main" val="179622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133600" y="1905000"/>
            <a:ext cx="4800600" cy="4953000"/>
          </a:xfrm>
          <a:prstGeom prst="rect">
            <a:avLst/>
          </a:prstGeom>
          <a:pattFill prst="horzBrick">
            <a:fgClr>
              <a:srgbClr val="008080"/>
            </a:fgClr>
            <a:bgClr>
              <a:srgbClr val="E8211C"/>
            </a:bgClr>
          </a:pattFill>
          <a:ln w="15875">
            <a:solidFill>
              <a:srgbClr val="333333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514600" y="27432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4191000" y="27432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5943600" y="27432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2514600" y="54864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4094988" y="5445224"/>
            <a:ext cx="838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5943600" y="54864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2514600" y="41148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4191000" y="41148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5943600" y="41148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47116" name="AutoShape 12"/>
          <p:cNvSpPr>
            <a:spLocks noChangeArrowheads="1"/>
          </p:cNvSpPr>
          <p:nvPr/>
        </p:nvSpPr>
        <p:spPr bwMode="auto">
          <a:xfrm>
            <a:off x="2133600" y="0"/>
            <a:ext cx="4800600" cy="1905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50000">
                <a:schemeClr val="accent1"/>
              </a:gs>
              <a:gs pos="100000">
                <a:schemeClr val="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82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nimBg="1"/>
      <p:bldP spid="47107" grpId="0" animBg="1"/>
      <p:bldP spid="47108" grpId="0" animBg="1"/>
      <p:bldP spid="47109" grpId="0" animBg="1"/>
      <p:bldP spid="47110" grpId="0" animBg="1"/>
      <p:bldP spid="47111" grpId="0" animBg="1"/>
      <p:bldP spid="47112" grpId="0" animBg="1"/>
      <p:bldP spid="47113" grpId="0" animBg="1"/>
      <p:bldP spid="47114" grpId="0" animBg="1"/>
      <p:bldP spid="47115" grpId="0" animBg="1"/>
      <p:bldP spid="471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Треугольник и его </a:t>
            </a:r>
            <a:r>
              <a:rPr lang="ru-RU">
                <a:hlinkClick r:id="" action="ppaction://noaction"/>
              </a:rPr>
              <a:t>элементы</a:t>
            </a:r>
            <a:r>
              <a:rPr lang="ru-RU"/>
              <a:t>.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/>
              <a:t>Геометрическая фигура, которая состоит из трех точек не лежащих на одной прямой и отрезков их соединяющих называется треугольником (обозначается:      АВС).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/>
              <a:t>           </a:t>
            </a:r>
            <a:endParaRPr lang="ru-RU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             А</a:t>
            </a:r>
            <a:endParaRPr lang="ru-RU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/>
              <a:t>                                 </a:t>
            </a:r>
            <a:r>
              <a:rPr lang="ru-RU" dirty="0" smtClean="0"/>
              <a:t>   В</a:t>
            </a:r>
            <a:endParaRPr lang="ru-RU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/>
              <a:t>   С                            </a:t>
            </a:r>
          </a:p>
        </p:txBody>
      </p:sp>
      <p:sp>
        <p:nvSpPr>
          <p:cNvPr id="281604" name="Oval 4"/>
          <p:cNvSpPr>
            <a:spLocks noChangeArrowheads="1"/>
          </p:cNvSpPr>
          <p:nvPr/>
        </p:nvSpPr>
        <p:spPr bwMode="auto">
          <a:xfrm>
            <a:off x="21336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81605" name="Oval 5"/>
          <p:cNvSpPr>
            <a:spLocks noChangeArrowheads="1"/>
          </p:cNvSpPr>
          <p:nvPr/>
        </p:nvSpPr>
        <p:spPr bwMode="auto">
          <a:xfrm>
            <a:off x="39624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81606" name="Oval 6"/>
          <p:cNvSpPr>
            <a:spLocks noChangeArrowheads="1"/>
          </p:cNvSpPr>
          <p:nvPr/>
        </p:nvSpPr>
        <p:spPr bwMode="auto">
          <a:xfrm>
            <a:off x="14478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81607" name="Line 7"/>
          <p:cNvSpPr>
            <a:spLocks noChangeShapeType="1"/>
          </p:cNvSpPr>
          <p:nvPr/>
        </p:nvSpPr>
        <p:spPr bwMode="auto">
          <a:xfrm flipV="1">
            <a:off x="1524000" y="4419600"/>
            <a:ext cx="685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81608" name="Line 8"/>
          <p:cNvSpPr>
            <a:spLocks noChangeShapeType="1"/>
          </p:cNvSpPr>
          <p:nvPr/>
        </p:nvSpPr>
        <p:spPr bwMode="auto">
          <a:xfrm flipV="1">
            <a:off x="1508172" y="5067300"/>
            <a:ext cx="2514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81609" name="Line 9"/>
          <p:cNvSpPr>
            <a:spLocks noChangeShapeType="1"/>
          </p:cNvSpPr>
          <p:nvPr/>
        </p:nvSpPr>
        <p:spPr bwMode="auto">
          <a:xfrm>
            <a:off x="2209800" y="44196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81610" name="AutoShape 10"/>
          <p:cNvSpPr>
            <a:spLocks noChangeArrowheads="1"/>
          </p:cNvSpPr>
          <p:nvPr/>
        </p:nvSpPr>
        <p:spPr bwMode="auto">
          <a:xfrm>
            <a:off x="6516216" y="2708920"/>
            <a:ext cx="3810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816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96300" y="6291263"/>
            <a:ext cx="647700" cy="566737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05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16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281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28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8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2" grpId="0"/>
      <p:bldP spid="281603" grpId="0" build="p"/>
      <p:bldP spid="281607" grpId="0" animBg="1"/>
      <p:bldP spid="281608" grpId="0" animBg="1"/>
      <p:bldP spid="281609" grpId="0" animBg="1"/>
      <p:bldP spid="2816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0" y="776288"/>
            <a:ext cx="9142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В ЛЮБОМ ТРЕУГОЛЬНИКЕ ЛИБО ВСЕ УГЛЫ ОСТРЫЕ, ЛИБО ДВА УГЛА ОСТРЫЕ, А ТРЕТИЙ ТУПОЙ ИЛИ ПРЯМОЙ</a:t>
            </a: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flipV="1">
            <a:off x="355600" y="3068638"/>
            <a:ext cx="896938" cy="7207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1252538" y="3068638"/>
            <a:ext cx="942975" cy="7207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10800000" flipV="1">
            <a:off x="355600" y="3789363"/>
            <a:ext cx="18399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250825" y="3789363"/>
            <a:ext cx="1981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остроугольный треугольник</a:t>
            </a: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 rot="16200000" flipH="1">
            <a:off x="2499519" y="3085307"/>
            <a:ext cx="936625" cy="4714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203575" y="3789363"/>
            <a:ext cx="29527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10800000">
            <a:off x="2732088" y="2852738"/>
            <a:ext cx="3424237" cy="9366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203575" y="3789363"/>
            <a:ext cx="2952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тупоугольный треугольник</a:t>
            </a: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 rot="5400000" flipH="1" flipV="1">
            <a:off x="6296819" y="3140869"/>
            <a:ext cx="12969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6945313" y="2492375"/>
            <a:ext cx="1839912" cy="12969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10800000" flipV="1">
            <a:off x="6945313" y="3789363"/>
            <a:ext cx="18399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6840538" y="3789363"/>
            <a:ext cx="2124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прямоугольный треугольник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6945313" y="3644900"/>
            <a:ext cx="144462" cy="14446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6548438" y="3357563"/>
            <a:ext cx="3270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2200">
                <a:solidFill>
                  <a:prstClr val="black"/>
                </a:solidFill>
              </a:rPr>
              <a:t>С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6784975" y="2060575"/>
            <a:ext cx="3270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2200">
                <a:solidFill>
                  <a:prstClr val="black"/>
                </a:solidFill>
              </a:rPr>
              <a:t>А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8785225" y="3357563"/>
            <a:ext cx="3270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2200">
                <a:solidFill>
                  <a:prstClr val="black"/>
                </a:solidFill>
              </a:rPr>
              <a:t>В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 rot="2088295">
            <a:off x="7069138" y="2789238"/>
            <a:ext cx="16557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гипотенуза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7110413" y="3429000"/>
            <a:ext cx="1133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катет</a:t>
            </a: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 rot="16200000">
            <a:off x="6196806" y="2802732"/>
            <a:ext cx="1133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катет</a:t>
            </a:r>
          </a:p>
        </p:txBody>
      </p:sp>
    </p:spTree>
    <p:extLst>
      <p:ext uri="{BB962C8B-B14F-4D97-AF65-F5344CB8AC3E}">
        <p14:creationId xmlns:p14="http://schemas.microsoft.com/office/powerpoint/2010/main" val="162501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0" grpId="0"/>
      <p:bldP spid="77" grpId="0"/>
      <p:bldP spid="81" grpId="0"/>
      <p:bldP spid="84" grpId="0" animBg="1"/>
      <p:bldP spid="85" grpId="0"/>
      <p:bldP spid="87" grpId="0"/>
      <p:bldP spid="88" grpId="0"/>
      <p:bldP spid="89" grpId="0"/>
      <p:bldP spid="90" grpId="0"/>
      <p:bldP spid="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9" name="AutoShape 5"/>
          <p:cNvSpPr>
            <a:spLocks noChangeArrowheads="1"/>
          </p:cNvSpPr>
          <p:nvPr/>
        </p:nvSpPr>
        <p:spPr bwMode="auto">
          <a:xfrm>
            <a:off x="539750" y="549275"/>
            <a:ext cx="5938838" cy="1800225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solidFill>
                  <a:prstClr val="black"/>
                </a:solidFill>
              </a:rPr>
              <a:t>В прямоугольном треугольнике</a:t>
            </a:r>
          </a:p>
          <a:p>
            <a:pPr algn="ctr">
              <a:defRPr/>
            </a:pPr>
            <a:r>
              <a:rPr lang="ru-RU" sz="2400" b="1">
                <a:solidFill>
                  <a:prstClr val="black"/>
                </a:solidFill>
              </a:rPr>
              <a:t>квадрат гипотенузы равен</a:t>
            </a:r>
          </a:p>
          <a:p>
            <a:pPr algn="ctr">
              <a:defRPr/>
            </a:pPr>
            <a:r>
              <a:rPr lang="ru-RU" sz="2400" b="1">
                <a:solidFill>
                  <a:prstClr val="black"/>
                </a:solidFill>
              </a:rPr>
              <a:t>сумме квадратов катетов.</a:t>
            </a:r>
          </a:p>
        </p:txBody>
      </p:sp>
      <p:pic>
        <p:nvPicPr>
          <p:cNvPr id="21095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2665413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2195513" y="2781300"/>
            <a:ext cx="3097212" cy="3527425"/>
          </a:xfrm>
          <a:prstGeom prst="rtTriangle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763713" y="24923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prstClr val="black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5292725" y="602138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prstClr val="black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763713" y="616585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prstClr val="black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195513" y="5876925"/>
            <a:ext cx="360362" cy="4111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10956" name="Rectangle 12"/>
          <p:cNvSpPr>
            <a:spLocks noChangeArrowheads="1"/>
          </p:cNvSpPr>
          <p:nvPr/>
        </p:nvSpPr>
        <p:spPr bwMode="auto">
          <a:xfrm rot="-5400000">
            <a:off x="1007269" y="4472782"/>
            <a:ext cx="19446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C0504D"/>
                </a:solidFill>
              </a:rPr>
              <a:t>К а т е т</a:t>
            </a:r>
          </a:p>
        </p:txBody>
      </p:sp>
      <p:sp>
        <p:nvSpPr>
          <p:cNvPr id="210957" name="Rectangle 13"/>
          <p:cNvSpPr>
            <a:spLocks noChangeArrowheads="1"/>
          </p:cNvSpPr>
          <p:nvPr/>
        </p:nvSpPr>
        <p:spPr bwMode="auto">
          <a:xfrm>
            <a:off x="2700338" y="6308725"/>
            <a:ext cx="19446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C0504D"/>
                </a:solidFill>
              </a:rPr>
              <a:t>К а т е т</a:t>
            </a:r>
          </a:p>
        </p:txBody>
      </p:sp>
      <p:sp>
        <p:nvSpPr>
          <p:cNvPr id="210958" name="Rectangle 14"/>
          <p:cNvSpPr>
            <a:spLocks noChangeArrowheads="1"/>
          </p:cNvSpPr>
          <p:nvPr/>
        </p:nvSpPr>
        <p:spPr bwMode="auto">
          <a:xfrm rot="2859718">
            <a:off x="2753519" y="4239419"/>
            <a:ext cx="24844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C0504D"/>
                </a:solidFill>
              </a:rPr>
              <a:t>Г и п о т е н у з а</a:t>
            </a:r>
          </a:p>
        </p:txBody>
      </p:sp>
      <p:sp>
        <p:nvSpPr>
          <p:cNvPr id="210959" name="Text Box 15"/>
          <p:cNvSpPr txBox="1">
            <a:spLocks noChangeArrowheads="1"/>
          </p:cNvSpPr>
          <p:nvPr/>
        </p:nvSpPr>
        <p:spPr bwMode="auto">
          <a:xfrm>
            <a:off x="3276600" y="5661025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i="1">
                <a:solidFill>
                  <a:srgbClr val="C0504D"/>
                </a:solidFill>
                <a:latin typeface="Times New Roman" pitchFamily="18" charset="0"/>
              </a:rPr>
              <a:t>a</a:t>
            </a:r>
            <a:endParaRPr lang="ru-RU" sz="3600" b="1" i="1">
              <a:solidFill>
                <a:srgbClr val="C0504D"/>
              </a:solidFill>
              <a:latin typeface="Times New Roman" pitchFamily="18" charset="0"/>
            </a:endParaRPr>
          </a:p>
        </p:txBody>
      </p:sp>
      <p:sp>
        <p:nvSpPr>
          <p:cNvPr id="210960" name="Text Box 16"/>
          <p:cNvSpPr txBox="1">
            <a:spLocks noChangeArrowheads="1"/>
          </p:cNvSpPr>
          <p:nvPr/>
        </p:nvSpPr>
        <p:spPr bwMode="auto">
          <a:xfrm>
            <a:off x="2195513" y="4365625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i="1">
                <a:solidFill>
                  <a:srgbClr val="C0504D"/>
                </a:solidFill>
                <a:latin typeface="Times New Roman" pitchFamily="18" charset="0"/>
              </a:rPr>
              <a:t>b</a:t>
            </a:r>
            <a:endParaRPr lang="ru-RU" sz="3600" b="1" i="1">
              <a:solidFill>
                <a:srgbClr val="C0504D"/>
              </a:solidFill>
              <a:latin typeface="Times New Roman" pitchFamily="18" charset="0"/>
            </a:endParaRPr>
          </a:p>
        </p:txBody>
      </p:sp>
      <p:sp>
        <p:nvSpPr>
          <p:cNvPr id="210961" name="Text Box 17"/>
          <p:cNvSpPr txBox="1">
            <a:spLocks noChangeArrowheads="1"/>
          </p:cNvSpPr>
          <p:nvPr/>
        </p:nvSpPr>
        <p:spPr bwMode="auto">
          <a:xfrm>
            <a:off x="3419475" y="4581525"/>
            <a:ext cx="38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i="1">
                <a:solidFill>
                  <a:srgbClr val="C0504D"/>
                </a:solidFill>
                <a:latin typeface="Times New Roman" pitchFamily="18" charset="0"/>
              </a:rPr>
              <a:t>c</a:t>
            </a:r>
            <a:endParaRPr lang="ru-RU" sz="3600" b="1" i="1">
              <a:solidFill>
                <a:srgbClr val="C0504D"/>
              </a:solidFill>
              <a:latin typeface="Times New Roman" pitchFamily="18" charset="0"/>
            </a:endParaRPr>
          </a:p>
        </p:txBody>
      </p:sp>
      <p:graphicFrame>
        <p:nvGraphicFramePr>
          <p:cNvPr id="210962" name="Object 2"/>
          <p:cNvGraphicFramePr>
            <a:graphicFrameLocks noChangeAspect="1"/>
          </p:cNvGraphicFramePr>
          <p:nvPr/>
        </p:nvGraphicFramePr>
        <p:xfrm>
          <a:off x="5351463" y="3724275"/>
          <a:ext cx="2909887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Формула" r:id="rId4" imgW="812520" imgH="253800" progId="Equation.3">
                  <p:embed/>
                </p:oleObj>
              </mc:Choice>
              <mc:Fallback>
                <p:oleObj name="Формула" r:id="rId4" imgW="812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1463" y="3724275"/>
                        <a:ext cx="2909887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63" name="Object 3"/>
          <p:cNvGraphicFramePr>
            <a:graphicFrameLocks noChangeAspect="1"/>
          </p:cNvGraphicFramePr>
          <p:nvPr/>
        </p:nvGraphicFramePr>
        <p:xfrm>
          <a:off x="5364163" y="2997200"/>
          <a:ext cx="268287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Формула" r:id="rId6" imgW="749160" imgH="203040" progId="Equation.3">
                  <p:embed/>
                </p:oleObj>
              </mc:Choice>
              <mc:Fallback>
                <p:oleObj name="Формула" r:id="rId6" imgW="749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2997200"/>
                        <a:ext cx="268287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329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21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10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10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1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0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0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1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1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9" grpId="0" animBg="1"/>
      <p:bldP spid="210956" grpId="0"/>
      <p:bldP spid="210957" grpId="0"/>
      <p:bldP spid="210958" grpId="0"/>
      <p:bldP spid="210959" grpId="0"/>
      <p:bldP spid="210960" grpId="0"/>
      <p:bldP spid="2109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Итак, вопрос: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635375" y="1828800"/>
            <a:ext cx="4746625" cy="4695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dirty="0" smtClean="0"/>
              <a:t>   На что надо обратить внимание при применении теоремы Пифагора?</a:t>
            </a:r>
          </a:p>
          <a:p>
            <a:pPr eaLnBrk="1" hangingPunct="1"/>
            <a:endParaRPr lang="ru-RU" sz="2800" dirty="0" smtClean="0"/>
          </a:p>
          <a:p>
            <a:pPr eaLnBrk="1" hangingPunct="1">
              <a:buFontTx/>
              <a:buNone/>
            </a:pPr>
            <a:r>
              <a:rPr lang="ru-RU" sz="2800" dirty="0" smtClean="0"/>
              <a:t>    </a:t>
            </a:r>
            <a:r>
              <a:rPr lang="ru-RU" sz="2800" dirty="0" smtClean="0">
                <a:solidFill>
                  <a:schemeClr val="tx2"/>
                </a:solidFill>
              </a:rPr>
              <a:t>Чтобы использовать теорему Пифагора, надо убедиться, что треугольник прямоугольный.</a:t>
            </a:r>
            <a:r>
              <a:rPr lang="ru-RU" sz="2800" dirty="0" smtClean="0"/>
              <a:t> </a:t>
            </a:r>
          </a:p>
        </p:txBody>
      </p:sp>
      <p:pic>
        <p:nvPicPr>
          <p:cNvPr id="24580" name="Рисунок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773238"/>
            <a:ext cx="2076450" cy="1562100"/>
          </a:xfrm>
          <a:noFill/>
        </p:spPr>
      </p:pic>
      <p:pic>
        <p:nvPicPr>
          <p:cNvPr id="24581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16113"/>
            <a:ext cx="207645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Рисунок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500438"/>
            <a:ext cx="332422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46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0" y="3263596"/>
            <a:ext cx="49543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Дано: ∆АВС  -прямоугольный</a:t>
            </a:r>
          </a:p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треугольник</a:t>
            </a:r>
          </a:p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а=3</a:t>
            </a:r>
          </a:p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в=4</a:t>
            </a:r>
          </a:p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Найти:  с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4" name="Рисунок 13" descr="C:\Users\Админ\Desktop\МАРТ 2016\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135743"/>
            <a:ext cx="2098875" cy="219469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683568" y="1196751"/>
            <a:ext cx="8200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крепления троса, удерживающего флагшток в вертикальном положении, находится на высоте 4 м от земли. Расстояние от основания флагштока до места крепления троса на земле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м.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длину троса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Ответ дайте в метрах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70836" y="405200"/>
            <a:ext cx="33695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Задача </a:t>
            </a: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5330441"/>
            <a:ext cx="3456732" cy="74987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5705377"/>
            <a:ext cx="3816427" cy="7498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3198" y="6108127"/>
            <a:ext cx="1975275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9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7849492" cy="647700"/>
          </a:xfrm>
        </p:spPr>
        <p:txBody>
          <a:bodyPr>
            <a:normAutofit fontScale="9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ln>
                  <a:noFill/>
                </a:ln>
                <a:solidFill>
                  <a:prstClr val="black"/>
                </a:solidFill>
                <a:effectLst/>
                <a:ea typeface="+mn-ea"/>
                <a:cs typeface="+mn-cs"/>
              </a:rPr>
              <a:t>                                                                                                                 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Работа в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группах. Решить задачи и составить план.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 smtClean="0">
                <a:ln>
                  <a:noFill/>
                </a:ln>
                <a:solidFill>
                  <a:prstClr val="black"/>
                </a:solidFill>
                <a:effectLst/>
                <a:ea typeface="+mn-ea"/>
                <a:cs typeface="+mn-cs"/>
              </a:rPr>
              <a:t>Задание 17</a:t>
            </a: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endParaRPr lang="ru-RU" sz="27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54" name="Объект 2"/>
          <p:cNvSpPr>
            <a:spLocks noGrp="1"/>
          </p:cNvSpPr>
          <p:nvPr/>
        </p:nvSpPr>
        <p:spPr bwMode="auto">
          <a:xfrm>
            <a:off x="2771775" y="1270000"/>
            <a:ext cx="6264275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sz="2400" dirty="0">
                <a:solidFill>
                  <a:srgbClr val="FF0000"/>
                </a:solidFill>
              </a:rPr>
              <a:t>Задача </a:t>
            </a:r>
            <a:r>
              <a:rPr lang="ru-RU" sz="2400" dirty="0" smtClean="0">
                <a:solidFill>
                  <a:srgbClr val="FF0000"/>
                </a:solidFill>
              </a:rPr>
              <a:t>1.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Лестница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длиной 12,5 м приставлена к стене так, что расстояние от ее нижнего конца до стены равно 3,5 м. На какой высоте от земли находится верхний конец лестницы? 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Ответ дайте в метрах. 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Задача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.Какова длина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(в метрах)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лестницы, которую прислонили к дому, если верхний ее конец находится на высоте 2,4 м над землей, а нижний отстоит от стены на 0,7 м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sz="2400" dirty="0">
                <a:solidFill>
                  <a:srgbClr val="FF0000"/>
                </a:solidFill>
              </a:rPr>
              <a:t>Задача </a:t>
            </a:r>
            <a:r>
              <a:rPr lang="ru-RU" sz="2400" dirty="0" smtClean="0">
                <a:solidFill>
                  <a:srgbClr val="FF0000"/>
                </a:solidFill>
              </a:rPr>
              <a:t>3.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Лестница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длиной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 приставлена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 окну шестого этажа дома на высоте 15 м. Найти расстояние от нижнего конца лестницы до стены?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Ответ дайте в метрах. 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4" descr="d:\Мои документы\Мои рисунки\девочка.jpe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27713"/>
            <a:ext cx="106521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234363" y="6492875"/>
            <a:ext cx="801687" cy="365125"/>
          </a:xfrm>
        </p:spPr>
        <p:txBody>
          <a:bodyPr/>
          <a:lstStyle/>
          <a:p>
            <a:pPr>
              <a:defRPr/>
            </a:pPr>
            <a:fld id="{6B43EEFE-429F-4953-AF31-97143DF24B49}" type="slidenum">
              <a:rPr lang="ru-RU" sz="1400" b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9</a:t>
            </a:fld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12875"/>
            <a:ext cx="179863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 flipH="1">
            <a:off x="1403350" y="1844675"/>
            <a:ext cx="576263" cy="208915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979613" y="1844675"/>
            <a:ext cx="0" cy="1871663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403350" y="3716338"/>
            <a:ext cx="576263" cy="217487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Полилиния 23"/>
          <p:cNvSpPr/>
          <p:nvPr/>
        </p:nvSpPr>
        <p:spPr>
          <a:xfrm>
            <a:off x="1835150" y="3560763"/>
            <a:ext cx="168275" cy="228600"/>
          </a:xfrm>
          <a:custGeom>
            <a:avLst/>
            <a:gdLst>
              <a:gd name="connsiteX0" fmla="*/ 0 w 143892"/>
              <a:gd name="connsiteY0" fmla="*/ 0 h 143892"/>
              <a:gd name="connsiteX1" fmla="*/ 143892 w 143892"/>
              <a:gd name="connsiteY1" fmla="*/ 0 h 143892"/>
              <a:gd name="connsiteX2" fmla="*/ 143892 w 143892"/>
              <a:gd name="connsiteY2" fmla="*/ 143892 h 143892"/>
              <a:gd name="connsiteX3" fmla="*/ 0 w 143892"/>
              <a:gd name="connsiteY3" fmla="*/ 143892 h 143892"/>
              <a:gd name="connsiteX4" fmla="*/ 0 w 143892"/>
              <a:gd name="connsiteY4" fmla="*/ 0 h 143892"/>
              <a:gd name="connsiteX0" fmla="*/ 0 w 143892"/>
              <a:gd name="connsiteY0" fmla="*/ 0 h 216024"/>
              <a:gd name="connsiteX1" fmla="*/ 143892 w 143892"/>
              <a:gd name="connsiteY1" fmla="*/ 0 h 216024"/>
              <a:gd name="connsiteX2" fmla="*/ 143892 w 143892"/>
              <a:gd name="connsiteY2" fmla="*/ 143892 h 216024"/>
              <a:gd name="connsiteX3" fmla="*/ 0 w 143892"/>
              <a:gd name="connsiteY3" fmla="*/ 216024 h 216024"/>
              <a:gd name="connsiteX4" fmla="*/ 0 w 143892"/>
              <a:gd name="connsiteY4" fmla="*/ 0 h 216024"/>
              <a:gd name="connsiteX0" fmla="*/ 0 w 167874"/>
              <a:gd name="connsiteY0" fmla="*/ 83989 h 228005"/>
              <a:gd name="connsiteX1" fmla="*/ 143892 w 167874"/>
              <a:gd name="connsiteY1" fmla="*/ 11981 h 228005"/>
              <a:gd name="connsiteX2" fmla="*/ 143892 w 167874"/>
              <a:gd name="connsiteY2" fmla="*/ 155873 h 228005"/>
              <a:gd name="connsiteX3" fmla="*/ 0 w 167874"/>
              <a:gd name="connsiteY3" fmla="*/ 228005 h 228005"/>
              <a:gd name="connsiteX4" fmla="*/ 0 w 167874"/>
              <a:gd name="connsiteY4" fmla="*/ 83989 h 228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874" h="228005">
                <a:moveTo>
                  <a:pt x="0" y="83989"/>
                </a:moveTo>
                <a:cubicBezTo>
                  <a:pt x="47964" y="59986"/>
                  <a:pt x="119910" y="0"/>
                  <a:pt x="143892" y="11981"/>
                </a:cubicBezTo>
                <a:cubicBezTo>
                  <a:pt x="167874" y="23962"/>
                  <a:pt x="143892" y="107909"/>
                  <a:pt x="143892" y="155873"/>
                </a:cubicBezTo>
                <a:lnTo>
                  <a:pt x="0" y="228005"/>
                </a:lnTo>
                <a:lnTo>
                  <a:pt x="0" y="83989"/>
                </a:lnTo>
                <a:close/>
              </a:path>
            </a:pathLst>
          </a:cu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Объект 2"/>
          <p:cNvSpPr>
            <a:spLocks noGrp="1"/>
          </p:cNvSpPr>
          <p:nvPr/>
        </p:nvSpPr>
        <p:spPr bwMode="auto">
          <a:xfrm>
            <a:off x="1979613" y="3284538"/>
            <a:ext cx="4937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>
                <a:solidFill>
                  <a:prstClr val="black"/>
                </a:solidFill>
                <a:latin typeface="Arial" charset="0"/>
              </a:rPr>
              <a:t> </a:t>
            </a:r>
          </a:p>
        </p:txBody>
      </p:sp>
      <p:sp>
        <p:nvSpPr>
          <p:cNvPr id="26" name="Объект 2"/>
          <p:cNvSpPr>
            <a:spLocks noGrp="1"/>
          </p:cNvSpPr>
          <p:nvPr/>
        </p:nvSpPr>
        <p:spPr bwMode="auto">
          <a:xfrm>
            <a:off x="1403350" y="1484313"/>
            <a:ext cx="493713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b="1">
                <a:solidFill>
                  <a:prstClr val="black"/>
                </a:solidFill>
                <a:latin typeface="Arial" charset="0"/>
              </a:rPr>
              <a:t> </a:t>
            </a:r>
          </a:p>
        </p:txBody>
      </p:sp>
      <p:sp>
        <p:nvSpPr>
          <p:cNvPr id="27" name="Объект 2"/>
          <p:cNvSpPr>
            <a:spLocks noGrp="1"/>
          </p:cNvSpPr>
          <p:nvPr/>
        </p:nvSpPr>
        <p:spPr bwMode="auto">
          <a:xfrm>
            <a:off x="900113" y="3573463"/>
            <a:ext cx="4937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>
                <a:solidFill>
                  <a:prstClr val="black"/>
                </a:solidFill>
                <a:latin typeface="Arial" charset="0"/>
              </a:rPr>
              <a:t> </a:t>
            </a:r>
          </a:p>
        </p:txBody>
      </p:sp>
      <p:sp>
        <p:nvSpPr>
          <p:cNvPr id="28" name="Объект 2"/>
          <p:cNvSpPr>
            <a:spLocks noGrp="1"/>
          </p:cNvSpPr>
          <p:nvPr/>
        </p:nvSpPr>
        <p:spPr bwMode="auto">
          <a:xfrm>
            <a:off x="684213" y="4221163"/>
            <a:ext cx="3527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бъект 2"/>
          <p:cNvSpPr>
            <a:spLocks noGrp="1"/>
          </p:cNvSpPr>
          <p:nvPr/>
        </p:nvSpPr>
        <p:spPr bwMode="auto">
          <a:xfrm>
            <a:off x="4067175" y="4221163"/>
            <a:ext cx="5778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prstClr val="black"/>
                </a:solidFill>
                <a:latin typeface="Arial" charset="0"/>
                <a:ea typeface="Cambria Math" pitchFamily="18" charset="0"/>
                <a:cs typeface="Arial" charset="0"/>
              </a:rPr>
              <a:t> </a:t>
            </a:r>
            <a:endParaRPr lang="ru-RU" sz="2400" dirty="0">
              <a:solidFill>
                <a:prstClr val="black"/>
              </a:solidFill>
              <a:latin typeface="Arial" charset="0"/>
              <a:ea typeface="Cambria Math" pitchFamily="18" charset="0"/>
              <a:cs typeface="Arial" charset="0"/>
            </a:endParaRPr>
          </a:p>
        </p:txBody>
      </p:sp>
      <p:sp>
        <p:nvSpPr>
          <p:cNvPr id="30" name="Объект 2"/>
          <p:cNvSpPr>
            <a:spLocks noGrp="1"/>
          </p:cNvSpPr>
          <p:nvPr/>
        </p:nvSpPr>
        <p:spPr bwMode="auto">
          <a:xfrm>
            <a:off x="4572000" y="4221163"/>
            <a:ext cx="30241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22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Презентация ТЕМА УРО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резентация ТЕМА УРО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457</Words>
  <Application>Microsoft Office PowerPoint</Application>
  <PresentationFormat>Экран (4:3)</PresentationFormat>
  <Paragraphs>70</Paragraphs>
  <Slides>11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Презентация ТЕМА УРОКА</vt:lpstr>
      <vt:lpstr>1_Презентация ТЕМА УРОКА</vt:lpstr>
      <vt:lpstr>Оформление по умолчанию</vt:lpstr>
      <vt:lpstr>Формула</vt:lpstr>
      <vt:lpstr>Готовимся к ГИА  Модуль «РЕАЛЬНАЯ МАТЕМАТИКА» №17 </vt:lpstr>
      <vt:lpstr>Презентация PowerPoint</vt:lpstr>
      <vt:lpstr>Презентация PowerPoint</vt:lpstr>
      <vt:lpstr>Треугольник и его элементы.</vt:lpstr>
      <vt:lpstr>Презентация PowerPoint</vt:lpstr>
      <vt:lpstr>Презентация PowerPoint</vt:lpstr>
      <vt:lpstr>Итак, вопрос:</vt:lpstr>
      <vt:lpstr>Презентация PowerPoint</vt:lpstr>
      <vt:lpstr>                                                                                                                  Работа в группах. Решить задачи и составить план. Задание 17 </vt:lpstr>
      <vt:lpstr> Возможный план: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>Задание 17</dc:subject>
  <dc:creator>Гончарова С.В.</dc:creator>
  <cp:lastModifiedBy>1</cp:lastModifiedBy>
  <cp:revision>72</cp:revision>
  <cp:lastPrinted>2016-03-07T06:22:50Z</cp:lastPrinted>
  <dcterms:created xsi:type="dcterms:W3CDTF">2016-02-29T11:16:51Z</dcterms:created>
  <dcterms:modified xsi:type="dcterms:W3CDTF">2016-03-26T16:55:54Z</dcterms:modified>
</cp:coreProperties>
</file>