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8"/>
  </p:handoutMasterIdLst>
  <p:sldIdLst>
    <p:sldId id="264" r:id="rId2"/>
    <p:sldId id="256" r:id="rId3"/>
    <p:sldId id="257" r:id="rId4"/>
    <p:sldId id="258" r:id="rId5"/>
    <p:sldId id="261" r:id="rId6"/>
    <p:sldId id="259" r:id="rId7"/>
    <p:sldId id="260" r:id="rId8"/>
    <p:sldId id="271" r:id="rId9"/>
    <p:sldId id="265" r:id="rId10"/>
    <p:sldId id="266" r:id="rId11"/>
    <p:sldId id="269" r:id="rId12"/>
    <p:sldId id="267" r:id="rId13"/>
    <p:sldId id="263" r:id="rId14"/>
    <p:sldId id="268" r:id="rId15"/>
    <p:sldId id="270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5DFA7-9ADB-41E7-85F9-CA4948E9CFEC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6AC9A-F28A-4A34-A47D-B42B616990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214290"/>
            <a:ext cx="7719274" cy="64294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  <a:buNone/>
            </a:pPr>
            <a:endParaRPr lang="ru-RU" sz="4400" b="1" cap="all" dirty="0" smtClean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ru-RU" sz="4400" b="1" cap="all" dirty="0" smtClean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sz="4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Окружающий  мир</a:t>
            </a:r>
          </a:p>
          <a:p>
            <a:pPr algn="ctr">
              <a:spcBef>
                <a:spcPct val="0"/>
              </a:spcBef>
              <a:buNone/>
            </a:pPr>
            <a:endParaRPr lang="ru-RU" sz="4400" b="1" cap="all" dirty="0" smtClean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sz="4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Monotype Corsiva" pitchFamily="66" charset="0"/>
                <a:ea typeface="+mj-ea"/>
                <a:cs typeface="+mj-cs"/>
              </a:rPr>
              <a:t>«Люди  </a:t>
            </a:r>
          </a:p>
          <a:p>
            <a:pPr algn="ctr">
              <a:spcBef>
                <a:spcPct val="0"/>
              </a:spcBef>
              <a:buNone/>
            </a:pPr>
            <a:r>
              <a:rPr lang="ru-RU" sz="4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Monotype Corsiva" pitchFamily="66" charset="0"/>
                <a:ea typeface="+mj-ea"/>
                <a:cs typeface="+mj-cs"/>
              </a:rPr>
              <a:t>Московского государства»</a:t>
            </a:r>
          </a:p>
          <a:p>
            <a:pPr>
              <a:spcBef>
                <a:spcPct val="0"/>
              </a:spcBef>
              <a:buNone/>
            </a:pPr>
            <a:endParaRPr lang="ru-RU" sz="4400" b="1" cap="all" dirty="0" smtClean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Monotype Corsiva" pitchFamily="66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buNone/>
            </a:pPr>
            <a:endParaRPr lang="ru-RU" sz="4400" b="1" cap="all" dirty="0" smtClean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Monotype Corsiva" pitchFamily="66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buNone/>
            </a:pPr>
            <a:endParaRPr lang="ru-RU" sz="4400" b="1" cap="all" dirty="0" smtClean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Monotype Corsiva" pitchFamily="66" charset="0"/>
              <a:ea typeface="+mj-ea"/>
              <a:cs typeface="+mj-cs"/>
            </a:endParaRPr>
          </a:p>
          <a:p>
            <a:pPr algn="r">
              <a:buNone/>
            </a:pPr>
            <a:r>
              <a:rPr lang="ru-RU" sz="26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Чуркина Ирина Алексеевна,</a:t>
            </a:r>
          </a:p>
          <a:p>
            <a:pPr algn="r">
              <a:buNone/>
            </a:pPr>
            <a:r>
              <a:rPr lang="ru-RU" sz="26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учитель начальных классов,</a:t>
            </a:r>
          </a:p>
          <a:p>
            <a:pPr algn="r">
              <a:buNone/>
            </a:pPr>
            <a:r>
              <a:rPr lang="ru-RU" sz="26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МБОУ УНОШ «Садко»  г. Удомля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15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 </a:t>
            </a:r>
            <a:r>
              <a:rPr lang="ru-RU" sz="2700" b="1" dirty="0" smtClean="0"/>
              <a:t>Боярин – знатный человек, землевладелец, советник великого государя</a:t>
            </a:r>
            <a:r>
              <a:rPr lang="ru-RU" sz="2700" b="1" i="1" dirty="0" smtClean="0"/>
              <a:t>. 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928670"/>
            <a:ext cx="401955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6469" t="27500" r="11340" b="6500"/>
          <a:stretch>
            <a:fillRect/>
          </a:stretch>
        </p:blipFill>
        <p:spPr bwMode="auto">
          <a:xfrm>
            <a:off x="1571604" y="1428736"/>
            <a:ext cx="192882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184763" y="4225107"/>
            <a:ext cx="3959237" cy="263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 l="4787" t="6383" r="5850" b="6382"/>
          <a:stretch>
            <a:fillRect/>
          </a:stretch>
        </p:blipFill>
        <p:spPr bwMode="auto">
          <a:xfrm>
            <a:off x="1071538" y="3929042"/>
            <a:ext cx="400052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8001024" cy="1571636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1" dirty="0" smtClean="0"/>
              <a:t>Дворянин – человек, который служил в конном войске великого государя и получал за это землю.</a:t>
            </a:r>
            <a:r>
              <a:rPr lang="ru-RU" sz="2700" b="1" i="1" dirty="0" smtClean="0"/>
              <a:t> </a:t>
            </a:r>
            <a:r>
              <a:rPr lang="ru-RU" sz="2700" b="1" dirty="0" smtClean="0"/>
              <a:t>Землю передавали по наследству. Обязанности: управлять и защищать.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926"/>
            <a:ext cx="3279226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4700" t="7043" r="9339" b="21528"/>
          <a:stretch>
            <a:fillRect/>
          </a:stretch>
        </p:blipFill>
        <p:spPr bwMode="auto">
          <a:xfrm>
            <a:off x="3428992" y="3214686"/>
            <a:ext cx="550072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357166"/>
            <a:ext cx="7933588" cy="141763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Стрельцы  – служилые люди великого государя, вооружённые огнестрельным оружием. Стрельцы стали первым постоянным войском в Русском государстве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6840" y="3714752"/>
            <a:ext cx="3867160" cy="290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928934"/>
            <a:ext cx="4857752" cy="344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715304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Крестьянство  - самое многочисленное сословие. Они пахали землю, выращивали скот. Крестьяне кормили всё население государства.</a:t>
            </a:r>
            <a:endParaRPr lang="ru-RU" sz="2800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060" t="18948" r="14930" b="9623"/>
          <a:stretch>
            <a:fillRect/>
          </a:stretch>
        </p:blipFill>
        <p:spPr bwMode="auto">
          <a:xfrm>
            <a:off x="4214778" y="3428976"/>
            <a:ext cx="492922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17797" t="2529" r="5931"/>
          <a:stretch>
            <a:fillRect/>
          </a:stretch>
        </p:blipFill>
        <p:spPr bwMode="auto">
          <a:xfrm>
            <a:off x="2071670" y="3643314"/>
            <a:ext cx="2143140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 l="47469" t="4109" r="6960" b="24658"/>
          <a:stretch>
            <a:fillRect/>
          </a:stretch>
        </p:blipFill>
        <p:spPr bwMode="auto">
          <a:xfrm>
            <a:off x="357158" y="1428736"/>
            <a:ext cx="171451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Подведём итоги: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150" cy="4800600"/>
          </a:xfrm>
        </p:spPr>
        <p:txBody>
          <a:bodyPr>
            <a:normAutofit/>
          </a:bodyPr>
          <a:lstStyle/>
          <a:p>
            <a:r>
              <a:rPr lang="ru-RU" b="1" dirty="0" smtClean="0"/>
              <a:t>Какие категории граждан населяли Московское государство? </a:t>
            </a:r>
          </a:p>
          <a:p>
            <a:r>
              <a:rPr lang="ru-RU" b="1" dirty="0" smtClean="0"/>
              <a:t>Давайте определим отличие этих слоев населения.</a:t>
            </a:r>
          </a:p>
          <a:p>
            <a:r>
              <a:rPr lang="ru-RU" b="1" dirty="0" smtClean="0"/>
              <a:t> Как вы думаете, кому приходилось больше работать? Почему? Какие еще есть отличия, кто заметил? </a:t>
            </a:r>
          </a:p>
          <a:p>
            <a:r>
              <a:rPr lang="ru-RU" b="1" dirty="0" smtClean="0"/>
              <a:t> Какой можно сделать вывод?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254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7200" b="1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Спасибо за урок!</a:t>
            </a:r>
            <a:endParaRPr lang="ru-RU" sz="7200" b="1" dirty="0"/>
          </a:p>
        </p:txBody>
      </p:sp>
      <p:pic>
        <p:nvPicPr>
          <p:cNvPr id="4" name="Picture 4" descr="звоноч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3714752"/>
            <a:ext cx="143986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500" r="37812" b="11250"/>
          <a:stretch>
            <a:fillRect/>
          </a:stretch>
        </p:blipFill>
        <p:spPr bwMode="auto">
          <a:xfrm>
            <a:off x="1428727" y="0"/>
            <a:ext cx="65929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 «Найди правильный ответ»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- Как стал именовать себя правитель Московского государства? </a:t>
            </a:r>
          </a:p>
          <a:p>
            <a:r>
              <a:rPr lang="ru-RU" dirty="0" smtClean="0"/>
              <a:t> - Как был прозван князь Дмитрий Иванович после победы на Куликовом поле? </a:t>
            </a:r>
          </a:p>
          <a:p>
            <a:r>
              <a:rPr lang="ru-RU" dirty="0" smtClean="0"/>
              <a:t> - Как звали ордынского воина и русского богатыря, которые сразились в поединке перед Куликовской битвой? </a:t>
            </a:r>
          </a:p>
          <a:p>
            <a:r>
              <a:rPr lang="ru-RU" dirty="0" smtClean="0"/>
              <a:t> - Как выглядел герб России? </a:t>
            </a:r>
          </a:p>
          <a:p>
            <a:r>
              <a:rPr lang="ru-RU" dirty="0" smtClean="0"/>
              <a:t> - Кто был основателем Троицкого монастыря? </a:t>
            </a:r>
          </a:p>
          <a:p>
            <a:r>
              <a:rPr lang="ru-RU" dirty="0" smtClean="0"/>
              <a:t> - Какой известный иконописец написал икону «Троица»? </a:t>
            </a:r>
          </a:p>
          <a:p>
            <a:r>
              <a:rPr lang="ru-RU" dirty="0" smtClean="0"/>
              <a:t> - Какие начались времена с объединения русских земель под властью Москвы? </a:t>
            </a:r>
          </a:p>
          <a:p>
            <a:r>
              <a:rPr lang="ru-RU" dirty="0" smtClean="0"/>
              <a:t>- Первый правитель Московского государства?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144000" y="3786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15616" y="332656"/>
            <a:ext cx="7872875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302" t="-632" r="20405"/>
          <a:stretch>
            <a:fillRect/>
          </a:stretch>
        </p:blipFill>
        <p:spPr bwMode="auto">
          <a:xfrm>
            <a:off x="2051720" y="116632"/>
            <a:ext cx="5786478" cy="658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498344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Рассмотрите избу, её убранство. </a:t>
            </a:r>
            <a:b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-Что вы видите? Опишите, как выглядит изба внутри и нет ли чего лишнего.</a:t>
            </a:r>
            <a:r>
              <a:rPr lang="ru-RU" sz="2000" b="1" dirty="0" smtClean="0">
                <a:latin typeface="Arial Black" pitchFamily="34" charset="0"/>
              </a:rPr>
              <a:t/>
            </a:r>
            <a:br>
              <a:rPr lang="ru-RU" sz="2000" b="1" dirty="0" smtClean="0">
                <a:latin typeface="Arial Black" pitchFamily="34" charset="0"/>
              </a:rPr>
            </a:b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615"/>
          <a:stretch>
            <a:fillRect/>
          </a:stretch>
        </p:blipFill>
        <p:spPr bwMode="auto">
          <a:xfrm>
            <a:off x="1238196" y="1142984"/>
            <a:ext cx="7905804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42500" t="47500" r="2187" b="3750"/>
          <a:stretch>
            <a:fillRect/>
          </a:stretch>
        </p:blipFill>
        <p:spPr bwMode="auto">
          <a:xfrm>
            <a:off x="0" y="4071918"/>
            <a:ext cx="421484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6490809"/>
            <a:ext cx="571504" cy="36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 l="13437" t="2500" r="14375"/>
          <a:stretch>
            <a:fillRect/>
          </a:stretch>
        </p:blipFill>
        <p:spPr bwMode="auto">
          <a:xfrm>
            <a:off x="3428992" y="1142984"/>
            <a:ext cx="1000132" cy="101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/>
          <a:srcRect l="31832" t="3389" r="14624" b="37709"/>
          <a:stretch>
            <a:fillRect/>
          </a:stretch>
        </p:blipFill>
        <p:spPr bwMode="auto">
          <a:xfrm>
            <a:off x="0" y="6072182"/>
            <a:ext cx="71434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 l="18750" t="1250" r="14687" b="1249"/>
          <a:stretch>
            <a:fillRect/>
          </a:stretch>
        </p:blipFill>
        <p:spPr bwMode="auto">
          <a:xfrm>
            <a:off x="7143768" y="4500570"/>
            <a:ext cx="500066" cy="54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205" t="-632" r="788" b="29604"/>
          <a:stretch>
            <a:fillRect/>
          </a:stretch>
        </p:blipFill>
        <p:spPr bwMode="auto">
          <a:xfrm>
            <a:off x="285720" y="0"/>
            <a:ext cx="9386953" cy="670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27500" t="378" r="26562" b="81191"/>
          <a:stretch>
            <a:fillRect/>
          </a:stretch>
        </p:blipFill>
        <p:spPr bwMode="auto">
          <a:xfrm>
            <a:off x="2928926" y="4500570"/>
            <a:ext cx="928694" cy="2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 l="28437" t="18809" r="65000" b="6049"/>
          <a:stretch>
            <a:fillRect/>
          </a:stretch>
        </p:blipFill>
        <p:spPr bwMode="auto">
          <a:xfrm>
            <a:off x="2928926" y="4786322"/>
            <a:ext cx="267893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 l="65000" t="17391" r="28437" b="6049"/>
          <a:stretch>
            <a:fillRect/>
          </a:stretch>
        </p:blipFill>
        <p:spPr bwMode="auto">
          <a:xfrm>
            <a:off x="3643306" y="4714884"/>
            <a:ext cx="21431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/>
          <a:srcRect l="32072" t="-3893" r="26095" b="50000"/>
          <a:stretch>
            <a:fillRect/>
          </a:stretch>
        </p:blipFill>
        <p:spPr bwMode="auto">
          <a:xfrm>
            <a:off x="2071670" y="1071546"/>
            <a:ext cx="100013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3214686"/>
            <a:ext cx="4179093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2132" y="214290"/>
            <a:ext cx="4024851" cy="2676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57158" y="214290"/>
            <a:ext cx="8786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Жилось людям трудно, но они не унывали. Если избу строить, то не просто так, а чтобы любо-дорого было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933588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До наших дней дошли пословицы, появившиеся во времена Московского государства. Объясните их смысл.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714488"/>
            <a:ext cx="7862150" cy="4800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Молодец против овец, а против молодца и сам овца. </a:t>
            </a:r>
          </a:p>
          <a:p>
            <a:pPr>
              <a:buNone/>
            </a:pPr>
            <a:endParaRPr lang="ru-RU" sz="2400" dirty="0" smtClean="0">
              <a:latin typeface="Arial Black" pitchFamily="34" charset="0"/>
            </a:endParaRPr>
          </a:p>
          <a:p>
            <a:r>
              <a:rPr lang="ru-RU" sz="2400" dirty="0" smtClean="0">
                <a:latin typeface="Arial Black" pitchFamily="34" charset="0"/>
              </a:rPr>
              <a:t>Мал золотник, да дорог</a:t>
            </a:r>
          </a:p>
          <a:p>
            <a:pPr>
              <a:buNone/>
            </a:pPr>
            <a:endParaRPr lang="ru-RU" sz="2400" dirty="0" smtClean="0">
              <a:latin typeface="Arial Black" pitchFamily="34" charset="0"/>
            </a:endParaRPr>
          </a:p>
          <a:p>
            <a:r>
              <a:rPr lang="ru-RU" sz="2400" dirty="0" smtClean="0">
                <a:latin typeface="Arial Black" pitchFamily="34" charset="0"/>
              </a:rPr>
              <a:t>Не всяк умён, кто в красное наряжён. </a:t>
            </a:r>
          </a:p>
          <a:p>
            <a:pPr>
              <a:buNone/>
            </a:pPr>
            <a:endParaRPr lang="ru-RU" sz="2400" dirty="0" smtClean="0">
              <a:latin typeface="Arial Black" pitchFamily="34" charset="0"/>
            </a:endParaRPr>
          </a:p>
          <a:p>
            <a:r>
              <a:rPr lang="ru-RU" sz="2400" dirty="0" smtClean="0">
                <a:latin typeface="Arial Black" pitchFamily="34" charset="0"/>
              </a:rPr>
              <a:t>Криво дерево, да яблоки сладки</a:t>
            </a:r>
            <a:endParaRPr lang="ru-RU" dirty="0" smtClean="0">
              <a:latin typeface="Arial Black" pitchFamily="34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08" t="6814" r="3643" b="7808"/>
          <a:stretch>
            <a:fillRect/>
          </a:stretch>
        </p:blipFill>
        <p:spPr bwMode="auto">
          <a:xfrm>
            <a:off x="714348" y="214290"/>
            <a:ext cx="381642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580" t="9652" r="3580" b="5405"/>
          <a:stretch>
            <a:fillRect/>
          </a:stretch>
        </p:blipFill>
        <p:spPr bwMode="auto">
          <a:xfrm>
            <a:off x="4499992" y="260648"/>
            <a:ext cx="453650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325" t="39853" r="3687" b="4336"/>
          <a:stretch>
            <a:fillRect/>
          </a:stretch>
        </p:blipFill>
        <p:spPr bwMode="auto">
          <a:xfrm>
            <a:off x="0" y="4149080"/>
            <a:ext cx="49685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3551" t="10334" r="3551" b="5667"/>
          <a:stretch>
            <a:fillRect/>
          </a:stretch>
        </p:blipFill>
        <p:spPr bwMode="auto">
          <a:xfrm>
            <a:off x="4967536" y="3861048"/>
            <a:ext cx="41764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57224" y="428604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 Black" pitchFamily="34" charset="0"/>
              </a:rPr>
              <a:t>Люди Московского государства славились своим трудолюбием, мастерством и мудростью</a:t>
            </a:r>
            <a:endParaRPr lang="ru-RU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282</TotalTime>
  <Words>298</Words>
  <Application>Microsoft Office PowerPoint</Application>
  <PresentationFormat>Экран (4:3)</PresentationFormat>
  <Paragraphs>42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Солнцестояние</vt:lpstr>
      <vt:lpstr>Слайд 1</vt:lpstr>
      <vt:lpstr>Слайд 2</vt:lpstr>
      <vt:lpstr>Игра «Найди правильный ответ»</vt:lpstr>
      <vt:lpstr>Слайд 4</vt:lpstr>
      <vt:lpstr>Слайд 5</vt:lpstr>
      <vt:lpstr>Рассмотрите избу, её убранство.  -Что вы видите? Опишите, как выглядит изба внутри и нет ли чего лишнего. </vt:lpstr>
      <vt:lpstr>Слайд 7</vt:lpstr>
      <vt:lpstr>До наших дней дошли пословицы, появившиеся во времена Московского государства. Объясните их смысл.</vt:lpstr>
      <vt:lpstr>Слайд 9</vt:lpstr>
      <vt:lpstr> Боярин – знатный человек, землевладелец, советник великого государя. </vt:lpstr>
      <vt:lpstr>Слайд 11</vt:lpstr>
      <vt:lpstr>   Дворянин – человек, который служил в конном войске великого государя и получал за это землю. Землю передавали по наследству. Обязанности: управлять и защищать. </vt:lpstr>
      <vt:lpstr>Стрельцы  – служилые люди великого государя, вооружённые огнестрельным оружием. Стрельцы стали первым постоянным войском в Русском государстве.</vt:lpstr>
      <vt:lpstr>Крестьянство  - самое многочисленное сословие. Они пахали землю, выращивали скот. Крестьяне кормили всё население государства.</vt:lpstr>
      <vt:lpstr>Подведём итоги: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Asus</cp:lastModifiedBy>
  <cp:revision>34</cp:revision>
  <dcterms:created xsi:type="dcterms:W3CDTF">2015-10-11T19:01:16Z</dcterms:created>
  <dcterms:modified xsi:type="dcterms:W3CDTF">2016-03-23T21:50:00Z</dcterms:modified>
</cp:coreProperties>
</file>