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62" r:id="rId5"/>
    <p:sldId id="263" r:id="rId6"/>
    <p:sldId id="264" r:id="rId7"/>
    <p:sldId id="259" r:id="rId8"/>
    <p:sldId id="260" r:id="rId9"/>
    <p:sldId id="261" r:id="rId10"/>
    <p:sldId id="271" r:id="rId11"/>
    <p:sldId id="272" r:id="rId12"/>
    <p:sldId id="275" r:id="rId13"/>
    <p:sldId id="266" r:id="rId14"/>
    <p:sldId id="267" r:id="rId15"/>
    <p:sldId id="265" r:id="rId16"/>
    <p:sldId id="276" r:id="rId17"/>
    <p:sldId id="269" r:id="rId18"/>
    <p:sldId id="268" r:id="rId19"/>
    <p:sldId id="270" r:id="rId20"/>
    <p:sldId id="278" r:id="rId21"/>
    <p:sldId id="277" r:id="rId22"/>
    <p:sldId id="273" r:id="rId23"/>
    <p:sldId id="279" r:id="rId24"/>
    <p:sldId id="281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59952-D20B-4740-86CB-55729367A938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E0D3B3-ED30-4889-971C-AA0FA3C9B7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0D3B3-ED30-4889-971C-AA0FA3C9B72C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gif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0;&#1076;&#1084;&#1080;&#1085;&#1080;&#1089;&#1090;&#1088;&#1072;&#1090;&#1086;&#1088;\Desktop\&#1053;&#1040;%20&#1050;&#1054;&#1053;&#1050;&#1059;&#1056;&#1057;%202016\Skazka_o_care_Saltane_-_Kompoziciya_po_skazke_A.S.Pushkina_i_opereN.A.Rimskogo-Korsakova._(iPlayer.fm).mp3" TargetMode="Externa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836712"/>
            <a:ext cx="7848872" cy="1200329"/>
          </a:xfrm>
          <a:prstGeom prst="rect">
            <a:avLst/>
          </a:prstGeom>
          <a:solidFill>
            <a:schemeClr val="accent6">
              <a:lumMod val="20000"/>
              <a:lumOff val="80000"/>
              <a:alpha val="78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Всероссийский конкурс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учителей и педагогов дополнительного образования «ЛУЧШАЯ ПРЕЗЕНТАЦИЯ К УРОКУ»</a:t>
            </a:r>
            <a:endParaRPr lang="ru-RU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1600" y="1988840"/>
            <a:ext cx="7128792" cy="369332"/>
          </a:xfrm>
          <a:prstGeom prst="rect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к уроку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литературного чтения 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классе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7704" y="2420888"/>
            <a:ext cx="5688632" cy="1754326"/>
          </a:xfrm>
          <a:prstGeom prst="rect">
            <a:avLst/>
          </a:prstGeom>
          <a:solidFill>
            <a:schemeClr val="accent6">
              <a:lumMod val="20000"/>
              <a:lumOff val="80000"/>
              <a:alpha val="7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ПРЕЗЕНТАЦИИ: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«ЗА СТРОКАМИ ПУШКИНСКОЙ СКАЗКИ»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к 185 –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летию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создания  «Сказки о царе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Салтане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                     о сыне его славном и могучем богатыре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Гвидоне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Салтановиче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о прекрасной царевне Лебеди»                      А.С. Пушкина)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5616" y="4365104"/>
            <a:ext cx="7344816" cy="369332"/>
          </a:xfrm>
          <a:prstGeom prst="rect">
            <a:avLst/>
          </a:prstGeom>
          <a:solidFill>
            <a:schemeClr val="accent6">
              <a:lumMod val="20000"/>
              <a:lumOff val="80000"/>
              <a:alpha val="72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начальных классов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Костенко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Виктория Алексеевна</a:t>
            </a:r>
            <a:endParaRPr lang="ru-RU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600" y="4869160"/>
            <a:ext cx="7272808" cy="923330"/>
          </a:xfrm>
          <a:prstGeom prst="rect">
            <a:avLst/>
          </a:prstGeom>
          <a:solidFill>
            <a:schemeClr val="accent6">
              <a:lumMod val="20000"/>
              <a:lumOff val="80000"/>
              <a:alpha val="7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бюджетное общеобразовательное учреждение муниципального образования город Краснодар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средняя общеобразовательная школа № 86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744" y="5805264"/>
            <a:ext cx="41764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станица Старокорсунская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2" descr="C:\Users\Администратор\Desktop\НА КОНКУРС 2016\i (1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6984806" y="4184547"/>
            <a:ext cx="3095269" cy="864096"/>
          </a:xfrm>
          <a:prstGeom prst="rect">
            <a:avLst/>
          </a:prstGeom>
          <a:noFill/>
        </p:spPr>
      </p:pic>
      <p:pic>
        <p:nvPicPr>
          <p:cNvPr id="16" name="Picture 2" descr="C:\Users\Администратор\Desktop\НА КОНКУРС 2016\i (1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6984805" y="1880291"/>
            <a:ext cx="3095269" cy="864096"/>
          </a:xfrm>
          <a:prstGeom prst="rect">
            <a:avLst/>
          </a:prstGeom>
          <a:noFill/>
        </p:spPr>
      </p:pic>
      <p:pic>
        <p:nvPicPr>
          <p:cNvPr id="17" name="Picture 2" descr="C:\Users\Администратор\Desktop\НА КОНКУРС 2016\i (1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-936074" y="4184546"/>
            <a:ext cx="3095269" cy="864096"/>
          </a:xfrm>
          <a:prstGeom prst="rect">
            <a:avLst/>
          </a:prstGeom>
          <a:noFill/>
        </p:spPr>
      </p:pic>
      <p:pic>
        <p:nvPicPr>
          <p:cNvPr id="18" name="Picture 2" descr="C:\Users\Администратор\Desktop\НА КОНКУРС 2016\i (1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-936075" y="1880290"/>
            <a:ext cx="3095269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836712"/>
            <a:ext cx="66247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«СКАЗКИ О ЦАРЕ САЛТАНЕ,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СЫНЕ ЕГО СЛАВНОМ И МОГУЧЕМ БОГАТЫРЕ ГВИДОНЕ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О ПРЕКРАСНОЙ ЦАРЕВНЕ ЛЕБЕДИ»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А.С. ПУШКИНА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Администратор\Desktop\НА КОНКУРС 2016\imgh156005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517783"/>
            <a:ext cx="3649746" cy="2431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1556792"/>
            <a:ext cx="7272808" cy="49398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ВРЕМЯ НАПИСАНИЯ СКАЗКИ: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ru-RU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Краткая запись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«Сказки о царе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Салтане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в Кишиневе – </a:t>
            </a:r>
            <a:r>
              <a:rPr lang="ru-RU" sz="2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1822г.</a:t>
            </a:r>
          </a:p>
          <a:p>
            <a:r>
              <a:rPr lang="ru-RU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Подробная запись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Михайловском – </a:t>
            </a:r>
            <a:r>
              <a:rPr lang="ru-RU" sz="2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1824г.</a:t>
            </a:r>
          </a:p>
          <a:p>
            <a:r>
              <a:rPr lang="ru-RU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стихов, остальное проза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</a:t>
            </a:r>
            <a:r>
              <a:rPr lang="ru-RU" sz="2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1828г.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Написал</a:t>
            </a:r>
            <a:r>
              <a:rPr lang="ru-RU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полностью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1831г.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устроив творческое соревнование             с Жуковским.</a:t>
            </a:r>
          </a:p>
          <a:p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ЖАНР: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литературная сказка (есть автор)</a:t>
            </a:r>
          </a:p>
          <a:p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ИДЕЯ СКАЗКИ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endParaRPr lang="ru-RU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любая ложь,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какой бы она продуманной ни была, </a:t>
            </a:r>
            <a:r>
              <a:rPr lang="ru-RU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корысть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конечном итоге </a:t>
            </a:r>
            <a:r>
              <a:rPr lang="ru-RU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будут раскрыты  и наказаны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И если человек искренне раскаивается и просит прощения, то он его получит. </a:t>
            </a:r>
            <a:r>
              <a:rPr lang="ru-RU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действительно </a:t>
            </a:r>
            <a:r>
              <a:rPr lang="ru-RU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победит зло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накажет его. </a:t>
            </a:r>
            <a:endParaRPr lang="ru-RU" sz="2000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548680"/>
            <a:ext cx="684076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СКАЗКИ О ЦАРЕ САЛТАНЕ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C:\Users\Администратор\Desktop\НА КОНКУРС 2016\i (1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6840790" y="4256555"/>
            <a:ext cx="3095269" cy="864096"/>
          </a:xfrm>
          <a:prstGeom prst="rect">
            <a:avLst/>
          </a:prstGeom>
          <a:noFill/>
        </p:spPr>
      </p:pic>
      <p:pic>
        <p:nvPicPr>
          <p:cNvPr id="6" name="Picture 2" descr="C:\Users\Администратор\Desktop\НА КОНКУРС 2016\i (1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6840789" y="4256555"/>
            <a:ext cx="3095269" cy="864096"/>
          </a:xfrm>
          <a:prstGeom prst="rect">
            <a:avLst/>
          </a:prstGeom>
          <a:noFill/>
        </p:spPr>
      </p:pic>
      <p:pic>
        <p:nvPicPr>
          <p:cNvPr id="7" name="Picture 6" descr="C:\Users\Администратор\Desktop\НА КОНКУРС 2016\224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4160B3"/>
              </a:clrFrom>
              <a:clrTo>
                <a:srgbClr val="4160B3">
                  <a:alpha val="0"/>
                </a:srgbClr>
              </a:clrTo>
            </a:clrChange>
          </a:blip>
          <a:srcRect l="10185"/>
          <a:stretch>
            <a:fillRect/>
          </a:stretch>
        </p:blipFill>
        <p:spPr bwMode="auto">
          <a:xfrm>
            <a:off x="323528" y="332656"/>
            <a:ext cx="1224136" cy="12039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1772816"/>
            <a:ext cx="7272808" cy="48013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КОМПОЗИЦИЯ: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ru-RU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/>
            <a:r>
              <a:rPr lang="ru-RU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1.Вступление</a:t>
            </a:r>
            <a:r>
              <a:rPr lang="ru-RU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свадьба царя и зависть сестер. </a:t>
            </a:r>
          </a:p>
          <a:p>
            <a:pPr marL="457200" indent="-457200"/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/>
            <a:r>
              <a:rPr lang="ru-RU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Завязка произведения: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отъезд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Салтана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обман Ткачихи, Поварихи, сватьи бабы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Бабарихи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457200" indent="-457200"/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/>
            <a:r>
              <a:rPr lang="ru-RU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Развитие действия: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приключения князя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Гвидона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острове и чудеса царевны Лебеди.</a:t>
            </a:r>
          </a:p>
          <a:p>
            <a:pPr marL="457200" indent="-457200"/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/>
            <a:r>
              <a:rPr lang="ru-RU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4. Кульминация сказки: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превращение Лебеди в царевну и прибытие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Салтана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королевство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Гвидона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457200" indent="-457200"/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/>
            <a:r>
              <a:rPr lang="ru-RU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Развязка произведения: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встреча царя с женой и торжественный пир. </a:t>
            </a:r>
            <a:endParaRPr lang="ru-RU" sz="2000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19672" y="1052736"/>
            <a:ext cx="684076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СКАЗКИ О ЦАРЕ САЛТАНЕ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C:\Users\Администратор\Desktop\НА КОНКУРС 2016\i (1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6696774" y="4616595"/>
            <a:ext cx="3095269" cy="864096"/>
          </a:xfrm>
          <a:prstGeom prst="rect">
            <a:avLst/>
          </a:prstGeom>
          <a:noFill/>
        </p:spPr>
      </p:pic>
      <p:pic>
        <p:nvPicPr>
          <p:cNvPr id="6" name="Picture 6" descr="C:\Users\Администратор\Desktop\НА КОНКУРС 2016\224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4160B3"/>
              </a:clrFrom>
              <a:clrTo>
                <a:srgbClr val="4160B3">
                  <a:alpha val="0"/>
                </a:srgbClr>
              </a:clrTo>
            </a:clrChange>
          </a:blip>
          <a:srcRect l="10185"/>
          <a:stretch>
            <a:fillRect/>
          </a:stretch>
        </p:blipFill>
        <p:spPr bwMode="auto">
          <a:xfrm>
            <a:off x="253218" y="335514"/>
            <a:ext cx="1222438" cy="1202270"/>
          </a:xfrm>
          <a:prstGeom prst="rect">
            <a:avLst/>
          </a:prstGeom>
          <a:noFill/>
        </p:spPr>
      </p:pic>
      <p:pic>
        <p:nvPicPr>
          <p:cNvPr id="7" name="Picture 6" descr="C:\Users\Администратор\Desktop\НА КОНКУРС 2016\224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4160B3"/>
              </a:clrFrom>
              <a:clrTo>
                <a:srgbClr val="4160B3">
                  <a:alpha val="0"/>
                </a:srgbClr>
              </a:clrTo>
            </a:clrChange>
          </a:blip>
          <a:srcRect l="10185"/>
          <a:stretch>
            <a:fillRect/>
          </a:stretch>
        </p:blipFill>
        <p:spPr bwMode="auto">
          <a:xfrm>
            <a:off x="251520" y="332656"/>
            <a:ext cx="1222438" cy="12022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67544" y="764704"/>
            <a:ext cx="8064896" cy="16004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А. С. Пушкин мастерски создал образы персонажей литературного произведения. Автор преподнёс читателю характер героев сказки о царе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Cалтане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так, что невольно начинаешь сопереживать одной группе героев и абсолютно не симпатизировать другой.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5076056" y="2636912"/>
            <a:ext cx="3600400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ПОЛОЖИТЕЛЬНЫЕ ГЕРОИ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СКАЗКИ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24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царь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Салтан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его сын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Гвидон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девица под окном- будущая Царица,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Царевна-лебедь.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</a:p>
        </p:txBody>
      </p:sp>
      <p:pic>
        <p:nvPicPr>
          <p:cNvPr id="1026" name="Picture 2" descr="C:\Users\Администратор\Desktop\НА КОНКУРС 2016\i (9).jpg"/>
          <p:cNvPicPr>
            <a:picLocks noChangeAspect="1" noChangeArrowheads="1"/>
          </p:cNvPicPr>
          <p:nvPr/>
        </p:nvPicPr>
        <p:blipFill>
          <a:blip r:embed="rId2" cstate="print"/>
          <a:srcRect l="7902" t="7032" r="15708" b="19127"/>
          <a:stretch>
            <a:fillRect/>
          </a:stretch>
        </p:blipFill>
        <p:spPr bwMode="auto">
          <a:xfrm>
            <a:off x="395536" y="2564904"/>
            <a:ext cx="2304256" cy="1668599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  <p:pic>
        <p:nvPicPr>
          <p:cNvPr id="1027" name="Picture 3" descr="C:\Users\Администратор\Desktop\НА КОНКУРС 2016\cs194.jpg"/>
          <p:cNvPicPr>
            <a:picLocks noChangeAspect="1" noChangeArrowheads="1"/>
          </p:cNvPicPr>
          <p:nvPr/>
        </p:nvPicPr>
        <p:blipFill>
          <a:blip r:embed="rId3" cstate="print"/>
          <a:srcRect l="5394" t="9518" r="31679" b="4816"/>
          <a:stretch>
            <a:fillRect/>
          </a:stretch>
        </p:blipFill>
        <p:spPr bwMode="auto">
          <a:xfrm>
            <a:off x="683568" y="4437112"/>
            <a:ext cx="1944216" cy="1999765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  <p:pic>
        <p:nvPicPr>
          <p:cNvPr id="1028" name="Picture 4" descr="C:\Users\Администратор\Desktop\НА КОНКУРС 2016\img10.jpg"/>
          <p:cNvPicPr>
            <a:picLocks noChangeAspect="1" noChangeArrowheads="1"/>
          </p:cNvPicPr>
          <p:nvPr/>
        </p:nvPicPr>
        <p:blipFill>
          <a:blip r:embed="rId4" cstate="print"/>
          <a:srcRect l="5113" t="18500" r="62600" b="13901"/>
          <a:stretch>
            <a:fillRect/>
          </a:stretch>
        </p:blipFill>
        <p:spPr bwMode="auto">
          <a:xfrm>
            <a:off x="2987824" y="2132856"/>
            <a:ext cx="1263173" cy="1983498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  <p:pic>
        <p:nvPicPr>
          <p:cNvPr id="1029" name="Picture 5" descr="C:\Users\Администратор\Desktop\НА КОНКУРС 2016\hqdefault.jpg"/>
          <p:cNvPicPr>
            <a:picLocks noChangeAspect="1" noChangeArrowheads="1"/>
          </p:cNvPicPr>
          <p:nvPr/>
        </p:nvPicPr>
        <p:blipFill>
          <a:blip r:embed="rId5" cstate="print"/>
          <a:srcRect l="26376" r="12200"/>
          <a:stretch>
            <a:fillRect/>
          </a:stretch>
        </p:blipFill>
        <p:spPr bwMode="auto">
          <a:xfrm>
            <a:off x="2915816" y="4221088"/>
            <a:ext cx="2016224" cy="2461845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  <p:pic>
        <p:nvPicPr>
          <p:cNvPr id="8" name="Picture 6" descr="C:\Users\Администратор\Desktop\НА КОНКУРС 2016\224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4160B3"/>
              </a:clrFrom>
              <a:clrTo>
                <a:srgbClr val="4160B3">
                  <a:alpha val="0"/>
                </a:srgbClr>
              </a:clrTo>
            </a:clrChange>
          </a:blip>
          <a:srcRect l="10185"/>
          <a:stretch>
            <a:fillRect/>
          </a:stretch>
        </p:blipFill>
        <p:spPr bwMode="auto">
          <a:xfrm>
            <a:off x="7596336" y="3284984"/>
            <a:ext cx="1222438" cy="12022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23528" y="692696"/>
            <a:ext cx="3923928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ОТРИЦАТЕЛЬНЫЕ ГЕРОИ СКАЗКИ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повариха,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ткачиха,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сватья баба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Бабариха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Коршун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050" name="Picture 2" descr="C:\Users\Администратор\Desktop\НА КОНКУРС 2016\15856889.jpg"/>
          <p:cNvPicPr>
            <a:picLocks noChangeAspect="1" noChangeArrowheads="1"/>
          </p:cNvPicPr>
          <p:nvPr/>
        </p:nvPicPr>
        <p:blipFill>
          <a:blip r:embed="rId2" cstate="print"/>
          <a:srcRect l="6688" t="6562" r="5704"/>
          <a:stretch>
            <a:fillRect/>
          </a:stretch>
        </p:blipFill>
        <p:spPr bwMode="auto">
          <a:xfrm>
            <a:off x="4499992" y="476672"/>
            <a:ext cx="4176464" cy="3340774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  <p:pic>
        <p:nvPicPr>
          <p:cNvPr id="2051" name="Picture 3" descr="C:\Users\Администратор\Desktop\НА КОНКУРС 2016\62799_900.jpg"/>
          <p:cNvPicPr>
            <a:picLocks noChangeAspect="1" noChangeArrowheads="1"/>
          </p:cNvPicPr>
          <p:nvPr/>
        </p:nvPicPr>
        <p:blipFill>
          <a:blip r:embed="rId3" cstate="print"/>
          <a:srcRect l="1806" t="3689" r="2751" b="2438"/>
          <a:stretch>
            <a:fillRect/>
          </a:stretch>
        </p:blipFill>
        <p:spPr bwMode="auto">
          <a:xfrm>
            <a:off x="1691680" y="3501008"/>
            <a:ext cx="4072772" cy="3024336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  <p:pic>
        <p:nvPicPr>
          <p:cNvPr id="5" name="Picture 6" descr="C:\Users\Администратор\Desktop\НА КОНКУРС 2016\224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4160B3"/>
              </a:clrFrom>
              <a:clrTo>
                <a:srgbClr val="4160B3">
                  <a:alpha val="0"/>
                </a:srgbClr>
              </a:clrTo>
            </a:clrChange>
          </a:blip>
          <a:srcRect l="10185"/>
          <a:stretch>
            <a:fillRect/>
          </a:stretch>
        </p:blipFill>
        <p:spPr bwMode="auto">
          <a:xfrm>
            <a:off x="6948264" y="4725144"/>
            <a:ext cx="1222438" cy="12022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835696" y="908720"/>
            <a:ext cx="5832648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«НЕЙТРАЛЬНАЯ ГРУППА»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ГЕРОЕВ СКАЗКИ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белка,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заморские гости,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ветер,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волна,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дядька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Черномор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и 33 богатыря,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комар </a:t>
            </a:r>
            <a:r>
              <a:rPr lang="ru-RU" sz="24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шмель, в которых превращался князь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Гвидон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Администратор\Desktop\НА КОНКУРС 2016\i (7).jpg"/>
          <p:cNvPicPr>
            <a:picLocks noChangeAspect="1" noChangeArrowheads="1"/>
          </p:cNvPicPr>
          <p:nvPr/>
        </p:nvPicPr>
        <p:blipFill>
          <a:blip r:embed="rId2" cstate="print"/>
          <a:srcRect l="36829" t="14838" r="10488"/>
          <a:stretch>
            <a:fillRect/>
          </a:stretch>
        </p:blipFill>
        <p:spPr bwMode="auto">
          <a:xfrm>
            <a:off x="6943900" y="1844824"/>
            <a:ext cx="1962251" cy="2376264"/>
          </a:xfrm>
          <a:prstGeom prst="rect">
            <a:avLst/>
          </a:prstGeom>
          <a:noFill/>
        </p:spPr>
      </p:pic>
      <p:pic>
        <p:nvPicPr>
          <p:cNvPr id="3075" name="Picture 3" descr="C:\Users\Администратор\Desktop\НА КОНКУРС 2016\26_Torgovie_gosti_u_Saltana_b.jpg"/>
          <p:cNvPicPr>
            <a:picLocks noChangeAspect="1" noChangeArrowheads="1"/>
          </p:cNvPicPr>
          <p:nvPr/>
        </p:nvPicPr>
        <p:blipFill>
          <a:blip r:embed="rId3" cstate="print"/>
          <a:srcRect l="41798"/>
          <a:stretch>
            <a:fillRect/>
          </a:stretch>
        </p:blipFill>
        <p:spPr bwMode="auto">
          <a:xfrm>
            <a:off x="6403916" y="4509120"/>
            <a:ext cx="2560571" cy="2044032"/>
          </a:xfrm>
          <a:prstGeom prst="rect">
            <a:avLst/>
          </a:prstGeom>
          <a:noFill/>
        </p:spPr>
      </p:pic>
      <p:pic>
        <p:nvPicPr>
          <p:cNvPr id="3076" name="Picture 4" descr="C:\Users\Администратор\Desktop\НА КОНКУРС 2016\LgZZDNRlUmg.jpg"/>
          <p:cNvPicPr>
            <a:picLocks noChangeAspect="1" noChangeArrowheads="1"/>
          </p:cNvPicPr>
          <p:nvPr/>
        </p:nvPicPr>
        <p:blipFill>
          <a:blip r:embed="rId4" cstate="print">
            <a:lum bright="-20000"/>
          </a:blip>
          <a:srcRect l="5051" t="5007" r="30931" b="58696"/>
          <a:stretch>
            <a:fillRect/>
          </a:stretch>
        </p:blipFill>
        <p:spPr bwMode="auto">
          <a:xfrm>
            <a:off x="251520" y="260648"/>
            <a:ext cx="2128939" cy="162378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3077" name="Picture 5" descr="C:\Users\Администратор\Desktop\НА КОНКУРС 2016\img9.jpg"/>
          <p:cNvPicPr>
            <a:picLocks noChangeAspect="1" noChangeArrowheads="1"/>
          </p:cNvPicPr>
          <p:nvPr/>
        </p:nvPicPr>
        <p:blipFill>
          <a:blip r:embed="rId5" cstate="print"/>
          <a:srcRect l="18201" t="36060" r="2504" b="3933"/>
          <a:stretch>
            <a:fillRect/>
          </a:stretch>
        </p:blipFill>
        <p:spPr bwMode="auto">
          <a:xfrm>
            <a:off x="539552" y="4725144"/>
            <a:ext cx="3171780" cy="1800200"/>
          </a:xfrm>
          <a:prstGeom prst="rect">
            <a:avLst/>
          </a:prstGeom>
          <a:noFill/>
        </p:spPr>
      </p:pic>
      <p:pic>
        <p:nvPicPr>
          <p:cNvPr id="3078" name="Picture 6" descr="C:\Users\Администратор\Desktop\НА КОНКУРС 2016\img18.jpg"/>
          <p:cNvPicPr>
            <a:picLocks noChangeAspect="1" noChangeArrowheads="1"/>
          </p:cNvPicPr>
          <p:nvPr/>
        </p:nvPicPr>
        <p:blipFill>
          <a:blip r:embed="rId6" cstate="print"/>
          <a:srcRect l="25588" t="12200" r="7476" b="10101"/>
          <a:stretch>
            <a:fillRect/>
          </a:stretch>
        </p:blipFill>
        <p:spPr bwMode="auto">
          <a:xfrm>
            <a:off x="3851920" y="4581128"/>
            <a:ext cx="2270514" cy="1976683"/>
          </a:xfrm>
          <a:prstGeom prst="rect">
            <a:avLst/>
          </a:prstGeom>
          <a:noFill/>
        </p:spPr>
      </p:pic>
      <p:pic>
        <p:nvPicPr>
          <p:cNvPr id="3079" name="Picture 7" descr="C:\Users\Администратор\Desktop\НА КОНКУРС 2016\cs139.jpg"/>
          <p:cNvPicPr>
            <a:picLocks noChangeAspect="1" noChangeArrowheads="1"/>
          </p:cNvPicPr>
          <p:nvPr/>
        </p:nvPicPr>
        <p:blipFill>
          <a:blip r:embed="rId7" cstate="print"/>
          <a:srcRect l="35699" t="22235" r="32801" b="45802"/>
          <a:stretch>
            <a:fillRect/>
          </a:stretch>
        </p:blipFill>
        <p:spPr bwMode="auto">
          <a:xfrm>
            <a:off x="323528" y="3284984"/>
            <a:ext cx="1596699" cy="1224136"/>
          </a:xfrm>
          <a:prstGeom prst="rect">
            <a:avLst/>
          </a:prstGeom>
          <a:noFill/>
        </p:spPr>
      </p:pic>
      <p:pic>
        <p:nvPicPr>
          <p:cNvPr id="3080" name="Picture 8" descr="C:\Users\Администратор\Desktop\НА КОНКУРС 2016\vlyx_big.jpg"/>
          <p:cNvPicPr>
            <a:picLocks noChangeAspect="1" noChangeArrowheads="1"/>
          </p:cNvPicPr>
          <p:nvPr/>
        </p:nvPicPr>
        <p:blipFill>
          <a:blip r:embed="rId8" cstate="print"/>
          <a:srcRect l="46456" t="24850" r="40255" b="58612"/>
          <a:stretch>
            <a:fillRect/>
          </a:stretch>
        </p:blipFill>
        <p:spPr bwMode="auto">
          <a:xfrm>
            <a:off x="7364880" y="260649"/>
            <a:ext cx="1311575" cy="1224136"/>
          </a:xfrm>
          <a:prstGeom prst="rect">
            <a:avLst/>
          </a:prstGeom>
          <a:noFill/>
        </p:spPr>
      </p:pic>
      <p:pic>
        <p:nvPicPr>
          <p:cNvPr id="10" name="Picture 6" descr="C:\Users\Администратор\Desktop\НА КОНКУРС 2016\2240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4160B3"/>
              </a:clrFrom>
              <a:clrTo>
                <a:srgbClr val="4160B3">
                  <a:alpha val="0"/>
                </a:srgbClr>
              </a:clrTo>
            </a:clrChange>
          </a:blip>
          <a:srcRect l="10185"/>
          <a:stretch>
            <a:fillRect/>
          </a:stretch>
        </p:blipFill>
        <p:spPr bwMode="auto">
          <a:xfrm>
            <a:off x="5292080" y="1988840"/>
            <a:ext cx="1222438" cy="12022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548680"/>
            <a:ext cx="741682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ОСОБЕННОСТИ СКАЗКИ О ЦАРЕ САЛТАНЕ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268760"/>
            <a:ext cx="7344816" cy="47089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Отсутствие традиционного зачина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000" i="1" dirty="0" smtClean="0"/>
              <a:t>авторский текст;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Троекратные повторы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smtClean="0"/>
              <a:t>(три раза </a:t>
            </a:r>
            <a:r>
              <a:rPr lang="ru-RU" sz="2000" i="1" dirty="0" err="1" smtClean="0"/>
              <a:t>Гвидон</a:t>
            </a:r>
            <a:r>
              <a:rPr lang="ru-RU" sz="2000" i="1" dirty="0" smtClean="0"/>
              <a:t> превращается, три раза торговцы- корабельщики разговаривают с </a:t>
            </a:r>
            <a:r>
              <a:rPr lang="ru-RU" sz="2000" i="1" dirty="0" err="1" smtClean="0"/>
              <a:t>Гвидоном</a:t>
            </a:r>
            <a:r>
              <a:rPr lang="ru-RU" sz="2000" i="1" dirty="0" smtClean="0"/>
              <a:t> и приезжают к славному </a:t>
            </a:r>
            <a:r>
              <a:rPr lang="ru-RU" sz="2000" i="1" dirty="0" err="1" smtClean="0"/>
              <a:t>Салтану</a:t>
            </a:r>
            <a:r>
              <a:rPr lang="ru-RU" sz="2000" i="1" dirty="0" smtClean="0"/>
              <a:t>, три раза «ткачиха с поварихой, с сватьей бабой </a:t>
            </a:r>
            <a:r>
              <a:rPr lang="ru-RU" sz="2000" i="1" dirty="0" err="1" smtClean="0"/>
              <a:t>Бабарихой</a:t>
            </a:r>
            <a:r>
              <a:rPr lang="ru-RU" sz="2000" i="1" dirty="0" smtClean="0"/>
              <a:t>» отговаривают царя посетить чудный остров и т.д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.);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Наличие элементов разговорного стиля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000" i="1" dirty="0" smtClean="0"/>
              <a:t>сей </a:t>
            </a:r>
            <a:r>
              <a:rPr lang="ru-RU" sz="2000" i="1" dirty="0" err="1" smtClean="0"/>
              <a:t>раз,поверх</a:t>
            </a:r>
            <a:r>
              <a:rPr lang="ru-RU" sz="2000" i="1" dirty="0" smtClean="0"/>
              <a:t>, шлет- де, бурливо и др.)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Наличие слов, имеющих стилистическую окраску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(старославянская лексика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 </a:t>
            </a:r>
            <a:r>
              <a:rPr lang="ru-RU" sz="2000" i="1" dirty="0" smtClean="0"/>
              <a:t>брег, главы, злато и др.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Большое количество «звукописи»: </a:t>
            </a:r>
            <a:r>
              <a:rPr lang="ru-RU" sz="2000" i="1" dirty="0" smtClean="0"/>
              <a:t>« Здравствуй, красная девица,- говорит он… И роди богатыря мне к исходу сентября»- звук «Р» (прием аллитерации» передает одновременно и «грозность», и серьезность намерений царя, и радость от предстоящего события).</a:t>
            </a:r>
          </a:p>
        </p:txBody>
      </p:sp>
      <p:pic>
        <p:nvPicPr>
          <p:cNvPr id="4" name="Picture 2" descr="C:\Users\Администратор\Desktop\НА КОНКУРС 2016\i (1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6768782" y="4256555"/>
            <a:ext cx="3095269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548680"/>
            <a:ext cx="741682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ОСОБЕННОСТИ СКАЗКИ О ЦАРЕ САЛТАНЕ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268760"/>
            <a:ext cx="7344816" cy="46474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Наличие сравнений: </a:t>
            </a:r>
            <a:r>
              <a:rPr lang="ru-RU" sz="2000" dirty="0" smtClean="0"/>
              <a:t>«</a:t>
            </a:r>
            <a:r>
              <a:rPr lang="ru-RU" sz="2000" i="1" dirty="0" smtClean="0"/>
              <a:t>Царица над ребенком, как орлица над орленком», «ядра- чистый изумруд», все равны, как на подбор; в чешуе, как жар горя; тих, как день ненастный; выступает, будто пава; царица, словно горькая вдовица.</a:t>
            </a:r>
          </a:p>
          <a:p>
            <a:pPr marL="342900" indent="-342900"/>
            <a:r>
              <a:rPr lang="ru-RU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Наличие эпитетов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smtClean="0"/>
              <a:t>(красочных слов): </a:t>
            </a:r>
            <a:r>
              <a:rPr lang="ru-RU" sz="2000" i="1" dirty="0" smtClean="0"/>
              <a:t>пир честной, царица молодая, лук дубовый, пышный двор, город златоглавый, князь прекрасный </a:t>
            </a:r>
            <a:r>
              <a:rPr lang="ru-RU" sz="2000" dirty="0" smtClean="0"/>
              <a:t>и др.</a:t>
            </a:r>
          </a:p>
          <a:p>
            <a:pPr marL="342900" indent="-342900"/>
            <a:r>
              <a:rPr lang="ru-RU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Наличие синонимов: </a:t>
            </a:r>
            <a:r>
              <a:rPr lang="ru-RU" sz="2000" i="1" dirty="0" smtClean="0"/>
              <a:t>царь-государь, речь-разговор, молва и др.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/>
            <a:r>
              <a:rPr lang="ru-RU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Наличие обращений: </a:t>
            </a:r>
            <a:r>
              <a:rPr lang="ru-RU" sz="2000" i="1" dirty="0" smtClean="0"/>
              <a:t>ты волна моя, волна; здравствуй, молодец прекрасный; чем вы, гости, торг ведёте? и др.</a:t>
            </a:r>
            <a:endParaRPr lang="ru-RU" sz="2000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/>
            <a:r>
              <a:rPr lang="ru-RU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Наличие слов с ласкательными суффиксами: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smtClean="0"/>
              <a:t>сестрица, для </a:t>
            </a:r>
            <a:r>
              <a:rPr lang="ru-RU" sz="2000" i="1" dirty="0" err="1" smtClean="0"/>
              <a:t>батюшки-царя,голубушки-сестрицы</a:t>
            </a:r>
            <a:r>
              <a:rPr lang="ru-RU" sz="2000" i="1" dirty="0" smtClean="0"/>
              <a:t>,</a:t>
            </a:r>
            <a:endParaRPr lang="ru-RU" sz="2000" i="1" dirty="0" smtClean="0">
              <a:solidFill>
                <a:srgbClr val="006600"/>
              </a:solidFill>
            </a:endParaRP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5" name="Picture 2" descr="C:\Users\Администратор\Desktop\НА КОНКУРС 2016\i (1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6768782" y="4256555"/>
            <a:ext cx="3095269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548680"/>
            <a:ext cx="741682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ОСОБЕННОСТИ СКАЗКИ О ЦАРЕ САЛТАНЕ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268760"/>
            <a:ext cx="7344816" cy="49552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/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 Обилие глаголов, передающих динамику событий:</a:t>
            </a:r>
          </a:p>
          <a:p>
            <a:r>
              <a:rPr lang="ru-RU" sz="2000" i="1" dirty="0" smtClean="0"/>
              <a:t>Коршун </a:t>
            </a:r>
            <a:r>
              <a:rPr lang="ru-RU" sz="2000" i="1" u="sng" dirty="0" smtClean="0"/>
              <a:t>носится</a:t>
            </a:r>
            <a:r>
              <a:rPr lang="ru-RU" sz="2000" i="1" dirty="0" smtClean="0"/>
              <a:t> над ней;</a:t>
            </a:r>
            <a:endParaRPr lang="ru-RU" sz="2000" dirty="0" smtClean="0"/>
          </a:p>
          <a:p>
            <a:r>
              <a:rPr lang="ru-RU" sz="2000" i="1" dirty="0" smtClean="0"/>
              <a:t>…. Так и </a:t>
            </a:r>
            <a:r>
              <a:rPr lang="ru-RU" sz="2000" i="1" u="sng" dirty="0" smtClean="0"/>
              <a:t>плещет</a:t>
            </a:r>
            <a:r>
              <a:rPr lang="ru-RU" sz="2000" i="1" dirty="0" smtClean="0"/>
              <a:t>,</a:t>
            </a:r>
            <a:endParaRPr lang="ru-RU" sz="2000" dirty="0" smtClean="0"/>
          </a:p>
          <a:p>
            <a:r>
              <a:rPr lang="ru-RU" sz="2000" i="1" dirty="0" smtClean="0"/>
              <a:t>Воду круг </a:t>
            </a:r>
            <a:r>
              <a:rPr lang="ru-RU" sz="2000" i="1" u="sng" dirty="0" smtClean="0"/>
              <a:t>мутит</a:t>
            </a:r>
            <a:r>
              <a:rPr lang="ru-RU" sz="2000" i="1" dirty="0" smtClean="0"/>
              <a:t> и </a:t>
            </a:r>
            <a:r>
              <a:rPr lang="ru-RU" sz="2000" i="1" u="sng" dirty="0" smtClean="0"/>
              <a:t>хлещет</a:t>
            </a:r>
            <a:r>
              <a:rPr lang="ru-RU" sz="2000" i="1" dirty="0" smtClean="0"/>
              <a:t>…</a:t>
            </a:r>
            <a:endParaRPr lang="ru-RU" sz="2000" dirty="0" smtClean="0"/>
          </a:p>
          <a:p>
            <a:r>
              <a:rPr lang="ru-RU" sz="2000" i="1" dirty="0" smtClean="0"/>
              <a:t>Тот уж когти </a:t>
            </a:r>
            <a:r>
              <a:rPr lang="ru-RU" sz="2000" i="1" u="sng" dirty="0" smtClean="0"/>
              <a:t>распустил..</a:t>
            </a:r>
            <a:endParaRPr lang="ru-RU" sz="2000" dirty="0" smtClean="0"/>
          </a:p>
          <a:p>
            <a:r>
              <a:rPr lang="ru-RU" sz="2000" dirty="0" smtClean="0"/>
              <a:t>или</a:t>
            </a:r>
          </a:p>
          <a:p>
            <a:r>
              <a:rPr lang="ru-RU" sz="2000" i="1" dirty="0" smtClean="0"/>
              <a:t>И крылами </a:t>
            </a:r>
            <a:r>
              <a:rPr lang="ru-RU" sz="2000" i="1" u="sng" dirty="0" smtClean="0"/>
              <a:t>замахала,</a:t>
            </a:r>
            <a:endParaRPr lang="ru-RU" sz="2000" dirty="0" smtClean="0"/>
          </a:p>
          <a:p>
            <a:r>
              <a:rPr lang="ru-RU" sz="2000" i="1" dirty="0" smtClean="0"/>
              <a:t>Воду с шумом </a:t>
            </a:r>
            <a:r>
              <a:rPr lang="ru-RU" sz="2000" i="1" u="sng" dirty="0" smtClean="0"/>
              <a:t>расплескала</a:t>
            </a:r>
            <a:endParaRPr lang="ru-RU" sz="2000" dirty="0" smtClean="0"/>
          </a:p>
          <a:p>
            <a:r>
              <a:rPr lang="ru-RU" sz="2000" i="1" dirty="0" smtClean="0"/>
              <a:t>И </a:t>
            </a:r>
            <a:r>
              <a:rPr lang="ru-RU" sz="2000" i="1" u="sng" dirty="0" smtClean="0"/>
              <a:t>обрызгала</a:t>
            </a:r>
            <a:r>
              <a:rPr lang="ru-RU" sz="2000" i="1" dirty="0" smtClean="0"/>
              <a:t> его…</a:t>
            </a:r>
            <a:endParaRPr lang="ru-RU" sz="2000" dirty="0" smtClean="0"/>
          </a:p>
          <a:p>
            <a:r>
              <a:rPr lang="ru-RU" sz="2000" i="1" dirty="0" smtClean="0"/>
              <a:t>Тут он в точку </a:t>
            </a:r>
            <a:r>
              <a:rPr lang="ru-RU" sz="2000" i="1" u="sng" dirty="0" smtClean="0"/>
              <a:t>уменьшился,</a:t>
            </a:r>
            <a:endParaRPr lang="ru-RU" sz="2000" dirty="0" smtClean="0"/>
          </a:p>
          <a:p>
            <a:r>
              <a:rPr lang="ru-RU" sz="2000" i="1" dirty="0" smtClean="0"/>
              <a:t>В комара </a:t>
            </a:r>
            <a:r>
              <a:rPr lang="ru-RU" sz="2000" i="1" u="sng" dirty="0" smtClean="0"/>
              <a:t>оборотился,</a:t>
            </a:r>
            <a:endParaRPr lang="ru-RU" sz="2000" dirty="0" smtClean="0"/>
          </a:p>
          <a:p>
            <a:r>
              <a:rPr lang="ru-RU" sz="2000" i="1" u="sng" dirty="0" smtClean="0"/>
              <a:t>Полете</a:t>
            </a:r>
            <a:r>
              <a:rPr lang="ru-RU" sz="2000" i="1" dirty="0" smtClean="0"/>
              <a:t>л и </a:t>
            </a:r>
            <a:r>
              <a:rPr lang="ru-RU" sz="2000" i="1" u="sng" dirty="0" smtClean="0"/>
              <a:t>запищал,</a:t>
            </a:r>
            <a:endParaRPr lang="ru-RU" sz="2000" dirty="0" smtClean="0"/>
          </a:p>
          <a:p>
            <a:r>
              <a:rPr lang="ru-RU" sz="2000" i="1" dirty="0" smtClean="0"/>
              <a:t>Судно на море </a:t>
            </a:r>
            <a:r>
              <a:rPr lang="ru-RU" sz="2000" i="1" u="sng" dirty="0" smtClean="0"/>
              <a:t>догнал…</a:t>
            </a:r>
            <a:endParaRPr lang="ru-RU" sz="2000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4" name="Picture 2" descr="C:\Users\Администратор\Desktop\НА КОНКУРС 2016\i (1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6768782" y="4256555"/>
            <a:ext cx="3095269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548680"/>
            <a:ext cx="741682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ОСОБЕННОСТИ СКАЗКИ О ЦАРЕ САЛТАНЕ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268760"/>
            <a:ext cx="7344816" cy="4832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 Большое количество вопросительных предложений, </a:t>
            </a:r>
            <a:r>
              <a:rPr lang="ru-RU" sz="2000" dirty="0" smtClean="0"/>
              <a:t>побуждающих читателей предугадать ход событий, заставляющих мыслить и быть непосредственным участником действия.</a:t>
            </a:r>
          </a:p>
          <a:p>
            <a:endParaRPr lang="ru-RU" sz="800" dirty="0" smtClean="0"/>
          </a:p>
          <a:p>
            <a:r>
              <a:rPr lang="ru-RU" sz="2000" i="1" dirty="0" smtClean="0"/>
              <a:t>Но из бочки кто их вынет?</a:t>
            </a:r>
            <a:endParaRPr lang="ru-RU" sz="2000" dirty="0" smtClean="0"/>
          </a:p>
          <a:p>
            <a:r>
              <a:rPr lang="ru-RU" sz="2000" i="1" dirty="0" smtClean="0"/>
              <a:t>Бог неужто их покинет?</a:t>
            </a:r>
            <a:endParaRPr lang="ru-RU" sz="2000" dirty="0" smtClean="0"/>
          </a:p>
          <a:p>
            <a:r>
              <a:rPr lang="ru-RU" sz="2000" i="1" dirty="0" smtClean="0"/>
              <a:t>Как бы здесь на двор окошко</a:t>
            </a:r>
            <a:endParaRPr lang="ru-RU" sz="2000" dirty="0" smtClean="0"/>
          </a:p>
          <a:p>
            <a:r>
              <a:rPr lang="ru-RU" sz="2000" i="1" dirty="0" smtClean="0"/>
              <a:t>Нам проделать?</a:t>
            </a:r>
            <a:endParaRPr lang="ru-RU" sz="2000" dirty="0" smtClean="0"/>
          </a:p>
          <a:p>
            <a:r>
              <a:rPr lang="ru-RU" sz="2000" i="1" dirty="0" smtClean="0"/>
              <a:t>Долго ль ездили? куда?</a:t>
            </a:r>
            <a:r>
              <a:rPr lang="ru-RU" sz="2000" dirty="0" smtClean="0"/>
              <a:t> и т.д.</a:t>
            </a:r>
          </a:p>
          <a:p>
            <a:endParaRPr lang="ru-RU" sz="2000" dirty="0" smtClean="0"/>
          </a:p>
          <a:p>
            <a:r>
              <a:rPr lang="ru-RU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 Элементы «ВОЛШЕБНОЙ СКАЗКИ»: </a:t>
            </a:r>
          </a:p>
          <a:p>
            <a:r>
              <a:rPr lang="ru-RU" sz="2000" dirty="0" smtClean="0"/>
              <a:t> </a:t>
            </a:r>
            <a:r>
              <a:rPr lang="ru-RU" sz="2000" i="1" dirty="0" smtClean="0"/>
              <a:t>Присутствие волшебных героев: царевна- лебедь, тридцать три богатыря, белочка-затейница, чародей-коршун; волшебные превращения (</a:t>
            </a:r>
            <a:r>
              <a:rPr lang="ru-RU" sz="2000" dirty="0" err="1" smtClean="0"/>
              <a:t>превращения</a:t>
            </a:r>
            <a:r>
              <a:rPr lang="ru-RU" sz="2000" dirty="0" smtClean="0"/>
              <a:t> </a:t>
            </a:r>
            <a:r>
              <a:rPr lang="ru-RU" sz="2000" dirty="0" err="1" smtClean="0"/>
              <a:t>Гвидона</a:t>
            </a:r>
            <a:r>
              <a:rPr lang="ru-RU" sz="2000" dirty="0" smtClean="0"/>
              <a:t> в муху, комара, шмеля)</a:t>
            </a:r>
          </a:p>
        </p:txBody>
      </p:sp>
      <p:pic>
        <p:nvPicPr>
          <p:cNvPr id="4" name="Picture 2" descr="C:\Users\Администратор\Desktop\НА КОНКУРС 2016\i (1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6768782" y="4256555"/>
            <a:ext cx="3095269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7984" y="1196752"/>
            <a:ext cx="4032448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нам приходят пушкинские 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сказки,</a:t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Яркие и добрые, как сны.</a:t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Сыплются слова, слова-алмазы</a:t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вечерний бархат тишины.</a:t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Шелестят волшебные страницы.</a:t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Всё скорей нам хочется узнать.</a:t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Вздрагивают детские ресницы,</a:t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Верят в чудо детские глаза.</a:t>
            </a:r>
          </a:p>
          <a:p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И. Акулина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Администратор\Desktop\НА КОНКУРС 2016\fp5k5jx9o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3533033" cy="4248472"/>
          </a:xfrm>
          <a:prstGeom prst="rect">
            <a:avLst/>
          </a:prstGeom>
          <a:noFill/>
          <a:ln w="25400">
            <a:solidFill>
              <a:schemeClr val="bg2">
                <a:lumMod val="10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683568" y="5229200"/>
            <a:ext cx="7632848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Александр Сергеевич Пушкин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(1799 — 1837) - величайший русский поэт и писатель , прозаик, драматург, публицист, критик, основоположник новой русской литературы, создатель русского литературного языка.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 descr="C:\Users\Администратор\Desktop\НА КОНКУРС 2016\783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474" r="23647" b="23647"/>
          <a:stretch>
            <a:fillRect/>
          </a:stretch>
        </p:blipFill>
        <p:spPr bwMode="auto">
          <a:xfrm>
            <a:off x="7668344" y="260648"/>
            <a:ext cx="1173131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60648"/>
            <a:ext cx="741682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ОСОБЕННОСТИ СКАЗКИ О ЦАРЕ САЛТАНЕ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052736"/>
            <a:ext cx="7344816" cy="57554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РАЗМЕР</a:t>
            </a:r>
            <a:r>
              <a:rPr lang="ru-RU" sz="2000" dirty="0" smtClean="0"/>
              <a:t> </a:t>
            </a:r>
            <a:r>
              <a:rPr lang="ru-RU" sz="2000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четырёхстопный хорей</a:t>
            </a:r>
          </a:p>
          <a:p>
            <a:endParaRPr lang="ru-RU" sz="2000" i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i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800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000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РИФМА </a:t>
            </a:r>
            <a:r>
              <a:rPr lang="ru-RU" sz="2000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парная</a:t>
            </a:r>
          </a:p>
          <a:p>
            <a:pPr algn="ctr"/>
            <a:endParaRPr lang="ru-RU" sz="2000" i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000" i="1" dirty="0" smtClean="0"/>
          </a:p>
          <a:p>
            <a:pPr algn="ctr"/>
            <a:endParaRPr lang="ru-RU" sz="2000" i="1" dirty="0" smtClean="0"/>
          </a:p>
          <a:p>
            <a:pPr algn="ctr"/>
            <a:endParaRPr lang="ru-RU" sz="2000" i="1" dirty="0" smtClean="0"/>
          </a:p>
          <a:p>
            <a:endParaRPr lang="ru-RU" sz="2000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Администратор\Desktop\НА КОНКУРС 2016\g4NM6h6ZiNM.jpg"/>
          <p:cNvPicPr>
            <a:picLocks noChangeAspect="1" noChangeArrowheads="1"/>
          </p:cNvPicPr>
          <p:nvPr/>
        </p:nvPicPr>
        <p:blipFill>
          <a:blip r:embed="rId2" cstate="print"/>
          <a:srcRect t="1133" r="42691" b="75349"/>
          <a:stretch>
            <a:fillRect/>
          </a:stretch>
        </p:blipFill>
        <p:spPr bwMode="auto">
          <a:xfrm>
            <a:off x="2051720" y="1700808"/>
            <a:ext cx="4510357" cy="1296144"/>
          </a:xfrm>
          <a:prstGeom prst="rect">
            <a:avLst/>
          </a:prstGeom>
          <a:noFill/>
        </p:spPr>
      </p:pic>
      <p:pic>
        <p:nvPicPr>
          <p:cNvPr id="4099" name="Picture 3" descr="C:\Users\Администратор\Desktop\НА КОНКУРС 2016\0012-012-Veter-po-morju-guljaet-I-korablik-podgonjaet-On-bezhit-sebe-v-volnakh-Na.jpg"/>
          <p:cNvPicPr>
            <a:picLocks noChangeAspect="1" noChangeArrowheads="1"/>
          </p:cNvPicPr>
          <p:nvPr/>
        </p:nvPicPr>
        <p:blipFill>
          <a:blip r:embed="rId3" cstate="print"/>
          <a:srcRect l="22140" t="19334" r="20201" b="47067"/>
          <a:stretch>
            <a:fillRect/>
          </a:stretch>
        </p:blipFill>
        <p:spPr bwMode="auto">
          <a:xfrm>
            <a:off x="1115616" y="3212976"/>
            <a:ext cx="3456384" cy="15106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100" name="Picture 4" descr="C:\Users\Администратор\Desktop\НА КОНКУРС 2016\slide_10.jpg"/>
          <p:cNvPicPr>
            <a:picLocks noChangeAspect="1" noChangeArrowheads="1"/>
          </p:cNvPicPr>
          <p:nvPr/>
        </p:nvPicPr>
        <p:blipFill>
          <a:blip r:embed="rId4" cstate="print"/>
          <a:srcRect l="19069" t="20155" r="28685" b="42440"/>
          <a:stretch>
            <a:fillRect/>
          </a:stretch>
        </p:blipFill>
        <p:spPr bwMode="auto">
          <a:xfrm>
            <a:off x="4768948" y="3136047"/>
            <a:ext cx="2958512" cy="15885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101" name="Picture 5" descr="C:\Users\Администратор\Desktop\НА КОНКУРС 2016\212446015_47fb9830ae351916da22188acebc4afe_800.gif"/>
          <p:cNvPicPr>
            <a:picLocks noChangeAspect="1" noChangeArrowheads="1"/>
          </p:cNvPicPr>
          <p:nvPr/>
        </p:nvPicPr>
        <p:blipFill>
          <a:blip r:embed="rId5" cstate="print"/>
          <a:srcRect l="36838" r="37535"/>
          <a:stretch>
            <a:fillRect/>
          </a:stretch>
        </p:blipFill>
        <p:spPr bwMode="auto">
          <a:xfrm>
            <a:off x="5076056" y="5445224"/>
            <a:ext cx="1296144" cy="10179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102" name="Picture 6" descr="C:\Users\Администратор\Desktop\НА КОНКУРС 2016\35028757cb2be83f29d524c2b0755da0.JPG"/>
          <p:cNvPicPr>
            <a:picLocks noChangeAspect="1" noChangeArrowheads="1"/>
          </p:cNvPicPr>
          <p:nvPr/>
        </p:nvPicPr>
        <p:blipFill>
          <a:blip r:embed="rId6" cstate="print"/>
          <a:srcRect l="32675" t="44099" r="23225" b="35951"/>
          <a:stretch>
            <a:fillRect/>
          </a:stretch>
        </p:blipFill>
        <p:spPr bwMode="auto">
          <a:xfrm>
            <a:off x="1259632" y="5301208"/>
            <a:ext cx="3528392" cy="11971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Администратор\Desktop\НА КОНКУРС 2016\37.jpg"/>
          <p:cNvPicPr>
            <a:picLocks noChangeAspect="1" noChangeArrowheads="1"/>
          </p:cNvPicPr>
          <p:nvPr/>
        </p:nvPicPr>
        <p:blipFill>
          <a:blip r:embed="rId2" cstate="print"/>
          <a:srcRect t="3801" r="51575" b="15350"/>
          <a:stretch>
            <a:fillRect/>
          </a:stretch>
        </p:blipFill>
        <p:spPr bwMode="auto">
          <a:xfrm>
            <a:off x="4788024" y="1268760"/>
            <a:ext cx="3565390" cy="4464496"/>
          </a:xfrm>
          <a:prstGeom prst="rect">
            <a:avLst/>
          </a:prstGeom>
          <a:noFill/>
        </p:spPr>
      </p:pic>
      <p:pic>
        <p:nvPicPr>
          <p:cNvPr id="2052" name="Picture 4" descr="C:\Users\Администратор\Desktop\НА КОНКУРС 2016\3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08720"/>
            <a:ext cx="4250712" cy="51008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07904" y="1268760"/>
            <a:ext cx="5076056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СКАЗКА ПУШКИНА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ЦАРЕ САЛТАНЕ В МУЗЫКЕ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4" name="Picture 4" descr="C:\Users\Администратор\Desktop\НА КОНКУРС 2016\161_image_3_large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2420888"/>
            <a:ext cx="4551040" cy="3413280"/>
          </a:xfrm>
          <a:prstGeom prst="rect">
            <a:avLst/>
          </a:prstGeom>
          <a:noFill/>
        </p:spPr>
      </p:pic>
      <p:pic>
        <p:nvPicPr>
          <p:cNvPr id="5122" name="Picture 2" descr="C:\Users\Администратор\Desktop\НА КОНКУРС 2016\1.JPG"/>
          <p:cNvPicPr>
            <a:picLocks noChangeAspect="1" noChangeArrowheads="1"/>
          </p:cNvPicPr>
          <p:nvPr/>
        </p:nvPicPr>
        <p:blipFill>
          <a:blip r:embed="rId5" cstate="print"/>
          <a:srcRect t="8001" r="41338"/>
          <a:stretch>
            <a:fillRect/>
          </a:stretch>
        </p:blipFill>
        <p:spPr bwMode="auto">
          <a:xfrm>
            <a:off x="395536" y="764704"/>
            <a:ext cx="3168352" cy="37266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95536" y="4653136"/>
            <a:ext cx="334888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Н.А. РИМСКИЙ-КОРСАКОВ</a:t>
            </a:r>
          </a:p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 </a:t>
            </a:r>
          </a:p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«СКАЗКА О ЦАРЕ САЛТАНЕ», </a:t>
            </a:r>
          </a:p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ЛИБРЕТТО </a:t>
            </a:r>
          </a:p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 БЕЛЬСКОГО,</a:t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1900г.</a:t>
            </a:r>
          </a:p>
        </p:txBody>
      </p:sp>
      <p:pic>
        <p:nvPicPr>
          <p:cNvPr id="3074" name="Picture 2" descr="C:\Users\Администратор\Desktop\НА КОНКУРС 2016\8145750d81a7c2db20f8e8e1013a60a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5157192"/>
            <a:ext cx="2697931" cy="1477374"/>
          </a:xfrm>
          <a:prstGeom prst="rect">
            <a:avLst/>
          </a:prstGeom>
          <a:noFill/>
        </p:spPr>
      </p:pic>
      <p:pic>
        <p:nvPicPr>
          <p:cNvPr id="7" name="Skazka_o_care_Saltane_-_Kompoziciya_po_skazke_A.S.Pushkina_i_opereN.A.Rimskogo-Korsakova.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8316416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901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260648"/>
            <a:ext cx="6984776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СКАЗКА ПУШКИНА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ЦАРЕ САЛТАНЕ В ЖИВОПИСИ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Users\Администратор\Desktop\НА КОНКУРС 2016\3efbba47ea003844722e5ec9b482df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412776"/>
            <a:ext cx="2901168" cy="4626901"/>
          </a:xfrm>
          <a:prstGeom prst="rect">
            <a:avLst/>
          </a:prstGeom>
          <a:noFill/>
        </p:spPr>
      </p:pic>
      <p:pic>
        <p:nvPicPr>
          <p:cNvPr id="6147" name="Picture 3" descr="C:\Users\Администратор\Desktop\НА КОНКУРС 2016\014-1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412776"/>
            <a:ext cx="2698457" cy="3240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899592" y="4725144"/>
            <a:ext cx="36004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М.А. ВРУБЕЛЬ </a:t>
            </a:r>
          </a:p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«ЦАРЕВНА-ЛЕБЕДЬ», 1900</a:t>
            </a:r>
          </a:p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ХОЛСТ, МАСЛО</a:t>
            </a:r>
          </a:p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 ТРЕТЬЯКОВСКАЯ ГАЛЕРЕЯ</a:t>
            </a:r>
          </a:p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МОСКВА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260648"/>
            <a:ext cx="6984776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СКАЗКА ПУШКИНА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ЦАРЕ САЛТАНЕ В КИНЕМАТОГРАФЕ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03648" y="5013176"/>
            <a:ext cx="36004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ХУДОЖЕСТВЕНЫЙ ФИЛЬМ</a:t>
            </a:r>
          </a:p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«СКАЗКА О ЦАРЕ САЛТАНЕ»</a:t>
            </a:r>
          </a:p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РЕЖИССЁР- </a:t>
            </a:r>
          </a:p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АЛЕКСАНДР ПТУШКО,</a:t>
            </a:r>
          </a:p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1966 г.</a:t>
            </a:r>
          </a:p>
        </p:txBody>
      </p:sp>
      <p:pic>
        <p:nvPicPr>
          <p:cNvPr id="38915" name="Picture 3" descr="C:\Users\Администратор\Desktop\НА КОНКУРС 2016\52482.jpg"/>
          <p:cNvPicPr>
            <a:picLocks noChangeAspect="1" noChangeArrowheads="1"/>
          </p:cNvPicPr>
          <p:nvPr/>
        </p:nvPicPr>
        <p:blipFill>
          <a:blip r:embed="rId2" cstate="print"/>
          <a:srcRect l="19945" t="11112"/>
          <a:stretch>
            <a:fillRect/>
          </a:stretch>
        </p:blipFill>
        <p:spPr bwMode="auto">
          <a:xfrm>
            <a:off x="5220072" y="1268760"/>
            <a:ext cx="3168352" cy="5261813"/>
          </a:xfrm>
          <a:prstGeom prst="rect">
            <a:avLst/>
          </a:prstGeom>
          <a:noFill/>
        </p:spPr>
      </p:pic>
      <p:pic>
        <p:nvPicPr>
          <p:cNvPr id="38916" name="Picture 4" descr="C:\Users\Администратор\Desktop\НА КОНКУРС 2016\sp02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268760"/>
            <a:ext cx="2808312" cy="35888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332656"/>
            <a:ext cx="6552728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ИСПОЛЬЗОВАННАЯ ЛИТЕРАТУРА</a:t>
            </a:r>
          </a:p>
          <a:p>
            <a:pPr algn="ctr"/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И ИНТЕРНЕТ-РЕСУРСЫ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556792"/>
            <a:ext cx="7416824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А.С. Пушкин Сказки, Москва,1980</a:t>
            </a:r>
          </a:p>
          <a:p>
            <a:r>
              <a:rPr lang="ru-RU" sz="2000" i="1" dirty="0" smtClean="0"/>
              <a:t>Н.О. </a:t>
            </a:r>
            <a:r>
              <a:rPr lang="ru-RU" sz="2000" i="1" dirty="0" err="1" smtClean="0"/>
              <a:t>Лернер</a:t>
            </a:r>
            <a:r>
              <a:rPr lang="ru-RU" sz="2000" i="1" dirty="0" smtClean="0"/>
              <a:t> Рассказы о Пушкине, Москва,1986</a:t>
            </a:r>
          </a:p>
          <a:p>
            <a:r>
              <a:rPr lang="ru-RU" sz="2000" i="1" dirty="0" smtClean="0"/>
              <a:t>М. Филин Этюды о Пушкине, Минувшие, 2015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670550" algn="l"/>
              </a:tabLst>
            </a:pPr>
            <a:r>
              <a:rPr lang="ru-RU" sz="2000" i="1" dirty="0" smtClean="0"/>
              <a:t>А.Н. Соколов История русской литературы</a:t>
            </a:r>
            <a:r>
              <a:rPr lang="en-US" sz="2000" i="1" dirty="0" smtClean="0"/>
              <a:t> XIX </a:t>
            </a:r>
            <a:r>
              <a:rPr lang="ru-RU" sz="2000" i="1" dirty="0" smtClean="0"/>
              <a:t>века (1-я половина), Высшая школа,4-е издание, 1976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670550" algn="l"/>
              </a:tabLst>
            </a:pPr>
            <a:endParaRPr lang="ru-RU" sz="2000" i="1" dirty="0" smtClean="0"/>
          </a:p>
        </p:txBody>
      </p:sp>
      <p:pic>
        <p:nvPicPr>
          <p:cNvPr id="4" name="Picture 2" descr="C:\Users\Администратор\Desktop\НА КОНКУРС 2016\i (1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5837778" y="3315350"/>
            <a:ext cx="4679444" cy="13063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212976"/>
            <a:ext cx="3960440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Сказки в русском народном духе Пушкин писал на протяжении почти всего своего творчества,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1814 до 1834 г. 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 резко разделяются на </a:t>
            </a:r>
            <a:r>
              <a:rPr lang="ru-RU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две группы: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ранние (до 1825 г.) </a:t>
            </a:r>
          </a:p>
          <a:p>
            <a:r>
              <a:rPr lang="ru-RU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поздние. </a:t>
            </a:r>
            <a:endParaRPr lang="ru-RU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20072" y="980728"/>
            <a:ext cx="3672408" cy="53860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СКАЗКИ  А.С.ПУШКИНА</a:t>
            </a:r>
            <a:endParaRPr lang="ru-RU" sz="2400" b="1" dirty="0" smtClean="0"/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«Жених»(1825)</a:t>
            </a:r>
          </a:p>
          <a:p>
            <a:r>
              <a:rPr lang="ru-RU" sz="2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«Сказка о попе и о работнике его </a:t>
            </a:r>
            <a:r>
              <a:rPr lang="ru-RU" sz="20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Балде</a:t>
            </a:r>
            <a:r>
              <a:rPr lang="ru-RU" sz="2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»(1830)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«Сказка о медведихе» (1830—1831)</a:t>
            </a:r>
          </a:p>
          <a:p>
            <a:r>
              <a:rPr lang="ru-RU" sz="2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«Сказка о царе  </a:t>
            </a:r>
            <a:r>
              <a:rPr lang="ru-RU" sz="20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Салтане</a:t>
            </a:r>
            <a:r>
              <a:rPr lang="ru-RU" sz="2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 сыне его славном и могучем богатыре </a:t>
            </a:r>
            <a:r>
              <a:rPr lang="ru-RU" sz="20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Гвидоне</a:t>
            </a:r>
            <a:r>
              <a:rPr lang="ru-RU" sz="2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0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Салтановиче</a:t>
            </a:r>
            <a:r>
              <a:rPr lang="ru-RU" sz="2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о прекрасной царевне Лебеди»  (1831)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«Сказка о рыбаке и рыбке» (1833)</a:t>
            </a:r>
          </a:p>
          <a:p>
            <a:r>
              <a:rPr lang="ru-RU" sz="2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«Сказка о мёртвой царевне и семи богатырях»(1833)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«Сказка о золотом петушке» (1834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3074" name="Picture 2" descr="C:\Users\Администратор\Desktop\НА КОНКУРС 2016\htmlconvd-iwIDdv_html_m6795c024.jpg"/>
          <p:cNvPicPr>
            <a:picLocks noChangeAspect="1" noChangeArrowheads="1"/>
          </p:cNvPicPr>
          <p:nvPr/>
        </p:nvPicPr>
        <p:blipFill>
          <a:blip r:embed="rId2" cstate="print"/>
          <a:srcRect l="21561" t="8742" r="50790" b="46831"/>
          <a:stretch>
            <a:fillRect/>
          </a:stretch>
        </p:blipFill>
        <p:spPr bwMode="auto">
          <a:xfrm>
            <a:off x="323528" y="620688"/>
            <a:ext cx="2448272" cy="2561013"/>
          </a:xfrm>
          <a:prstGeom prst="rect">
            <a:avLst/>
          </a:prstGeom>
          <a:noFill/>
          <a:ln w="25400">
            <a:solidFill>
              <a:schemeClr val="bg2">
                <a:lumMod val="10000"/>
              </a:schemeClr>
            </a:solidFill>
          </a:ln>
        </p:spPr>
      </p:pic>
      <p:pic>
        <p:nvPicPr>
          <p:cNvPr id="3075" name="Picture 3" descr="C:\Users\Администратор\Desktop\НА КОНКУРС 2016\htmlconvd-iwIDdv_html_m6795c024.jpg"/>
          <p:cNvPicPr>
            <a:picLocks noChangeAspect="1" noChangeArrowheads="1"/>
          </p:cNvPicPr>
          <p:nvPr/>
        </p:nvPicPr>
        <p:blipFill>
          <a:blip r:embed="rId2" cstate="print"/>
          <a:srcRect l="52370" r="19191" b="19911"/>
          <a:stretch>
            <a:fillRect/>
          </a:stretch>
        </p:blipFill>
        <p:spPr bwMode="auto">
          <a:xfrm>
            <a:off x="3635896" y="4005064"/>
            <a:ext cx="1368152" cy="2508279"/>
          </a:xfrm>
          <a:prstGeom prst="rect">
            <a:avLst/>
          </a:prstGeom>
          <a:noFill/>
          <a:ln w="25400">
            <a:solidFill>
              <a:schemeClr val="bg2">
                <a:lumMod val="10000"/>
              </a:schemeClr>
            </a:solidFill>
          </a:ln>
        </p:spPr>
      </p:pic>
      <p:pic>
        <p:nvPicPr>
          <p:cNvPr id="3076" name="Picture 4" descr="C:\Users\Администратор\Desktop\НА КОНКУРС 2016\img16.jpg"/>
          <p:cNvPicPr>
            <a:picLocks noChangeAspect="1" noChangeArrowheads="1"/>
          </p:cNvPicPr>
          <p:nvPr/>
        </p:nvPicPr>
        <p:blipFill>
          <a:blip r:embed="rId3" cstate="print"/>
          <a:srcRect l="8584" t="7726" r="9866" b="8721"/>
          <a:stretch>
            <a:fillRect/>
          </a:stretch>
        </p:blipFill>
        <p:spPr bwMode="auto">
          <a:xfrm>
            <a:off x="2843808" y="1340768"/>
            <a:ext cx="2342466" cy="18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933056"/>
            <a:ext cx="7848872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А.С. Пушкин часто  любил бывать в Михайловском, о своем времяпрепровождении там (начало ноября 1824 г.) писал брату Льву: «… Вечером слушаю сказки — и вознаграждаю тем недостатки проклятого своего воспитания. Что за прелесть эти сказки! Каждая есть поэма!» 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Няня  Арина Родионовна старалась всячески скрасить одиночество поэта, который неоднократно повторял, что «с нею только мне не скучно»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 descr="C:\Users\Администратор\Desktop\НА КОНКУРС 2016\3059600-24c463df9d3aa99e.jpg"/>
          <p:cNvPicPr>
            <a:picLocks noChangeAspect="1" noChangeArrowheads="1"/>
          </p:cNvPicPr>
          <p:nvPr/>
        </p:nvPicPr>
        <p:blipFill>
          <a:blip r:embed="rId2" cstate="print"/>
          <a:srcRect l="4411" t="4200" r="2941" b="3401"/>
          <a:stretch>
            <a:fillRect/>
          </a:stretch>
        </p:blipFill>
        <p:spPr bwMode="auto">
          <a:xfrm>
            <a:off x="2123728" y="620688"/>
            <a:ext cx="4608512" cy="3168352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4" name="Picture 2" descr="C:\Users\Администратор\Desktop\НА КОНКУРС 2016\i (1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-143986" y="1808282"/>
            <a:ext cx="3095269" cy="864096"/>
          </a:xfrm>
          <a:prstGeom prst="rect">
            <a:avLst/>
          </a:prstGeom>
          <a:noFill/>
        </p:spPr>
      </p:pic>
      <p:pic>
        <p:nvPicPr>
          <p:cNvPr id="5" name="Picture 2" descr="C:\Users\Администратор\Desktop\НА КОНКУРС 2016\i (1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5904686" y="1808283"/>
            <a:ext cx="3095269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980728"/>
            <a:ext cx="4392488" cy="50167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Арина Родионовна мастерски рассказывала сказки, сыпала пословицами, поговорками, знала народные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поверия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и, бесспорно, имела большое влияние на своего питомца. 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Арина Родионовна передала Пушкину те сказки, которые бытовали у нее                   на родине.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Пушкинские записи тех сказочных сюжетов, что были сделаны                                в Михайловском со слов Арины Родионовны, до поры до времени оставались неиспользованными,                             и только несколько лет спустя поэт воплотил их в своем творчестве.</a:t>
            </a:r>
          </a:p>
        </p:txBody>
      </p:sp>
      <p:pic>
        <p:nvPicPr>
          <p:cNvPr id="20482" name="Picture 2" descr="C:\Users\Администратор\Desktop\НА КОНКУРС 2016\32ab8f6bef9fb2ea61a2b0c683b65823.jpg"/>
          <p:cNvPicPr>
            <a:picLocks noChangeAspect="1" noChangeArrowheads="1"/>
          </p:cNvPicPr>
          <p:nvPr/>
        </p:nvPicPr>
        <p:blipFill>
          <a:blip r:embed="rId2" cstate="print"/>
          <a:srcRect l="4061" t="3125" r="4558" b="4687"/>
          <a:stretch>
            <a:fillRect/>
          </a:stretch>
        </p:blipFill>
        <p:spPr bwMode="auto">
          <a:xfrm>
            <a:off x="323528" y="980728"/>
            <a:ext cx="3748077" cy="4914145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7170" name="Picture 2" descr="C:\Users\Администратор\Desktop\НА КОНКУРС 2016\0_7cbaa_69d30024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482679">
            <a:off x="7905884" y="5521017"/>
            <a:ext cx="976322" cy="1140563"/>
          </a:xfrm>
          <a:prstGeom prst="rect">
            <a:avLst/>
          </a:prstGeom>
          <a:noFill/>
        </p:spPr>
      </p:pic>
      <p:pic>
        <p:nvPicPr>
          <p:cNvPr id="10" name="Picture 2" descr="C:\Users\Администратор\Desktop\НА КОНКУРС 2016\0_7cbaa_69d30024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482679">
            <a:off x="7905883" y="498266"/>
            <a:ext cx="976322" cy="1140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293096"/>
            <a:ext cx="756084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Летом 1831 года Пушкин находился в Царском Селе. Время было неспокойное, безлюдное: холера свирепствовала в Петербурге; карантины, окружавшие Царское Село, народные волнения в столице. Скрашивала эту ситуацию истинная дружба Александра Сергеевича с поэтом В.А. Жуковским.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Администратор\Desktop\НА КОНКУРС 2016\i (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3699536" cy="3024336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  <p:pic>
        <p:nvPicPr>
          <p:cNvPr id="1027" name="Picture 3" descr="C:\Users\Администратор\Desktop\НА КОНКУРС 2016\www_artru_info.jpg"/>
          <p:cNvPicPr>
            <a:picLocks noChangeAspect="1" noChangeArrowheads="1"/>
          </p:cNvPicPr>
          <p:nvPr/>
        </p:nvPicPr>
        <p:blipFill>
          <a:blip r:embed="rId3" cstate="print"/>
          <a:srcRect l="7665" t="12489" r="13712" b="8161"/>
          <a:stretch>
            <a:fillRect/>
          </a:stretch>
        </p:blipFill>
        <p:spPr bwMode="auto">
          <a:xfrm>
            <a:off x="4211960" y="907797"/>
            <a:ext cx="4392488" cy="3097267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  <p:pic>
        <p:nvPicPr>
          <p:cNvPr id="6" name="Picture 3" descr="C:\Users\Администратор\Desktop\НА КОНКУРС 2016\i (2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768729">
            <a:off x="7284024" y="5788628"/>
            <a:ext cx="1506355" cy="1038033"/>
          </a:xfrm>
          <a:prstGeom prst="rect">
            <a:avLst/>
          </a:prstGeom>
          <a:noFill/>
        </p:spPr>
      </p:pic>
      <p:pic>
        <p:nvPicPr>
          <p:cNvPr id="7" name="Picture 3" descr="C:\Users\Администратор\Desktop\НА КОНКУРС 2016\i (2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768729">
            <a:off x="6491935" y="5620579"/>
            <a:ext cx="1506355" cy="1038033"/>
          </a:xfrm>
          <a:prstGeom prst="rect">
            <a:avLst/>
          </a:prstGeom>
          <a:noFill/>
        </p:spPr>
      </p:pic>
      <p:pic>
        <p:nvPicPr>
          <p:cNvPr id="8" name="Picture 3" descr="C:\Users\Администратор\Desktop\НА КОНКУРС 2016\i (2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768729">
            <a:off x="7068001" y="5356581"/>
            <a:ext cx="1506355" cy="10380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5013176"/>
            <a:ext cx="684076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А.С.Пушкин считал себя учеником Василия Андреевича Жуковского, ведь именно его сказки вдохновили молодого Александра Сергеевича на создание собственных шедевров.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Администратор\Desktop\НА КОНКУРС 2016\1024.jpg"/>
          <p:cNvPicPr>
            <a:picLocks noChangeAspect="1" noChangeArrowheads="1"/>
          </p:cNvPicPr>
          <p:nvPr/>
        </p:nvPicPr>
        <p:blipFill>
          <a:blip r:embed="rId2" cstate="print"/>
          <a:srcRect l="8689" t="4958" r="4416" b="5801"/>
          <a:stretch>
            <a:fillRect/>
          </a:stretch>
        </p:blipFill>
        <p:spPr bwMode="auto">
          <a:xfrm>
            <a:off x="4860032" y="1124744"/>
            <a:ext cx="2720302" cy="3672408"/>
          </a:xfrm>
          <a:prstGeom prst="rect">
            <a:avLst/>
          </a:prstGeom>
          <a:noFill/>
          <a:ln w="22225">
            <a:solidFill>
              <a:schemeClr val="bg2">
                <a:lumMod val="10000"/>
              </a:schemeClr>
            </a:solidFill>
          </a:ln>
        </p:spPr>
      </p:pic>
      <p:pic>
        <p:nvPicPr>
          <p:cNvPr id="2051" name="Picture 3" descr="C:\Users\Администратор\Desktop\НА КОНКУРС 2016\126762108_0e212d16704f46dd090e2aa081f1b9b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96752"/>
            <a:ext cx="3024336" cy="3508511"/>
          </a:xfrm>
          <a:prstGeom prst="rect">
            <a:avLst/>
          </a:prstGeom>
          <a:noFill/>
          <a:ln w="22225">
            <a:solidFill>
              <a:schemeClr val="bg2">
                <a:lumMod val="10000"/>
              </a:schemeClr>
            </a:solidFill>
          </a:ln>
        </p:spPr>
      </p:pic>
      <p:pic>
        <p:nvPicPr>
          <p:cNvPr id="5122" name="Picture 2" descr="C:\Users\Администратор\Desktop\НА КОНКУРС 2016\i (3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3284984"/>
            <a:ext cx="1127056" cy="1687835"/>
          </a:xfrm>
          <a:prstGeom prst="rect">
            <a:avLst/>
          </a:prstGeom>
          <a:noFill/>
        </p:spPr>
      </p:pic>
      <p:pic>
        <p:nvPicPr>
          <p:cNvPr id="6" name="Picture 2" descr="C:\Users\Администратор\Desktop\НА КОНКУРС 2016\i (3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312" y="3356992"/>
            <a:ext cx="1127056" cy="16878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789040"/>
            <a:ext cx="7992888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1831 году А.С.Пушкин представил своему другу "Сказку о попе и                    о работнике его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Балде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и несколько других набросков. 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В.А.Жуковский высоко оценил произведения и предложил вступить               с ним  в шуточное соревнование. Спор Жуковского и Пушкина касался написания сказок в народном стиле. 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 появились знаменитые "Сказка о царе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Салтане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сыне его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Гвидоне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..." и "Сказка о мертвой царевне..." А.С.Пушкина, а также сказки В.А. Жуковского "О царе Берендее" и "О спящей царевне". </a:t>
            </a:r>
          </a:p>
        </p:txBody>
      </p:sp>
      <p:pic>
        <p:nvPicPr>
          <p:cNvPr id="4098" name="Picture 2" descr="C:\Users\Администратор\Desktop\НА КОНКУРС 2016\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404664"/>
            <a:ext cx="2534786" cy="252000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4099" name="Picture 3" descr="C:\Users\Администратор\Desktop\НА КОНКУРС 2016\uk8492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6672"/>
            <a:ext cx="1852941" cy="252000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4100" name="Picture 4" descr="C:\Users\Администратор\Desktop\НА КОНКУРС 2016\10057764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1268760"/>
            <a:ext cx="1990800" cy="252000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4101" name="Picture 5" descr="C:\Users\Администратор\Desktop\НА КОНКУРС 2016\i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1196752"/>
            <a:ext cx="2004279" cy="252000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7" name="Picture 5" descr="C:\Users\Администратор\Desktop\НА КОНКУРС 2016\0_7cbaa_69d30024_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8190470">
            <a:off x="5078641" y="2715070"/>
            <a:ext cx="882286" cy="1030707"/>
          </a:xfrm>
          <a:prstGeom prst="rect">
            <a:avLst/>
          </a:prstGeom>
          <a:noFill/>
        </p:spPr>
      </p:pic>
      <p:pic>
        <p:nvPicPr>
          <p:cNvPr id="8" name="Picture 5" descr="C:\Users\Администратор\Desktop\НА КОНКУРС 2016\0_7cbaa_69d30024_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8190470">
            <a:off x="843161" y="2844803"/>
            <a:ext cx="882286" cy="1030707"/>
          </a:xfrm>
          <a:prstGeom prst="rect">
            <a:avLst/>
          </a:prstGeom>
          <a:noFill/>
        </p:spPr>
      </p:pic>
      <p:pic>
        <p:nvPicPr>
          <p:cNvPr id="9" name="Picture 5" descr="C:\Users\Администратор\Desktop\НА КОНКУРС 2016\0_7cbaa_69d30024_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8190470">
            <a:off x="7467898" y="135883"/>
            <a:ext cx="882286" cy="10307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635896" y="1032411"/>
            <a:ext cx="5220072" cy="47089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Каждому русскому человеку с детства знакомы великолепные сказки Александра Сергеевича Пушкина, удивительные и чудесные по своему сюжету и литературному слогу.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Все они прекрасны, но одной из самых любимых, пожалуй, можно назвать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«Сказку о царе </a:t>
            </a:r>
            <a:r>
              <a:rPr kumimoji="0" lang="ru-RU" sz="2000" b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Салтане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». 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Остров Буян и мудрый царь </a:t>
            </a:r>
            <a:r>
              <a:rPr kumimoji="0" lang="ru-RU" sz="20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Гвидон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, тридцать три богатыря и белочка                        с золотыми орешками — это образы, ставшие близкими и родными, сохранившиеся на всю жизнь. Вновь и вновь перелистывая страницы этой пушкинской сказки, не перестаешь удивляться ее внутренней красоте                                      и глубокому смыслу.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5122" name="Picture 2" descr="C:\Users\Администратор\Desktop\НА КОНКУРС 2016\i (4).jpg"/>
          <p:cNvPicPr>
            <a:picLocks noChangeAspect="1" noChangeArrowheads="1"/>
          </p:cNvPicPr>
          <p:nvPr/>
        </p:nvPicPr>
        <p:blipFill>
          <a:blip r:embed="rId2" cstate="print"/>
          <a:srcRect l="15805" r="13074"/>
          <a:stretch>
            <a:fillRect/>
          </a:stretch>
        </p:blipFill>
        <p:spPr bwMode="auto">
          <a:xfrm>
            <a:off x="1547664" y="188640"/>
            <a:ext cx="1925102" cy="2027741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5123" name="Picture 3" descr="C:\Users\Администратор\Desktop\НА КОНКУРС 2016\i (5).jpg"/>
          <p:cNvPicPr>
            <a:picLocks noChangeAspect="1" noChangeArrowheads="1"/>
          </p:cNvPicPr>
          <p:nvPr/>
        </p:nvPicPr>
        <p:blipFill>
          <a:blip r:embed="rId3" cstate="print"/>
          <a:srcRect b="8578"/>
          <a:stretch>
            <a:fillRect/>
          </a:stretch>
        </p:blipFill>
        <p:spPr bwMode="auto">
          <a:xfrm>
            <a:off x="179512" y="1844824"/>
            <a:ext cx="1656184" cy="2100226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5124" name="Picture 4" descr="C:\Users\Администратор\Desktop\НА КОНКУРС 2016\i (6).jpg"/>
          <p:cNvPicPr>
            <a:picLocks noChangeAspect="1" noChangeArrowheads="1"/>
          </p:cNvPicPr>
          <p:nvPr/>
        </p:nvPicPr>
        <p:blipFill>
          <a:blip r:embed="rId4" cstate="print"/>
          <a:srcRect l="22652" b="11321"/>
          <a:stretch>
            <a:fillRect/>
          </a:stretch>
        </p:blipFill>
        <p:spPr bwMode="auto">
          <a:xfrm>
            <a:off x="899592" y="4941168"/>
            <a:ext cx="2600246" cy="1656184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5125" name="Picture 5" descr="C:\Users\Администратор\Desktop\НА КОНКУРС 2016\i (7).jpg"/>
          <p:cNvPicPr>
            <a:picLocks noChangeAspect="1" noChangeArrowheads="1"/>
          </p:cNvPicPr>
          <p:nvPr/>
        </p:nvPicPr>
        <p:blipFill>
          <a:blip r:embed="rId5" cstate="print"/>
          <a:srcRect l="7902" t="14065" r="10440"/>
          <a:stretch>
            <a:fillRect/>
          </a:stretch>
        </p:blipFill>
        <p:spPr bwMode="auto">
          <a:xfrm>
            <a:off x="1403648" y="3212976"/>
            <a:ext cx="1958235" cy="1543819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7" name="Picture 5" descr="C:\Users\Администратор\Desktop\НА КОНКУРС 2016\0_7cbaa_69d30024_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8190470">
            <a:off x="2355330" y="2124724"/>
            <a:ext cx="882286" cy="1030707"/>
          </a:xfrm>
          <a:prstGeom prst="rect">
            <a:avLst/>
          </a:prstGeom>
          <a:noFill/>
        </p:spPr>
      </p:pic>
      <p:pic>
        <p:nvPicPr>
          <p:cNvPr id="8" name="Picture 5" descr="C:\Users\Администратор\Desktop\НА КОНКУРС 2016\0_7cbaa_69d30024_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8190470">
            <a:off x="231600" y="3924923"/>
            <a:ext cx="882286" cy="1030707"/>
          </a:xfrm>
          <a:prstGeom prst="rect">
            <a:avLst/>
          </a:prstGeom>
          <a:noFill/>
        </p:spPr>
      </p:pic>
      <p:pic>
        <p:nvPicPr>
          <p:cNvPr id="9" name="Picture 5" descr="C:\Users\Администратор\Desktop\НА КОНКУРС 2016\0_7cbaa_69d30024_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8190470">
            <a:off x="555129" y="684563"/>
            <a:ext cx="882286" cy="10307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1012</Words>
  <Application>Microsoft Office PowerPoint</Application>
  <PresentationFormat>Экран (4:3)</PresentationFormat>
  <Paragraphs>179</Paragraphs>
  <Slides>25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DNA7 X86</cp:lastModifiedBy>
  <cp:revision>62</cp:revision>
  <dcterms:created xsi:type="dcterms:W3CDTF">2016-03-11T18:04:21Z</dcterms:created>
  <dcterms:modified xsi:type="dcterms:W3CDTF">2016-03-23T19:16:33Z</dcterms:modified>
</cp:coreProperties>
</file>