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6" r:id="rId9"/>
    <p:sldId id="262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930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jpeg"/><Relationship Id="rId7" Type="http://schemas.openxmlformats.org/officeDocument/2006/relationships/image" Target="../media/image5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спорт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"/>
            <a:ext cx="9144000" cy="68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Segoe Script" pitchFamily="34" charset="0"/>
              </a:rPr>
              <a:t>Веселые </a:t>
            </a:r>
            <a:r>
              <a:rPr lang="ru-RU" sz="4800" b="1" dirty="0" smtClean="0">
                <a:solidFill>
                  <a:srgbClr val="002060"/>
                </a:solidFill>
                <a:latin typeface="Segoe Script" pitchFamily="34" charset="0"/>
              </a:rPr>
              <a:t>старты</a:t>
            </a:r>
            <a:endParaRPr lang="ru-RU" sz="4800" b="1" dirty="0">
              <a:solidFill>
                <a:srgbClr val="002060"/>
              </a:solidFill>
              <a:latin typeface="Segoe Script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5680" y="2996952"/>
            <a:ext cx="6976864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Segoe Script" pitchFamily="34" charset="0"/>
              </a:rPr>
              <a:t>Подготовила: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Segoe Script" pitchFamily="34" charset="0"/>
              </a:rPr>
              <a:t>Преподаватель физической культуры </a:t>
            </a:r>
            <a:r>
              <a:rPr lang="ru-RU" sz="2400" dirty="0" err="1" smtClean="0">
                <a:solidFill>
                  <a:schemeClr val="tx1"/>
                </a:solidFill>
                <a:latin typeface="Segoe Script" pitchFamily="34" charset="0"/>
              </a:rPr>
              <a:t>Леденцова</a:t>
            </a:r>
            <a:r>
              <a:rPr lang="ru-RU" sz="2400" dirty="0" smtClean="0">
                <a:solidFill>
                  <a:schemeClr val="tx1"/>
                </a:solidFill>
                <a:latin typeface="Segoe Script" pitchFamily="34" charset="0"/>
              </a:rPr>
              <a:t> Анна Владимировна</a:t>
            </a:r>
            <a:endParaRPr lang="ru-RU" sz="2400" dirty="0">
              <a:solidFill>
                <a:schemeClr val="tx1"/>
              </a:solidFill>
              <a:latin typeface="Segoe Scrip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332656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Segoe Script" panose="020B0504020000000003" pitchFamily="34" charset="0"/>
              </a:rPr>
              <a:t>Государственное профессиональное </a:t>
            </a:r>
          </a:p>
          <a:p>
            <a:pPr algn="ctr"/>
            <a:r>
              <a:rPr lang="ru-RU" dirty="0" smtClean="0">
                <a:latin typeface="Segoe Script" panose="020B0504020000000003" pitchFamily="34" charset="0"/>
              </a:rPr>
              <a:t>образовательное учреждение начального профессионального образования </a:t>
            </a:r>
          </a:p>
          <a:p>
            <a:pPr algn="ctr"/>
            <a:r>
              <a:rPr lang="ru-RU" dirty="0" smtClean="0">
                <a:latin typeface="Segoe Script" panose="020B0504020000000003" pitchFamily="34" charset="0"/>
              </a:rPr>
              <a:t>Ямало-Ненецкого автономного округа </a:t>
            </a:r>
          </a:p>
          <a:p>
            <a:pPr algn="ctr"/>
            <a:r>
              <a:rPr lang="ru-RU" dirty="0" smtClean="0">
                <a:latin typeface="Segoe Script" panose="020B0504020000000003" pitchFamily="34" charset="0"/>
              </a:rPr>
              <a:t>«Ямальский многопрофильный колледж» </a:t>
            </a:r>
          </a:p>
          <a:p>
            <a:pPr algn="ctr"/>
            <a:r>
              <a:rPr lang="ru-RU" dirty="0" smtClean="0">
                <a:latin typeface="Segoe Script" panose="020B0504020000000003" pitchFamily="34" charset="0"/>
              </a:rPr>
              <a:t>филиал в г. Лабытнанги</a:t>
            </a:r>
            <a:endParaRPr lang="ru-RU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225512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1 эстафета: «Разминка» </a:t>
            </a:r>
          </a:p>
          <a:p>
            <a:r>
              <a:rPr lang="ru-RU" sz="2000" i="1" dirty="0"/>
              <a:t>I этап: 1-вый участник, зажав между коленями мяч, прыжками перемещается до стоящей метки, кладёт рядом с меткой мяч, берёт скакалку и, прыгая через нее, возвращается к команде, передаёт скакалку 2-му участнику.</a:t>
            </a:r>
          </a:p>
          <a:p>
            <a:r>
              <a:rPr lang="ru-RU" sz="2000" i="1" dirty="0"/>
              <a:t>II этап: 2-ой участник, прыгая через скакалку, зажимает между коленями мяч, и возвращается к финишу. Все члены команды (друг за другом) выполняют  задание.</a:t>
            </a:r>
          </a:p>
        </p:txBody>
      </p:sp>
      <p:pic>
        <p:nvPicPr>
          <p:cNvPr id="7171" name="Picture 3" descr="C:\Users\irina\Desktop\Весёлые старты\IMG_2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4915848" cy="327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 descr="C:\Users\irina\Desktop\Весёлые старты\IMG_29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8" r="34124"/>
          <a:stretch/>
        </p:blipFill>
        <p:spPr bwMode="auto">
          <a:xfrm flipH="1">
            <a:off x="611559" y="1170820"/>
            <a:ext cx="3312369" cy="53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irina\Desktop\Весёлые старты\IMG_29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 r="31026"/>
          <a:stretch/>
        </p:blipFill>
        <p:spPr bwMode="auto">
          <a:xfrm>
            <a:off x="5770617" y="1170820"/>
            <a:ext cx="2195953" cy="53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rina\Desktop\Весёлые старты\IMG_29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371"/>
            <a:ext cx="7955057" cy="53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Анимашки Спорт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42" y="3929153"/>
            <a:ext cx="1037876" cy="259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2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407421"/>
            <a:ext cx="4572000" cy="40431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2 Эстафета:  "Передай мяч"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Игроки каждой команды строятся один за другим в колонну. Первые участники держат в руках по мячу. За сигналом ведущего первый игрок в каждой команде передаёт мяч тому, кто сзади, над головой. Последний в команде, получив мяч, бежит к началу колонны, встаёт первым и передаёт мяч следующему за ним стоящему участнику.  И так до тех пор, пока первый не вернётся на своё место. Побеждает та команда, которая закончит игру первой</a:t>
            </a:r>
            <a:endParaRPr lang="ru-RU" sz="1400" i="1" dirty="0">
              <a:ea typeface="Calibri"/>
              <a:cs typeface="Times New Roman"/>
            </a:endParaRPr>
          </a:p>
        </p:txBody>
      </p:sp>
      <p:pic>
        <p:nvPicPr>
          <p:cNvPr id="12290" name="Picture 2" descr="C:\Users\irina\Desktop\Весёлые старты\IMG_2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1" y="703438"/>
            <a:ext cx="8176685" cy="54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irina\Desktop\Весёлые старты\IMG_29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46" y="836712"/>
            <a:ext cx="7071838" cy="471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irina\Desktop\Весёлые старты\IMG_29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33" y="911823"/>
            <a:ext cx="6846504" cy="456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19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18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363067"/>
            <a:ext cx="4572000" cy="23442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3 эстафета: “Дружба”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Два участника команды, удерживая животом гимнастический  мяч, руки держать на затылке бегут до отметки и обратно.  У линии старта передают мяч следующей паре.</a:t>
            </a:r>
            <a:endParaRPr lang="ru-RU" sz="2000" i="1" dirty="0">
              <a:ea typeface="Calibri"/>
              <a:cs typeface="Times New Roman"/>
            </a:endParaRPr>
          </a:p>
        </p:txBody>
      </p:sp>
      <p:pic>
        <p:nvPicPr>
          <p:cNvPr id="13314" name="Picture 2" descr="C:\Users\irina\Desktop\Весёлые старты\IMG_3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2" y="1502786"/>
            <a:ext cx="6030595" cy="402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irina\Desktop\Весёлые старты\IMG_30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15513" r="41452" b="6795"/>
          <a:stretch/>
        </p:blipFill>
        <p:spPr bwMode="auto">
          <a:xfrm>
            <a:off x="5881989" y="3615062"/>
            <a:ext cx="2339912" cy="31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irina\Desktop\Весёлые старты\IMG_30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9" t="21070" r="24574"/>
          <a:stretch/>
        </p:blipFill>
        <p:spPr bwMode="auto">
          <a:xfrm>
            <a:off x="6012160" y="219562"/>
            <a:ext cx="2911537" cy="308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irina\Desktop\Весёлые старты\IMG_3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693029" cy="246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irina\Desktop\Весёлые старты\IMG_3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1861"/>
            <a:ext cx="4819764" cy="32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Анимашки Спорт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27957"/>
            <a:ext cx="14001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65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96752"/>
            <a:ext cx="4572000" cy="44678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4 Эстафета "Бег в мешках"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Придерживая мешки руками возле пояса, прыгают, бегут  до обозначенного места (флажка, палочки, или другого предмета). Обежав его, возвращаются к своей команде, вылезают из мешка, передают их следующему участнику. Так продолжается до тех пор, пока вся команда не пробежит в мешках. Выигрывает та команда, игроки которой быстрее выполнят задание.</a:t>
            </a:r>
            <a:endParaRPr lang="ru-RU" sz="2000" i="1" dirty="0">
              <a:ea typeface="Calibri"/>
              <a:cs typeface="Times New Roman"/>
            </a:endParaRPr>
          </a:p>
        </p:txBody>
      </p:sp>
      <p:pic>
        <p:nvPicPr>
          <p:cNvPr id="14338" name="Picture 2" descr="C:\Users\irina\Desktop\Весёлые старты\IMG_3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7" y="491961"/>
            <a:ext cx="8816206" cy="58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irina\Desktop\Весёлые старты\IMG_3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89" y="646388"/>
            <a:ext cx="8055975" cy="537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irina\Desktop\Весёлые старты\IMG_3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64" y="859437"/>
            <a:ext cx="7416824" cy="49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3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692696"/>
            <a:ext cx="4572000" cy="5883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5 эстафета: « Перейти болото» 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Каждой команде выдаётся 2 обруча. С их помощью надо преодолеть "болото".  По сигналу один из участников команды  бросает обруч на землю,    второй обруч держит в руках. Задача каждого игрока запрыгнуть в круг обруча, который лежит на полу, второй обруч перекидывает  через себя, перескакивая обруч и,  бросают на такое расстояние, чтобы можно было в него перепрыгнуть. А на линии старта обручи передаются следующему игроку.  Категорически запрещается ступать ногой за пределы обруча – можно "утонуть".</a:t>
            </a:r>
            <a:endParaRPr lang="ru-RU" sz="2000" i="1" dirty="0">
              <a:ea typeface="Calibri"/>
              <a:cs typeface="Times New Roman"/>
            </a:endParaRPr>
          </a:p>
        </p:txBody>
      </p:sp>
      <p:pic>
        <p:nvPicPr>
          <p:cNvPr id="15362" name="Picture 2" descr="C:\Users\irina\Desktop\Весёлые старты\IMG_3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1" y="1222280"/>
            <a:ext cx="8031117" cy="535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Анимашки Спор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1" y="4653136"/>
            <a:ext cx="1512838" cy="1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545218"/>
            <a:ext cx="5742384" cy="6011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 6 эстафета: «Теннис»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Каждая команда встает в колонну по одному. В 15-20 метрах от них устанавливается стойка, которую нужно будет обегать. Первый участник в каждой колонне держит в руке теннисную (или бадминтонную) ракетку на которой воздушный шарик.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По команде Старт эстафета начинается. Первые участники бегут к стойке, обегают ее и возвращаются назад. В руке они держат ракетку,  которой подкидывает шарик. Воздушный шарик не должен упасть во время бега. Если он упал, то игрок должен поднять его и продолжить эстафету с того места, где упал шар. Когда игрок выполнил пробежку, то он передает ракетку следующему игроку.</a:t>
            </a:r>
            <a:endParaRPr lang="ru-RU" sz="2000" i="1" dirty="0"/>
          </a:p>
        </p:txBody>
      </p:sp>
      <p:pic>
        <p:nvPicPr>
          <p:cNvPr id="16387" name="Picture 3" descr="C:\Users\irina\Desktop\Весёлые старты\IMG_31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64"/>
          <a:stretch/>
        </p:blipFill>
        <p:spPr bwMode="auto">
          <a:xfrm>
            <a:off x="179511" y="980728"/>
            <a:ext cx="5640735" cy="55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irina\Desktop\Весёлые старты\IMG_30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0" t="17564" r="38888"/>
          <a:stretch/>
        </p:blipFill>
        <p:spPr bwMode="auto">
          <a:xfrm>
            <a:off x="4861504" y="980728"/>
            <a:ext cx="3729158" cy="55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irina\Desktop\Весёлые старты\IMG_31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7" t="7051" r="31538" b="11410"/>
          <a:stretch/>
        </p:blipFill>
        <p:spPr bwMode="auto">
          <a:xfrm>
            <a:off x="1907704" y="980728"/>
            <a:ext cx="4208598" cy="55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Анимашки Спорт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80" y="139304"/>
            <a:ext cx="1925563" cy="16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8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1741" y="980728"/>
            <a:ext cx="4572000" cy="41139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7 Эстафета: «Попади  кольцо»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Участник команды по сигналу пробегает по гимнастической скамейке с гантелями в руках, добегает до метки, на которой одеты кольца и оставляет там гантели. Участник должен взять кольца и метать в сторону стойки. Использовав все кольца, добегает до метки и, обегая ее, бежит до гантелей берет их в руки и направляется к команде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7410" name="Picture 2" descr="C:\Users\irina\Desktop\Весёлые старты\IMG_3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3" y="1477571"/>
            <a:ext cx="7541697" cy="502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irina\Desktop\Весёлые старты\IMG_3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65" y="1727230"/>
            <a:ext cx="6768752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irina\Desktop\Весёлые старты\IMG_3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5889896" cy="392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0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76672"/>
            <a:ext cx="5886400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8эстафета: «Меткий  стрелок»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По сигналу первый  игрок 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1 этап:   направляется   к  гимнастической скамейке;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2 этап: пробежать по скамейке;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3 этап: пробежать все метки (конусы) змейкой;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4 этап:  берут мяч из лотка, бросают его в корзину, обегая корзину в которую, метали  мяч,  возвращаются к команде и передают эстафету следующему участнику. 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Эстафета оценивается в два этапа:  1 этап команда, которая справилась первой. 2 этап: большее количество заброшенных мячей.</a:t>
            </a:r>
            <a:endParaRPr lang="ru-RU" sz="2000" i="1" dirty="0">
              <a:ea typeface="Calibri"/>
              <a:cs typeface="Times New Roman"/>
            </a:endParaRPr>
          </a:p>
        </p:txBody>
      </p:sp>
      <p:pic>
        <p:nvPicPr>
          <p:cNvPr id="18434" name="Picture 2" descr="C:\Users\irina\Desktop\Весёлые старты\IMG_3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24" y="1419916"/>
            <a:ext cx="6984776" cy="46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Анимашки Спор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50" y="188640"/>
            <a:ext cx="104775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63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60648"/>
            <a:ext cx="8046640" cy="634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9 эстафета: «Ассорти»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7 меток расставляются  по всей спортивной площадке  по кругу.  У каждой метки свое задание. Все команда распределяется возле каждой метки.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 игрок – принимает эстафетный флажок и, направляясь ко второму игроку, введет баскетбольный мяч (бьет мяч об пол), передает эстафету 2 игроку.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2 игрок – принимает эстафету, берет обруч  и прыгает через него, направляясь к следующему игроку передавая эстафетный флажок.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3 игрок - принимает эстафетный флажок, берет гимнастический шар, и катит, его к 4 игроку передавая эстафету.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4 игрок – прыгает через скакалку до 5 участника и передает эстафету.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5 игрок – прыжки в мешке передает эстафетный флажок следующему игроку.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6 игрок – с теннисной ракеткой пробежать, не уронив с него шарик.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7 игрок – последний принимает эстафету, направляется  с гантелями в руках, передает флажок троим участникам.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8 метке, где его ждут два участника и одна участника команды. Двое ребят скрестив руки должны перенести девочку до финиша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9" y="837949"/>
            <a:ext cx="8838728" cy="576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Анимашки Спор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7213"/>
            <a:ext cx="107632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3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597730"/>
            <a:ext cx="4572000" cy="40164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Члены жюри подвели итоги «Веселых стартов»  и будущие, настоящие  защитники Отечества награждены сладкими призами и грамотами.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1 место почетно заняла команда сборная 2-го  курса «Лидер»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2 место сборная команда 1-го курса «Молния»</a:t>
            </a:r>
            <a:endParaRPr lang="ru-RU" sz="2000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/>
                <a:ea typeface="Calibri"/>
                <a:cs typeface="Times New Roman"/>
              </a:rPr>
              <a:t>3 место сборная команда колледжа »Торнадо»</a:t>
            </a:r>
            <a:endParaRPr lang="ru-RU" sz="2000" i="1" dirty="0">
              <a:ea typeface="Calibri"/>
              <a:cs typeface="Times New Roman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8648"/>
            <a:ext cx="5516151" cy="413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E:\DCIM\106_PANA\P10601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0613" y="1002765"/>
            <a:ext cx="4424129" cy="365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DCIM\106_PANA\P10601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99683" y="2061935"/>
            <a:ext cx="4946015" cy="401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DCIM\106_PANA\P106009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0221" y="584902"/>
            <a:ext cx="8424936" cy="592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4" name="Picture 4" descr="Анимашки Спорт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01" y="3546431"/>
            <a:ext cx="1475656" cy="28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4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4"/>
            <a:ext cx="9144000" cy="685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b="1" i="1" dirty="0">
                <a:solidFill>
                  <a:srgbClr val="002060"/>
                </a:solidFill>
                <a:ea typeface="+mn-ea"/>
                <a:cs typeface="+mn-cs"/>
              </a:rPr>
              <a:t>Анализ</a:t>
            </a:r>
            <a:br>
              <a:rPr lang="ru-RU" sz="2000" b="1" i="1" dirty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srgbClr val="002060"/>
                </a:solidFill>
                <a:ea typeface="+mn-ea"/>
                <a:cs typeface="+mn-cs"/>
              </a:rPr>
              <a:t> открытого внеклассного спортивного мероприятия </a:t>
            </a:r>
            <a:r>
              <a:rPr lang="ru-RU" sz="2000" b="1" i="1" dirty="0" smtClean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ru-RU" sz="2000" b="1" i="1" dirty="0" smtClean="0">
                <a:solidFill>
                  <a:srgbClr val="002060"/>
                </a:solidFill>
                <a:ea typeface="+mn-ea"/>
                <a:cs typeface="+mn-cs"/>
              </a:rPr>
              <a:t>«</a:t>
            </a:r>
            <a:r>
              <a:rPr lang="ru-RU" sz="2000" b="1" i="1" dirty="0">
                <a:solidFill>
                  <a:srgbClr val="002060"/>
                </a:solidFill>
                <a:ea typeface="+mn-ea"/>
                <a:cs typeface="+mn-cs"/>
              </a:rPr>
              <a:t>Веселые старты», </a:t>
            </a:r>
            <a:r>
              <a:rPr lang="ru-RU" sz="2000" b="1" i="1" dirty="0" smtClean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ea typeface="+mn-ea"/>
                <a:cs typeface="+mn-cs"/>
              </a:rPr>
            </a:br>
            <a:r>
              <a:rPr lang="ru-RU" sz="2000" b="1" i="1" dirty="0" smtClean="0">
                <a:solidFill>
                  <a:srgbClr val="002060"/>
                </a:solidFill>
                <a:ea typeface="+mn-ea"/>
                <a:cs typeface="+mn-cs"/>
              </a:rPr>
              <a:t>посвященные </a:t>
            </a:r>
            <a:r>
              <a:rPr lang="ru-RU" sz="2000" b="1" i="1" dirty="0">
                <a:solidFill>
                  <a:srgbClr val="002060"/>
                </a:solidFill>
                <a:ea typeface="+mn-ea"/>
                <a:cs typeface="+mn-cs"/>
              </a:rPr>
              <a:t>Дню защитника Отечества.</a:t>
            </a:r>
            <a:br>
              <a:rPr lang="ru-RU" sz="2000" b="1" i="1" dirty="0">
                <a:solidFill>
                  <a:srgbClr val="002060"/>
                </a:solidFill>
                <a:ea typeface="+mn-ea"/>
                <a:cs typeface="+mn-cs"/>
              </a:rPr>
            </a:b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Под 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девизом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: </a:t>
            </a:r>
            <a:r>
              <a:rPr lang="ru-RU" dirty="0" smtClean="0">
                <a:latin typeface="Comic Sans MS" pitchFamily="66" charset="0"/>
              </a:rPr>
              <a:t>«</a:t>
            </a:r>
            <a:r>
              <a:rPr lang="ru-RU" dirty="0">
                <a:latin typeface="Comic Sans MS" pitchFamily="66" charset="0"/>
              </a:rPr>
              <a:t>В здоровом теле-здоровый дух»  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Место 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проведения: </a:t>
            </a:r>
            <a:r>
              <a:rPr lang="ru-RU" dirty="0" smtClean="0">
                <a:latin typeface="Comic Sans MS" pitchFamily="66" charset="0"/>
              </a:rPr>
              <a:t>спортивный </a:t>
            </a:r>
            <a:r>
              <a:rPr lang="ru-RU" dirty="0">
                <a:latin typeface="Comic Sans MS" pitchFamily="66" charset="0"/>
              </a:rPr>
              <a:t>зал.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Время 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проведения</a:t>
            </a:r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:  </a:t>
            </a:r>
            <a:r>
              <a:rPr lang="ru-RU" dirty="0">
                <a:latin typeface="Comic Sans MS" pitchFamily="66" charset="0"/>
              </a:rPr>
              <a:t>18.02.2016г.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Цель:</a:t>
            </a:r>
          </a:p>
          <a:p>
            <a:pPr marL="0" indent="0">
              <a:buNone/>
            </a:pPr>
            <a:r>
              <a:rPr lang="ru-RU" dirty="0">
                <a:latin typeface="Comic Sans MS" pitchFamily="66" charset="0"/>
              </a:rPr>
              <a:t>  Пропаганда здорового образа жизни, физической культуры и спорта;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Задачи:</a:t>
            </a:r>
            <a:r>
              <a:rPr lang="ru-RU" i="1" dirty="0">
                <a:latin typeface="Comic Sans MS" pitchFamily="66" charset="0"/>
              </a:rPr>
              <a:t> </a:t>
            </a:r>
          </a:p>
          <a:p>
            <a:pPr marL="400050" lvl="1" indent="0">
              <a:buNone/>
            </a:pPr>
            <a:r>
              <a:rPr lang="ru-RU" dirty="0" smtClean="0">
                <a:latin typeface="Comic Sans MS" pitchFamily="66" charset="0"/>
              </a:rPr>
              <a:t>• содействовать </a:t>
            </a:r>
            <a:r>
              <a:rPr lang="ru-RU" dirty="0">
                <a:latin typeface="Comic Sans MS" pitchFamily="66" charset="0"/>
              </a:rPr>
              <a:t>повышению интереса к активному </a:t>
            </a:r>
            <a:r>
              <a:rPr lang="ru-RU" dirty="0" smtClean="0">
                <a:latin typeface="Comic Sans MS" pitchFamily="66" charset="0"/>
              </a:rPr>
              <a:t>и здоровому </a:t>
            </a:r>
            <a:r>
              <a:rPr lang="ru-RU" dirty="0">
                <a:latin typeface="Comic Sans MS" pitchFamily="66" charset="0"/>
              </a:rPr>
              <a:t>образу жизни;</a:t>
            </a:r>
          </a:p>
          <a:p>
            <a:pPr marL="400050" lvl="1" indent="0">
              <a:buNone/>
            </a:pPr>
            <a:r>
              <a:rPr lang="ru-RU" dirty="0" smtClean="0">
                <a:latin typeface="Comic Sans MS" pitchFamily="66" charset="0"/>
              </a:rPr>
              <a:t>• развивать  </a:t>
            </a:r>
            <a:r>
              <a:rPr lang="ru-RU" dirty="0">
                <a:latin typeface="Comic Sans MS" pitchFamily="66" charset="0"/>
              </a:rPr>
              <a:t>интерес к физической культуре;</a:t>
            </a:r>
          </a:p>
          <a:p>
            <a:pPr marL="400050" lvl="1" indent="0">
              <a:buNone/>
            </a:pPr>
            <a:r>
              <a:rPr lang="ru-RU" dirty="0" smtClean="0">
                <a:latin typeface="Comic Sans MS" pitchFamily="66" charset="0"/>
              </a:rPr>
              <a:t>• воспитывать </a:t>
            </a:r>
            <a:r>
              <a:rPr lang="ru-RU" dirty="0">
                <a:latin typeface="Comic Sans MS" pitchFamily="66" charset="0"/>
              </a:rPr>
              <a:t>чувство коллективизма, товарищества, взаимовыручки</a:t>
            </a:r>
          </a:p>
        </p:txBody>
      </p:sp>
    </p:spTree>
    <p:extLst>
      <p:ext uri="{BB962C8B-B14F-4D97-AF65-F5344CB8AC3E}">
        <p14:creationId xmlns:p14="http://schemas.microsoft.com/office/powerpoint/2010/main" val="20038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3891" y="2002902"/>
            <a:ext cx="602818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Выводы и рекомендации: </a:t>
            </a:r>
            <a:r>
              <a:rPr lang="ru-RU" sz="2400" i="1" dirty="0">
                <a:latin typeface="Times New Roman"/>
                <a:ea typeface="Calibri"/>
                <a:cs typeface="Times New Roman"/>
              </a:rPr>
              <a:t>Общая оценка проведенного мероприятия - высокая, т. к. предложенные эстафеты направлены на развитие "здорового духа" соперничества студентов и преподавателей, на формирование здорового образа </a:t>
            </a: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жизни. </a:t>
            </a:r>
            <a:endParaRPr lang="ru-RU" sz="2400" i="1" dirty="0">
              <a:ea typeface="Calibri"/>
              <a:cs typeface="Times New Roman"/>
            </a:endParaRPr>
          </a:p>
        </p:txBody>
      </p:sp>
      <p:pic>
        <p:nvPicPr>
          <p:cNvPr id="22530" name="Picture 2" descr="Анимашки Спор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65104"/>
            <a:ext cx="1458078" cy="21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Анимашки Спор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816" y="4456375"/>
            <a:ext cx="3307432" cy="237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pic>
        <p:nvPicPr>
          <p:cNvPr id="21506" name="Picture 2" descr="C:\Users\irina\Desktop\Весёлые старты\IMG_2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2" y="985940"/>
            <a:ext cx="7931424" cy="528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irina\Desktop\Весёлые старты\IMG_3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70784"/>
            <a:ext cx="6712200" cy="44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irina\Desktop\Весёлые старты\IMG_3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54546"/>
            <a:ext cx="6115908" cy="40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irina\Desktop\Весёлые старты\IMG_3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6" y="954546"/>
            <a:ext cx="7088016" cy="47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Анимашки Спорт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2" y="4437112"/>
            <a:ext cx="1588987" cy="21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Анимашки надпись спасибо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584"/>
            <a:ext cx="2736304" cy="124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88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88640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Segoe Print" pitchFamily="2" charset="0"/>
              </a:rPr>
              <a:t>Ожидаемые результаты. </a:t>
            </a:r>
          </a:p>
          <a:p>
            <a:r>
              <a:rPr lang="ru-RU" dirty="0" smtClean="0">
                <a:latin typeface="Segoe Print" pitchFamily="2" charset="0"/>
              </a:rPr>
              <a:t>• О</a:t>
            </a:r>
            <a:r>
              <a:rPr lang="ru-RU" sz="2400" dirty="0" smtClean="0">
                <a:latin typeface="Segoe Print" pitchFamily="2" charset="0"/>
              </a:rPr>
              <a:t>тношения </a:t>
            </a:r>
            <a:r>
              <a:rPr lang="ru-RU" sz="2400" dirty="0">
                <a:latin typeface="Segoe Print" pitchFamily="2" charset="0"/>
              </a:rPr>
              <a:t>студентов и сотрудников колледжа  к своему здоровью как к основному фактору успеха на последующих этапах жизни. </a:t>
            </a:r>
          </a:p>
          <a:p>
            <a:r>
              <a:rPr lang="ru-RU" sz="2400" dirty="0" smtClean="0">
                <a:latin typeface="Segoe Print" pitchFamily="2" charset="0"/>
              </a:rPr>
              <a:t>• Повышение </a:t>
            </a:r>
            <a:r>
              <a:rPr lang="ru-RU" sz="2400" dirty="0">
                <a:latin typeface="Segoe Print" pitchFamily="2" charset="0"/>
              </a:rPr>
              <a:t>уровня физического, а отсюда – психического и социального здоровья.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075" y="3154328"/>
            <a:ext cx="799288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Segoe Print" pitchFamily="2" charset="0"/>
                <a:ea typeface="Calibri"/>
                <a:cs typeface="Times New Roman"/>
              </a:rPr>
              <a:t>«Веселые старты» </a:t>
            </a:r>
            <a:r>
              <a:rPr lang="ru-RU" sz="2400" dirty="0">
                <a:latin typeface="Segoe Print" pitchFamily="2" charset="0"/>
                <a:ea typeface="Calibri"/>
                <a:cs typeface="Times New Roman"/>
              </a:rPr>
              <a:t>проведены учителем физической культуры Леденцовой А.В. и воспитателем общежития Шевченко И.А. в спортивном зале среди воспитанников </a:t>
            </a:r>
            <a:r>
              <a:rPr lang="ru-RU" sz="2400" dirty="0" smtClean="0">
                <a:latin typeface="Segoe Print" pitchFamily="2" charset="0"/>
                <a:ea typeface="Calibri"/>
                <a:cs typeface="Times New Roman"/>
              </a:rPr>
              <a:t>1-2 курсов </a:t>
            </a:r>
            <a:r>
              <a:rPr lang="ru-RU" sz="2400" dirty="0">
                <a:latin typeface="Segoe Print" pitchFamily="2" charset="0"/>
                <a:ea typeface="Calibri"/>
                <a:cs typeface="Times New Roman"/>
              </a:rPr>
              <a:t>и коллективом колледжа. Сборные команды "Молния" </a:t>
            </a:r>
            <a:r>
              <a:rPr lang="ru-RU" sz="2400" dirty="0" smtClean="0">
                <a:latin typeface="Segoe Print" pitchFamily="2" charset="0"/>
                <a:ea typeface="Calibri"/>
                <a:cs typeface="Times New Roman"/>
              </a:rPr>
              <a:t> </a:t>
            </a:r>
            <a:r>
              <a:rPr lang="ru-RU" sz="2400" dirty="0">
                <a:latin typeface="Segoe Print" pitchFamily="2" charset="0"/>
                <a:ea typeface="Calibri"/>
                <a:cs typeface="Times New Roman"/>
              </a:rPr>
              <a:t>"Лидер"  и «Торнадо» активно участвовали в разнообразных конкурсах.</a:t>
            </a:r>
          </a:p>
        </p:txBody>
      </p:sp>
    </p:spTree>
    <p:extLst>
      <p:ext uri="{BB962C8B-B14F-4D97-AF65-F5344CB8AC3E}">
        <p14:creationId xmlns:p14="http://schemas.microsoft.com/office/powerpoint/2010/main" val="6873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548680"/>
            <a:ext cx="76866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/>
              </a:rPr>
              <a:t>Актуальность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Segoe Print" pitchFamily="2" charset="0"/>
              </a:rPr>
              <a:t>спортивного праздника  в том, что данное мероприятие имеет огромное значение для укрепления , здоровья подрастающего поколения, его физического развития и физической подготовки, воспитывает волю, выносливость, дисциплинированность и упорство в достижении поставленной цели, а атмосфера праздника наполнена позитивными </a:t>
            </a:r>
            <a:r>
              <a:rPr lang="ru-RU" sz="2400" dirty="0" smtClean="0">
                <a:solidFill>
                  <a:srgbClr val="000000"/>
                </a:solidFill>
                <a:latin typeface="Segoe Print" pitchFamily="2" charset="0"/>
              </a:rPr>
              <a:t>эмоциями.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Segoe Print" pitchFamily="2" charset="0"/>
              </a:rPr>
              <a:t>  </a:t>
            </a:r>
            <a:r>
              <a:rPr lang="ru-RU" sz="2400" dirty="0">
                <a:solidFill>
                  <a:srgbClr val="000000"/>
                </a:solidFill>
                <a:latin typeface="Segoe Print" pitchFamily="2" charset="0"/>
              </a:rPr>
              <a:t>Подвижные игры способствуют объединению коллектива, массовому охвату </a:t>
            </a:r>
            <a:r>
              <a:rPr lang="ru-RU" sz="2400" dirty="0" smtClean="0">
                <a:solidFill>
                  <a:srgbClr val="000000"/>
                </a:solidFill>
                <a:latin typeface="Segoe Print" pitchFamily="2" charset="0"/>
              </a:rPr>
              <a:t>как детей так и взрослых </a:t>
            </a:r>
            <a:r>
              <a:rPr lang="ru-RU" sz="2400" dirty="0">
                <a:solidFill>
                  <a:srgbClr val="000000"/>
                </a:solidFill>
                <a:latin typeface="Segoe Print" pitchFamily="2" charset="0"/>
              </a:rPr>
              <a:t>физическими упражнениями, являются замечательным средством всестороннего физического развития.</a:t>
            </a:r>
            <a:endParaRPr lang="ru-RU" sz="2400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9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387096"/>
            <a:ext cx="691276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ea typeface="Calibri"/>
                <a:cs typeface="Times New Roman"/>
              </a:rPr>
              <a:t>Спортивно-массовое</a:t>
            </a:r>
            <a:r>
              <a:rPr lang="ru-RU" sz="2000" dirty="0">
                <a:latin typeface="Segoe Print" pitchFamily="2" charset="0"/>
                <a:ea typeface="Calibri"/>
                <a:cs typeface="Times New Roman"/>
              </a:rPr>
              <a:t> мероприятие « Веселые старты» включает в себя проведение 9 эстафет различной направленности. Это эстафеты с элементами таких видов спорта как, легкая атлетика, баскетбол, гимнастика,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74276" y="2564904"/>
            <a:ext cx="5886400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Segoe Print" pitchFamily="2" charset="0"/>
                <a:ea typeface="Calibri"/>
                <a:cs typeface="Times New Roman"/>
              </a:rPr>
              <a:t>Оборудование: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Segoe Print" pitchFamily="2" charset="0"/>
                <a:ea typeface="Calibri"/>
                <a:cs typeface="Times New Roman"/>
              </a:rPr>
              <a:t>мячи баскетбольные, мячи гимнастические, кегли,  скамейки, обручи, скакалки, магнитофон, гантели, ракетки, воздушные шары.</a:t>
            </a:r>
          </a:p>
        </p:txBody>
      </p:sp>
      <p:pic>
        <p:nvPicPr>
          <p:cNvPr id="8194" name="Picture 2" descr="http://img9.vkrugudruzei.ru/images/064/262/76/oe_888b5ab805f4483a96f92c2e94b007e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01208"/>
            <a:ext cx="15335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5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irina\Desktop\Весёлые старты\IMG_2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24337"/>
            <a:ext cx="6516216" cy="478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9269" y="282943"/>
            <a:ext cx="82809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002060"/>
                </a:solidFill>
              </a:rPr>
              <a:t>Содержание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Segoe Print" pitchFamily="2" charset="0"/>
              </a:rPr>
              <a:t> В соревнованиях «Веселые старты» </a:t>
            </a:r>
            <a:r>
              <a:rPr lang="ru-RU" sz="2000" dirty="0" smtClean="0">
                <a:solidFill>
                  <a:prstClr val="black"/>
                </a:solidFill>
                <a:latin typeface="Segoe Print" pitchFamily="2" charset="0"/>
              </a:rPr>
              <a:t>участвовали 3 команды </a:t>
            </a:r>
            <a:r>
              <a:rPr lang="ru-RU" sz="2000" dirty="0">
                <a:solidFill>
                  <a:prstClr val="black"/>
                </a:solidFill>
                <a:latin typeface="Segoe Print" pitchFamily="2" charset="0"/>
              </a:rPr>
              <a:t>по 10 человек (5 мальчиков и 5 девочек</a:t>
            </a:r>
            <a:r>
              <a:rPr lang="ru-RU" sz="2000" dirty="0" smtClean="0">
                <a:solidFill>
                  <a:prstClr val="black"/>
                </a:solidFill>
                <a:latin typeface="Segoe Print" pitchFamily="2" charset="0"/>
              </a:rPr>
              <a:t>), </a:t>
            </a:r>
            <a:r>
              <a:rPr lang="ru-RU" sz="2000" dirty="0">
                <a:solidFill>
                  <a:prstClr val="black"/>
                </a:solidFill>
                <a:latin typeface="Segoe Print" pitchFamily="2" charset="0"/>
              </a:rPr>
              <a:t>6 студентов </a:t>
            </a:r>
            <a:r>
              <a:rPr lang="ru-RU" sz="2000" dirty="0" smtClean="0">
                <a:solidFill>
                  <a:prstClr val="black"/>
                </a:solidFill>
                <a:latin typeface="Segoe Print" pitchFamily="2" charset="0"/>
              </a:rPr>
              <a:t>оказывали </a:t>
            </a:r>
            <a:r>
              <a:rPr lang="ru-RU" sz="2000" dirty="0">
                <a:solidFill>
                  <a:prstClr val="black"/>
                </a:solidFill>
                <a:latin typeface="Segoe Print" pitchFamily="2" charset="0"/>
              </a:rPr>
              <a:t>помощь в проведении данного мероприятия.</a:t>
            </a:r>
          </a:p>
        </p:txBody>
      </p:sp>
      <p:pic>
        <p:nvPicPr>
          <p:cNvPr id="4101" name="Picture 5" descr="Анимашки Спор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08610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40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irina\Desktop\Весёлые старты\IMG_2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6547655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05223" y="0"/>
            <a:ext cx="7992888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Segoe Print" pitchFamily="2" charset="0"/>
                <a:ea typeface="Calibri"/>
                <a:cs typeface="Times New Roman"/>
              </a:rPr>
              <a:t>Парад команд: команды входят на спортивную площадку под знаменами в сопровождении помощников и преподавателя физической культуры.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Segoe Print" pitchFamily="2" charset="0"/>
                <a:ea typeface="Calibri"/>
                <a:cs typeface="Times New Roman"/>
              </a:rPr>
              <a:t>Построение участников, представление жюри, торжественное открытие.</a:t>
            </a:r>
          </a:p>
        </p:txBody>
      </p:sp>
      <p:pic>
        <p:nvPicPr>
          <p:cNvPr id="9" name="Picture 4" descr="Анимашки Спор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501009"/>
            <a:ext cx="2021560" cy="336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Анимашки Спорт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07" y="3805003"/>
            <a:ext cx="2160240" cy="28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8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69" y="620688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  <a:latin typeface="Segoe Print" pitchFamily="2" charset="0"/>
                <a:ea typeface="+mn-ea"/>
                <a:cs typeface="+mn-cs"/>
              </a:rPr>
              <a:t>Членами жюри стали сотрудники администрации колледжа, под руководством начальника филиала «ЯМК». Задача  жюри  заключалось в следующем: </a:t>
            </a:r>
            <a:r>
              <a:rPr lang="ru-RU" sz="2000" dirty="0" smtClean="0">
                <a:solidFill>
                  <a:prstClr val="black"/>
                </a:solidFill>
                <a:latin typeface="Segoe Print" pitchFamily="2" charset="0"/>
                <a:ea typeface="+mn-ea"/>
                <a:cs typeface="+mn-cs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Segoe Print" pitchFamily="2" charset="0"/>
                <a:ea typeface="+mn-ea"/>
                <a:cs typeface="+mn-cs"/>
              </a:rPr>
              <a:t>подсчитывать очки,  подвести  итоги соревнований. объявить  результаты, награждение.</a:t>
            </a:r>
            <a:br>
              <a:rPr lang="ru-RU" sz="2000" dirty="0">
                <a:solidFill>
                  <a:prstClr val="black"/>
                </a:solidFill>
                <a:latin typeface="Segoe Print" pitchFamily="2" charset="0"/>
                <a:ea typeface="+mn-ea"/>
                <a:cs typeface="+mn-cs"/>
              </a:rPr>
            </a:br>
            <a:endParaRPr lang="ru-RU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9" y="3411194"/>
            <a:ext cx="4038600" cy="269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69" y="1844824"/>
            <a:ext cx="4038600" cy="269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 descr="Анимашки Спорт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257735"/>
            <a:ext cx="1913657" cy="21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Анимашки Спорт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4251920"/>
            <a:ext cx="864096" cy="23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7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0" y="0"/>
            <a:ext cx="9187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52736" y="150278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</a:rPr>
              <a:t> </a:t>
            </a:r>
            <a:endParaRPr lang="ru-RU" sz="2400" dirty="0"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822600"/>
            <a:ext cx="58864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Segoe Print" pitchFamily="2" charset="0"/>
                <a:ea typeface="Calibri"/>
                <a:cs typeface="Times New Roman"/>
              </a:rPr>
              <a:t>Открытие спортивной игры под спортивный гимн Р.Ф.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6006"/>
            <a:ext cx="7308367" cy="411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Анимашки Спор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87" y="3473212"/>
            <a:ext cx="1992417" cy="26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Анимашки Спорт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428140"/>
            <a:ext cx="1946268" cy="323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9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1304</Words>
  <Application>Microsoft Office PowerPoint</Application>
  <PresentationFormat>Экран (4:3)</PresentationFormat>
  <Paragraphs>86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Веселые старты</vt:lpstr>
      <vt:lpstr>Анализ  открытого внеклассного спортивного мероприятия  «Веселые старты»,  посвященные Дню защитника Отечества.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Членами жюри стали сотрудники администрации колледжа, под руководством начальника филиала «ЯМК». Задача  жюри  заключалось в следующем:  подсчитывать очки,  подвести  итоги соревнований. объявить  результаты, награждение.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Веселые  старты</dc:title>
  <dc:creator>irina</dc:creator>
  <cp:lastModifiedBy>Леденцова Анна Владимировна</cp:lastModifiedBy>
  <cp:revision>21</cp:revision>
  <dcterms:created xsi:type="dcterms:W3CDTF">2016-03-09T14:27:06Z</dcterms:created>
  <dcterms:modified xsi:type="dcterms:W3CDTF">2016-03-17T07:42:22Z</dcterms:modified>
</cp:coreProperties>
</file>