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Default Extension="wav" ContentType="audio/wav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8" r:id="rId18"/>
    <p:sldId id="279" r:id="rId19"/>
    <p:sldId id="280" r:id="rId20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40" autoAdjust="0"/>
    <p:restoredTop sz="94638" autoAdjust="0"/>
  </p:normalViewPr>
  <p:slideViewPr>
    <p:cSldViewPr>
      <p:cViewPr varScale="1">
        <p:scale>
          <a:sx n="84" d="100"/>
          <a:sy n="84" d="100"/>
        </p:scale>
        <p:origin x="-1402" y="22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33122A-D9AA-4A3B-AA21-555EC24F522D}" type="datetimeFigureOut">
              <a:rPr lang="ru-RU" smtClean="0"/>
              <a:pPr/>
              <a:t>10.12.2015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BF73FBC-4D30-414B-9A1C-8AAA1B0771F0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0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slideLayout" Target="../slideLayouts/slideLayout7.xml"/><Relationship Id="rId1" Type="http://schemas.openxmlformats.org/officeDocument/2006/relationships/audio" Target="../media/audio1.wav"/><Relationship Id="rId4" Type="http://schemas.openxmlformats.org/officeDocument/2006/relationships/image" Target="../media/image3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7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1308987" y="260648"/>
            <a:ext cx="6639959" cy="2123658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400" b="1" dirty="0" smtClean="0">
                <a:ln w="11430"/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П</a:t>
            </a:r>
            <a:r>
              <a:rPr lang="ru-RU" sz="4400" b="1" dirty="0" smtClean="0">
                <a:ln w="11430"/>
                <a:solidFill>
                  <a:schemeClr val="accent6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р</a:t>
            </a:r>
            <a:r>
              <a:rPr lang="ru-RU" sz="4400" b="1" dirty="0" smtClean="0">
                <a:ln w="11430"/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е</a:t>
            </a:r>
            <a:r>
              <a:rPr lang="ru-RU" sz="4400" b="1" dirty="0" smtClean="0">
                <a:ln w="11430"/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з</a:t>
            </a:r>
            <a:r>
              <a:rPr lang="ru-RU" sz="4400" b="1" dirty="0" smtClean="0">
                <a:ln w="11430"/>
                <a:solidFill>
                  <a:srgbClr val="92D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е</a:t>
            </a:r>
            <a:r>
              <a:rPr lang="ru-RU" sz="4400" b="1" dirty="0" smtClean="0">
                <a:ln w="11430"/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н</a:t>
            </a:r>
            <a:r>
              <a:rPr lang="ru-RU" sz="4400" b="1" dirty="0" smtClean="0">
                <a:ln w="11430"/>
                <a:solidFill>
                  <a:srgbClr val="00B0F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т</a:t>
            </a:r>
            <a:r>
              <a:rPr lang="ru-RU" sz="4400" b="1" dirty="0" smtClean="0">
                <a:ln w="11430"/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а</a:t>
            </a:r>
            <a:r>
              <a:rPr lang="ru-RU" sz="4400" b="1" dirty="0" smtClean="0">
                <a:ln w="11430"/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ц</a:t>
            </a:r>
            <a:r>
              <a:rPr lang="ru-RU" sz="4400" b="1" dirty="0" smtClean="0">
                <a:ln w="11430"/>
                <a:solidFill>
                  <a:srgbClr val="7030A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и</a:t>
            </a:r>
            <a:r>
              <a:rPr lang="ru-RU" sz="4400" b="1" dirty="0" smtClean="0">
                <a:ln w="11430"/>
                <a:solidFill>
                  <a:schemeClr val="accent4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я</a:t>
            </a:r>
            <a:r>
              <a:rPr lang="ru-RU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 </a:t>
            </a:r>
            <a:r>
              <a:rPr lang="ru-RU" sz="4400" b="1" dirty="0" smtClean="0">
                <a:ln w="11430"/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н</a:t>
            </a:r>
            <a:r>
              <a:rPr lang="ru-RU" sz="4400" b="1" dirty="0" smtClean="0">
                <a:ln w="11430"/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а</a:t>
            </a:r>
            <a:r>
              <a:rPr lang="ru-RU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 </a:t>
            </a:r>
            <a:r>
              <a:rPr lang="ru-RU" sz="4400" b="1" dirty="0" smtClean="0">
                <a:ln w="11430"/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т</a:t>
            </a:r>
            <a:r>
              <a:rPr lang="ru-RU" sz="4400" b="1" dirty="0" smtClean="0">
                <a:ln w="11430"/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е</a:t>
            </a:r>
            <a:r>
              <a:rPr lang="ru-RU" sz="4400" b="1" dirty="0" smtClean="0">
                <a:ln w="11430"/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м</a:t>
            </a:r>
            <a:r>
              <a:rPr lang="ru-RU" sz="4400" b="1" dirty="0" smtClean="0">
                <a:ln w="11430"/>
                <a:solidFill>
                  <a:schemeClr val="accent3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у</a:t>
            </a:r>
            <a:r>
              <a:rPr lang="ru-RU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:</a:t>
            </a:r>
          </a:p>
          <a:p>
            <a:pPr algn="ctr"/>
            <a:r>
              <a:rPr lang="ru-RU" sz="4400" b="1" dirty="0" smtClean="0">
                <a:ln w="11430"/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Матрёшка-</a:t>
            </a:r>
            <a:r>
              <a:rPr lang="ru-RU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latin typeface="Cleopatra" pitchFamily="2" charset="0"/>
              </a:rPr>
              <a:t> </a:t>
            </a:r>
          </a:p>
          <a:p>
            <a:pPr algn="ctr"/>
            <a:r>
              <a:rPr lang="ru-RU" sz="4400" b="1" dirty="0" err="1" smtClean="0">
                <a:ln w="11430"/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Полхов</a:t>
            </a:r>
            <a:r>
              <a:rPr lang="ru-RU" sz="4400" b="1" dirty="0" smtClean="0">
                <a:ln w="11430"/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- Майдан</a:t>
            </a:r>
            <a:endParaRPr lang="ru-RU" sz="4400" b="1" dirty="0">
              <a:ln w="11430"/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1026" name="Picture 2" descr="C:\Users\user\Desktop\0_8fd24_25170841_XL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3568" y="2564904"/>
            <a:ext cx="2678970" cy="3960440"/>
          </a:xfrm>
          <a:prstGeom prst="rect">
            <a:avLst/>
          </a:prstGeom>
          <a:noFill/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</p:pic>
      <p:pic>
        <p:nvPicPr>
          <p:cNvPr id="1027" name="Picture 3" descr="C:\Users\user\Desktop\0_6deeb_e6ec96de_XL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75856" y="2708920"/>
            <a:ext cx="2592289" cy="3941544"/>
          </a:xfrm>
          <a:prstGeom prst="rect">
            <a:avLst/>
          </a:prstGeom>
          <a:noFill/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</p:pic>
      <p:pic>
        <p:nvPicPr>
          <p:cNvPr id="1028" name="Picture 4" descr="C:\Users\user\Desktop\0_6defd_2cc6c97a_XL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444208" y="2636912"/>
            <a:ext cx="2133231" cy="3996686"/>
          </a:xfrm>
          <a:prstGeom prst="rect">
            <a:avLst/>
          </a:prstGeom>
          <a:noFill/>
          <a:effectLst>
            <a:outerShdw blurRad="50800" dist="38100" dir="13500000" algn="br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1582598" y="404664"/>
            <a:ext cx="5897768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5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«Статная дама»</a:t>
            </a:r>
            <a:endParaRPr lang="ru-RU" sz="5400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8" name="Picture 8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>
          <a:xfrm>
            <a:off x="539552" y="1556792"/>
            <a:ext cx="3659059" cy="410448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TextBox 8"/>
          <p:cNvSpPr txBox="1"/>
          <p:nvPr/>
        </p:nvSpPr>
        <p:spPr>
          <a:xfrm>
            <a:off x="4644008" y="1700808"/>
            <a:ext cx="3816424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Матрёшка (предположительно от уменьшительного имени «Матрёна, что означало "статная дама"» </a:t>
            </a:r>
            <a:r>
              <a:rPr lang="ru-RU" sz="2400" b="1" dirty="0" smtClean="0">
                <a:latin typeface="Times New Roman" pitchFamily="18" charset="0"/>
                <a:cs typeface="Times New Roman" pitchFamily="18" charset="0"/>
              </a:rPr>
              <a:t>— </a:t>
            </a: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русская деревянная игрушка в виде расписной куклы, внутри которой находятся подобные ей куклы меньшего размера.</a:t>
            </a:r>
            <a:endParaRPr lang="ru-RU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447829" y="332656"/>
            <a:ext cx="8424101" cy="769441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Рождение русской матрёшки</a:t>
            </a:r>
            <a:endParaRPr lang="ru-RU" sz="4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5" name="Picture 1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>
          <a:xfrm>
            <a:off x="4788024" y="1484784"/>
            <a:ext cx="4038600" cy="4530725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6" name="TextBox 5"/>
          <p:cNvSpPr txBox="1"/>
          <p:nvPr/>
        </p:nvSpPr>
        <p:spPr>
          <a:xfrm>
            <a:off x="755576" y="1556792"/>
            <a:ext cx="3744416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80000"/>
              </a:lnSpc>
              <a:defRPr/>
            </a:pPr>
            <a:endParaRPr lang="ru-RU" sz="2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80000"/>
              </a:lnSpc>
              <a:defRPr/>
            </a:pPr>
            <a:endParaRPr lang="ru-RU" sz="2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80000"/>
              </a:lnSpc>
              <a:defRPr/>
            </a:pP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Первая отечественная матрешка представляла собой детскую группу: восемь кукол изображали детей разных возрастов, от самой старшей (большой) девушки с петухом до завернутого в пеленки младенца. </a:t>
            </a:r>
          </a:p>
          <a:p>
            <a:pPr>
              <a:lnSpc>
                <a:spcPct val="80000"/>
              </a:lnSpc>
              <a:defRPr/>
            </a:pP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Первые матрешки, которые выпускались артелью "Детское воспитание" хоть и предназначались детям, стоили дорого и пользовались спросом скорее у взрослых.</a:t>
            </a:r>
            <a:endParaRPr lang="ru-RU" sz="20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389993" y="332656"/>
            <a:ext cx="5904180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5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Русский сувенир</a:t>
            </a:r>
            <a:endParaRPr lang="ru-RU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>
          <a:xfrm>
            <a:off x="4572000" y="1773238"/>
            <a:ext cx="4067175" cy="401796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8" name="TextBox 7"/>
          <p:cNvSpPr txBox="1"/>
          <p:nvPr/>
        </p:nvSpPr>
        <p:spPr>
          <a:xfrm>
            <a:off x="539552" y="1556792"/>
            <a:ext cx="3816424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Русская матрёшка </a:t>
            </a: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стала модным сувениром. Красиво расписанные и дорогие матрёшки продаются иностранцам как своеобразный символ России, как типичный русский сувенир.   Матрёшка – не только украшение или </a:t>
            </a:r>
            <a:r>
              <a:rPr lang="ru-RU" sz="2400" dirty="0" err="1" smtClean="0">
                <a:latin typeface="Times New Roman" pitchFamily="18" charset="0"/>
                <a:cs typeface="Times New Roman" pitchFamily="18" charset="0"/>
              </a:rPr>
              <a:t>сувенир,она</a:t>
            </a: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 – прежде всего игрушка для детей.</a:t>
            </a:r>
            <a:endParaRPr lang="ru-RU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-25011" y="332656"/>
            <a:ext cx="9087744" cy="1200329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3600" b="1" cap="none" spc="0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Первая русская матрёшка расписанная</a:t>
            </a:r>
          </a:p>
          <a:p>
            <a:pPr algn="ctr"/>
            <a:r>
              <a:rPr lang="ru-RU" sz="36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Художником  Сергеем Малютиным</a:t>
            </a:r>
            <a:endParaRPr lang="ru-RU" sz="3600" b="1" cap="none" spc="0" dirty="0">
              <a:ln w="11430"/>
              <a:solidFill>
                <a:srgbClr val="C0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5572132" y="2000240"/>
            <a:ext cx="2796541" cy="367966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7" name="TextBox 6"/>
          <p:cNvSpPr txBox="1"/>
          <p:nvPr/>
        </p:nvSpPr>
        <p:spPr>
          <a:xfrm>
            <a:off x="755576" y="2276872"/>
            <a:ext cx="432048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latin typeface="Times New Roman" pitchFamily="18" charset="0"/>
                <a:cs typeface="Times New Roman" pitchFamily="18" charset="0"/>
              </a:rPr>
              <a:t>Первая матрёшка представляла собой детскую группу: восемь кукол изображали детей разных возрастов, от самой старшей (большой) девушки с петухом до завёрнутого в пелёнки младенца.</a:t>
            </a:r>
            <a:endParaRPr lang="ru-RU" sz="2400" b="1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3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3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63405" y="332656"/>
            <a:ext cx="8924238" cy="830997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История русской матрёшки</a:t>
            </a:r>
            <a:endParaRPr lang="ru-RU" sz="48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2771800" y="1340768"/>
            <a:ext cx="3888432" cy="3197155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10" name="TextBox 9"/>
          <p:cNvSpPr txBox="1"/>
          <p:nvPr/>
        </p:nvSpPr>
        <p:spPr>
          <a:xfrm>
            <a:off x="611560" y="4725144"/>
            <a:ext cx="8064896" cy="190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Матрёшка – настоящая русская красавица. Румяная, в нарядном сарафане, на голове яркий платочек. Но матрёшка не лентяйка. В руках у неё то серп и хлебные колосья, то уточка или петушок, то корзинка с грибами, ягодами или цветами. Но главное – это куколка с секретом.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3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3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323528" y="404664"/>
            <a:ext cx="8414483" cy="144655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4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Первая матрёшка художника</a:t>
            </a:r>
          </a:p>
          <a:p>
            <a:pPr algn="ctr"/>
            <a:r>
              <a:rPr lang="ru-RU" sz="4400" b="1" cap="none" spc="0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Сергея Малютина</a:t>
            </a:r>
            <a:endParaRPr lang="ru-RU" sz="4400" b="1" cap="none" spc="0" dirty="0">
              <a:ln w="11430"/>
              <a:solidFill>
                <a:srgbClr val="C0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755576" y="1988840"/>
            <a:ext cx="7572428" cy="4429156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39552" y="548680"/>
            <a:ext cx="8064896" cy="1354217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ru-RU" sz="32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Сергиев Посад в Московской области -  родина русской матрёшки</a:t>
            </a:r>
          </a:p>
          <a:p>
            <a:endParaRPr lang="ru-RU" b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grpSp>
        <p:nvGrpSpPr>
          <p:cNvPr id="5" name="Группа 4"/>
          <p:cNvGrpSpPr/>
          <p:nvPr/>
        </p:nvGrpSpPr>
        <p:grpSpPr>
          <a:xfrm>
            <a:off x="214282" y="1928802"/>
            <a:ext cx="8548733" cy="4143404"/>
            <a:chOff x="0" y="2000240"/>
            <a:chExt cx="8548733" cy="4143404"/>
          </a:xfrm>
        </p:grpSpPr>
        <p:pic>
          <p:nvPicPr>
            <p:cNvPr id="6" name="Picture 2"/>
            <p:cNvPicPr>
              <a:picLocks noChangeAspect="1" noChangeArrowheads="1"/>
            </p:cNvPicPr>
            <p:nvPr/>
          </p:nvPicPr>
          <p:blipFill>
            <a:blip r:embed="rId2" cstate="email"/>
            <a:srcRect b="3390"/>
            <a:stretch>
              <a:fillRect/>
            </a:stretch>
          </p:blipFill>
          <p:spPr bwMode="auto">
            <a:xfrm>
              <a:off x="0" y="2000240"/>
              <a:ext cx="5521290" cy="4143404"/>
            </a:xfrm>
            <a:prstGeom prst="rect">
              <a:avLst/>
            </a:prstGeom>
            <a:ln>
              <a:noFill/>
            </a:ln>
            <a:effectLst>
              <a:softEdge rad="112500"/>
            </a:effectLst>
          </p:spPr>
        </p:pic>
        <p:pic>
          <p:nvPicPr>
            <p:cNvPr id="7" name="Picture 2"/>
            <p:cNvPicPr>
              <a:picLocks noChangeAspect="1" noChangeArrowheads="1"/>
            </p:cNvPicPr>
            <p:nvPr/>
          </p:nvPicPr>
          <p:blipFill>
            <a:blip r:embed="rId3" cstate="email"/>
            <a:srcRect/>
            <a:stretch>
              <a:fillRect/>
            </a:stretch>
          </p:blipFill>
          <p:spPr bwMode="auto">
            <a:xfrm>
              <a:off x="5214974" y="2000240"/>
              <a:ext cx="3333759" cy="4138402"/>
            </a:xfrm>
            <a:prstGeom prst="rect">
              <a:avLst/>
            </a:prstGeom>
            <a:ln>
              <a:noFill/>
            </a:ln>
            <a:effectLst>
              <a:softEdge rad="112500"/>
            </a:effectLst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83568" y="476672"/>
            <a:ext cx="7704856" cy="1200329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36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Матрёшки из Сергиева Посада, или </a:t>
            </a:r>
            <a:r>
              <a:rPr lang="ru-RU" sz="3600" b="1" dirty="0" err="1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Загорские</a:t>
            </a:r>
            <a:endParaRPr lang="ru-RU" sz="3600" b="1" dirty="0">
              <a:ln w="11430"/>
              <a:solidFill>
                <a:srgbClr val="C0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611560" y="1988840"/>
            <a:ext cx="3069354" cy="322896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5" name="TextBox 4"/>
          <p:cNvSpPr txBox="1"/>
          <p:nvPr/>
        </p:nvSpPr>
        <p:spPr>
          <a:xfrm>
            <a:off x="4139952" y="1916832"/>
            <a:ext cx="4032448" cy="43704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До конца 90х годов XIX века матрёшки изготовлялись в московской мастерской «Детское воспитание», а после её закрытия производство и роспись матрёшки начали</a:t>
            </a:r>
            <a:r>
              <a:rPr lang="en-US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ru-RU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в Сергиевом Посаде</a:t>
            </a:r>
            <a:r>
              <a:rPr lang="en-US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. </a:t>
            </a:r>
            <a:r>
              <a:rPr lang="ru-RU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Именно здесь началось массовое производство этой игрушки, и был выбран тип матрёшки, которую называют Сергиево - Посадской или </a:t>
            </a:r>
            <a:r>
              <a:rPr lang="ru-RU" sz="2000" b="1" dirty="0" err="1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Загорской</a:t>
            </a:r>
            <a:r>
              <a:rPr lang="ru-RU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043608" y="620688"/>
            <a:ext cx="7344816" cy="1323439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0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Матрёшки из Сергиева </a:t>
            </a:r>
            <a:r>
              <a:rPr lang="ru-RU" sz="4000" b="1" dirty="0" err="1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Посада,или</a:t>
            </a:r>
            <a:r>
              <a:rPr lang="ru-RU" sz="40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 </a:t>
            </a:r>
            <a:r>
              <a:rPr lang="ru-RU" sz="4000" b="1" dirty="0" err="1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Загорские</a:t>
            </a:r>
            <a:endParaRPr lang="ru-RU" sz="4000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  <a:cs typeface="Arial" pitchFamily="34" charset="0"/>
            </a:endParaRPr>
          </a:p>
        </p:txBody>
      </p:sp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683568" y="2204864"/>
            <a:ext cx="2200290" cy="3668551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5" name="TextBox 4"/>
          <p:cNvSpPr txBox="1"/>
          <p:nvPr/>
        </p:nvSpPr>
        <p:spPr>
          <a:xfrm>
            <a:off x="3275856" y="2492896"/>
            <a:ext cx="5040560" cy="33239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Я из Сергиева Посада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Встрече с вами очень рада.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Мне художниками дан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Яркий русский сарафан.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Я имею с давних пор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На переднике узор.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Знаменит платочек мой </a:t>
            </a:r>
          </a:p>
          <a:p>
            <a:pPr>
              <a:buFontTx/>
              <a:buNone/>
            </a:pPr>
            <a:r>
              <a:rPr lang="ru-RU" sz="24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Разноцветною каймой.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99592" y="548680"/>
            <a:ext cx="7416824" cy="1354217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32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Город Семёнов Нижегородской области</a:t>
            </a:r>
          </a:p>
          <a:p>
            <a:endParaRPr lang="ru-RU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755576" y="1988840"/>
            <a:ext cx="3096344" cy="4048464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5" name="TextBox 4"/>
          <p:cNvSpPr txBox="1"/>
          <p:nvPr/>
        </p:nvSpPr>
        <p:spPr>
          <a:xfrm>
            <a:off x="4067944" y="2564904"/>
            <a:ext cx="4104456" cy="22159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>
                <a:solidFill>
                  <a:srgbClr val="C00000"/>
                </a:solidFill>
                <a:latin typeface="Arial" pitchFamily="34" charset="0"/>
                <a:cs typeface="Arial" pitchFamily="34" charset="0"/>
              </a:rPr>
              <a:t>Основной центр по изготовлению и росписи матрёшек является город Семёнов, где родилась знаменитая хохломская роспись. </a:t>
            </a:r>
            <a:endParaRPr lang="ru-RU" sz="2000" dirty="0" smtClean="0"/>
          </a:p>
          <a:p>
            <a:endParaRPr lang="ru-RU" dirty="0"/>
          </a:p>
        </p:txBody>
      </p:sp>
      <p:pic>
        <p:nvPicPr>
          <p:cNvPr id="2050" name="Picture 2" descr="C:\Users\user\Desktop\5e99e580bb63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5400000">
            <a:off x="6725209" y="1325625"/>
            <a:ext cx="3744416" cy="1093165"/>
          </a:xfrm>
          <a:prstGeom prst="rect">
            <a:avLst/>
          </a:prstGeom>
          <a:noFill/>
        </p:spPr>
      </p:pic>
      <p:pic>
        <p:nvPicPr>
          <p:cNvPr id="7" name="Picture 2" descr="C:\Users\user\Desktop\5e99e580bb63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5400000">
            <a:off x="6725209" y="4439210"/>
            <a:ext cx="3744416" cy="109316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71600" y="548680"/>
            <a:ext cx="7272808" cy="769441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44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</a:rPr>
              <a:t>Семёновская матрёшка</a:t>
            </a:r>
            <a:endParaRPr lang="ru-RU" sz="4400" b="1" dirty="0">
              <a:ln w="11430"/>
              <a:solidFill>
                <a:srgbClr val="C0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5076056" y="2060848"/>
            <a:ext cx="3565109" cy="3544541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7" name="TextBox 6"/>
          <p:cNvSpPr txBox="1"/>
          <p:nvPr/>
        </p:nvSpPr>
        <p:spPr>
          <a:xfrm>
            <a:off x="683568" y="2276872"/>
            <a:ext cx="3816424" cy="33239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Сын известного токаря-игрушечника </a:t>
            </a:r>
            <a:r>
              <a:rPr lang="ru-RU" sz="2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Аверьяна</a:t>
            </a: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2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Дорофеевича</a:t>
            </a: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2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Вагина</a:t>
            </a: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из деревни </a:t>
            </a:r>
            <a:r>
              <a:rPr lang="ru-RU" sz="2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Мериново</a:t>
            </a: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привёз из Нижнего Новгорода Сергиево - Посадскую деревянную </a:t>
            </a:r>
            <a:r>
              <a:rPr lang="ru-RU" sz="2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куклу-болвашку</a:t>
            </a: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259632" y="548680"/>
            <a:ext cx="6912768" cy="1046440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r>
              <a:rPr lang="ru-RU" sz="44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Семёновская матрёшка</a:t>
            </a:r>
          </a:p>
          <a:p>
            <a:endParaRPr lang="ru-RU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683568" y="1556792"/>
            <a:ext cx="2971800" cy="426720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5" name="TextBox 4"/>
          <p:cNvSpPr txBox="1"/>
          <p:nvPr/>
        </p:nvSpPr>
        <p:spPr>
          <a:xfrm>
            <a:off x="4211960" y="2348880"/>
            <a:ext cx="3888432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Я из тихого зелёного городка Семёнова. Я в гости к вам пришла.</a:t>
            </a:r>
          </a:p>
          <a:p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Букет цветов садовых</a:t>
            </a:r>
          </a:p>
          <a:p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Розовых, бардовых</a:t>
            </a:r>
          </a:p>
          <a:p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В подарок принесла.</a:t>
            </a:r>
            <a:endParaRPr lang="ru-RU" sz="28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8" name="Picture 2" descr="C:\Users\user\Desktop\5e99e580bb63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5400000">
            <a:off x="7003827" y="1244205"/>
            <a:ext cx="3384376" cy="895969"/>
          </a:xfrm>
          <a:prstGeom prst="rect">
            <a:avLst/>
          </a:prstGeom>
          <a:noFill/>
        </p:spPr>
      </p:pic>
      <p:pic>
        <p:nvPicPr>
          <p:cNvPr id="9" name="Picture 2" descr="C:\Users\user\Desktop\5e99e580bb63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5400000">
            <a:off x="7020753" y="4625270"/>
            <a:ext cx="3456385" cy="100907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115616" y="548680"/>
            <a:ext cx="7056784" cy="1200329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36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Село </a:t>
            </a:r>
            <a:r>
              <a:rPr lang="ru-RU" sz="3600" b="1" dirty="0" err="1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Полховский</a:t>
            </a:r>
            <a:r>
              <a:rPr lang="ru-RU" sz="36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 Майдан</a:t>
            </a:r>
          </a:p>
          <a:p>
            <a:pPr algn="ctr"/>
            <a:r>
              <a:rPr lang="ru-RU" sz="36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Нижегородской области</a:t>
            </a:r>
            <a:endParaRPr lang="ru-RU" sz="3600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  <a:cs typeface="Arial" pitchFamily="34" charset="0"/>
            </a:endParaRPr>
          </a:p>
        </p:txBody>
      </p:sp>
      <p:grpSp>
        <p:nvGrpSpPr>
          <p:cNvPr id="4" name="Группа 3"/>
          <p:cNvGrpSpPr/>
          <p:nvPr/>
        </p:nvGrpSpPr>
        <p:grpSpPr>
          <a:xfrm>
            <a:off x="611560" y="1988840"/>
            <a:ext cx="8064896" cy="4288742"/>
            <a:chOff x="428596" y="1428736"/>
            <a:chExt cx="8429684" cy="4576774"/>
          </a:xfrm>
        </p:grpSpPr>
        <p:pic>
          <p:nvPicPr>
            <p:cNvPr id="5" name="Picture 2"/>
            <p:cNvPicPr>
              <a:picLocks noChangeAspect="1" noChangeArrowheads="1"/>
            </p:cNvPicPr>
            <p:nvPr/>
          </p:nvPicPr>
          <p:blipFill>
            <a:blip r:embed="rId2" cstate="email"/>
            <a:srcRect/>
            <a:stretch>
              <a:fillRect/>
            </a:stretch>
          </p:blipFill>
          <p:spPr bwMode="auto">
            <a:xfrm>
              <a:off x="428596" y="1428736"/>
              <a:ext cx="4429136" cy="45767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6" name="Picture 3"/>
            <p:cNvPicPr>
              <a:picLocks noChangeAspect="1" noChangeArrowheads="1"/>
            </p:cNvPicPr>
            <p:nvPr/>
          </p:nvPicPr>
          <p:blipFill>
            <a:blip r:embed="rId3" cstate="email"/>
            <a:srcRect/>
            <a:stretch>
              <a:fillRect/>
            </a:stretch>
          </p:blipFill>
          <p:spPr bwMode="auto">
            <a:xfrm>
              <a:off x="4786314" y="1428736"/>
              <a:ext cx="4071966" cy="450059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99592" y="548680"/>
            <a:ext cx="7560840" cy="1200329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ru-RU" sz="36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Матрёшки из </a:t>
            </a:r>
            <a:r>
              <a:rPr lang="ru-RU" sz="3600" b="1" dirty="0" err="1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Полхов-Майдана</a:t>
            </a:r>
            <a:r>
              <a:rPr lang="ru-RU" sz="3600" b="1" dirty="0" smtClean="0">
                <a:ln w="11430"/>
                <a:solidFill>
                  <a:srgbClr val="C0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Cleopatra" pitchFamily="2" charset="0"/>
                <a:cs typeface="Arial" pitchFamily="34" charset="0"/>
              </a:rPr>
              <a:t> Нижегородской области</a:t>
            </a:r>
            <a:endParaRPr lang="ru-RU" sz="3600" b="1" dirty="0">
              <a:ln w="11430"/>
              <a:solidFill>
                <a:srgbClr val="C0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Cleopatra" pitchFamily="2" charset="0"/>
            </a:endParaRPr>
          </a:p>
        </p:txBody>
      </p:sp>
      <p:pic>
        <p:nvPicPr>
          <p:cNvPr id="4" name="Picture 1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5940152" y="2132856"/>
            <a:ext cx="2520280" cy="4000459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FF6600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sp>
        <p:nvSpPr>
          <p:cNvPr id="5" name="TextBox 4"/>
          <p:cNvSpPr txBox="1"/>
          <p:nvPr/>
        </p:nvSpPr>
        <p:spPr>
          <a:xfrm>
            <a:off x="755576" y="2636912"/>
            <a:ext cx="4608512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А я, подружки – из Майдана.</a:t>
            </a:r>
          </a:p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Могу я стать звездой экрана.</a:t>
            </a:r>
          </a:p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Украшен мой наряд цветами</a:t>
            </a:r>
          </a:p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С сияющими лепестками</a:t>
            </a:r>
          </a:p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И ягодами разными</a:t>
            </a:r>
          </a:p>
          <a:p>
            <a:r>
              <a:rPr lang="ru-RU" sz="2400" b="1" dirty="0" smtClean="0">
                <a:latin typeface="Arial" pitchFamily="34" charset="0"/>
                <a:cs typeface="Arial" pitchFamily="34" charset="0"/>
              </a:rPr>
              <a:t>Спелыми и красными.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6">
            <a:hlinkClick r:id="" action="ppaction://media"/>
          </p:cNvPr>
          <p:cNvPicPr>
            <a:picLocks noRot="1" noChangeAspect="1" noChangeArrowheads="1"/>
          </p:cNvPicPr>
          <p:nvPr>
            <a:wavAudioFile r:embed="rId1" name="Matreshki_r.wav"/>
          </p:nvPr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8604448" y="6381328"/>
            <a:ext cx="304800" cy="304800"/>
          </a:xfrm>
          <a:prstGeom prst="rect">
            <a:avLst/>
          </a:prstGeom>
          <a:noFill/>
        </p:spPr>
      </p:pic>
      <p:pic>
        <p:nvPicPr>
          <p:cNvPr id="9" name="Picture 3" descr="C:\Users\user\Desktop\0_6deeb_e6ec96de_XL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843808" y="620688"/>
            <a:ext cx="3744416" cy="5693339"/>
          </a:xfrm>
          <a:prstGeom prst="rect">
            <a:avLst/>
          </a:prstGeom>
          <a:noFill/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showWhenStopped="0">
                <p:cTn id="7" fill="hold" display="0">
                  <p:stCondLst>
                    <p:cond delay="indefinite"/>
                  </p:stCondLst>
                  <p:endCondLst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139952" y="620688"/>
            <a:ext cx="3672408" cy="29546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ru-RU" sz="2400" dirty="0" smtClean="0"/>
              <a:t>  </a:t>
            </a:r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Заключительный этап - сувенир покрывается слоем лака. Лак защищает изделия от влаги и пыли, а также придает особый блеск готовому сувениру. Всё! Готово!</a:t>
            </a:r>
          </a:p>
          <a:p>
            <a:endParaRPr lang="ru-RU" b="1" dirty="0"/>
          </a:p>
        </p:txBody>
      </p:sp>
      <p:pic>
        <p:nvPicPr>
          <p:cNvPr id="4098" name="Picture 2" descr="C:\Users\user\Desktop\66e02e8d35eb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99592" y="548680"/>
            <a:ext cx="3024336" cy="583264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>
          <a:xfrm>
            <a:off x="3995936" y="3573016"/>
            <a:ext cx="1568459" cy="282826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099" name="Picture 3" descr="C:\Users\user\Desktop\a43d8cdb44d0.png"/>
          <p:cNvPicPr>
            <a:picLocks noChangeAspect="1" noChangeArrowheads="1"/>
          </p:cNvPicPr>
          <p:nvPr/>
        </p:nvPicPr>
        <p:blipFill>
          <a:blip r:embed="rId4" cstate="print"/>
          <a:srcRect l="5984" t="9139" r="7953" b="17499"/>
          <a:stretch>
            <a:fillRect/>
          </a:stretch>
        </p:blipFill>
        <p:spPr bwMode="auto">
          <a:xfrm rot="5400000">
            <a:off x="6619664" y="4333664"/>
            <a:ext cx="3501008" cy="1547664"/>
          </a:xfrm>
          <a:prstGeom prst="rect">
            <a:avLst/>
          </a:prstGeom>
          <a:noFill/>
        </p:spPr>
      </p:pic>
      <p:pic>
        <p:nvPicPr>
          <p:cNvPr id="6" name="Picture 3" descr="C:\Users\user\Desktop\a43d8cdb44d0.png"/>
          <p:cNvPicPr>
            <a:picLocks noChangeAspect="1" noChangeArrowheads="1"/>
          </p:cNvPicPr>
          <p:nvPr/>
        </p:nvPicPr>
        <p:blipFill>
          <a:blip r:embed="rId4" cstate="print"/>
          <a:srcRect l="8851" t="23225" r="7953"/>
          <a:stretch>
            <a:fillRect/>
          </a:stretch>
        </p:blipFill>
        <p:spPr bwMode="auto">
          <a:xfrm rot="5400000">
            <a:off x="6641976" y="882352"/>
            <a:ext cx="3384376" cy="161967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907704" y="620688"/>
            <a:ext cx="5472608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i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gradFill>
                  <a:gsLst>
                    <a:gs pos="10000">
                      <a:schemeClr val="accent1">
                        <a:tint val="83000"/>
                        <a:shade val="100000"/>
                        <a:satMod val="200000"/>
                      </a:schemeClr>
                    </a:gs>
                    <a:gs pos="75000">
                      <a:schemeClr val="accent1">
                        <a:tint val="100000"/>
                        <a:shade val="50000"/>
                        <a:satMod val="150000"/>
                      </a:schemeClr>
                    </a:gs>
                  </a:gsLst>
                  <a:lin ang="5400000"/>
                </a:gra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  <a:latin typeface="Cleopatra" pitchFamily="2" charset="0"/>
              </a:rPr>
              <a:t>Олимпийский сувенир</a:t>
            </a:r>
            <a:endParaRPr lang="ru-RU" sz="4000" b="1" spc="300" dirty="0">
              <a:ln w="11430" cmpd="sng">
                <a:solidFill>
                  <a:schemeClr val="accent1">
                    <a:tint val="10000"/>
                  </a:schemeClr>
                </a:solidFill>
                <a:prstDash val="solid"/>
                <a:miter lim="800000"/>
              </a:ln>
              <a:gradFill>
                <a:gsLst>
                  <a:gs pos="10000">
                    <a:schemeClr val="accent1">
                      <a:tint val="83000"/>
                      <a:shade val="100000"/>
                      <a:satMod val="200000"/>
                    </a:schemeClr>
                  </a:gs>
                  <a:gs pos="75000">
                    <a:schemeClr val="accent1">
                      <a:tint val="100000"/>
                      <a:shade val="50000"/>
                      <a:satMod val="150000"/>
                    </a:schemeClr>
                  </a:gs>
                </a:gsLst>
                <a:lin ang="5400000"/>
              </a:gradFill>
              <a:effectLst>
                <a:glow rad="45500">
                  <a:schemeClr val="accent1">
                    <a:satMod val="220000"/>
                    <a:alpha val="35000"/>
                  </a:schemeClr>
                </a:glow>
              </a:effectLst>
              <a:latin typeface="Cleopatra" pitchFamily="2" charset="0"/>
            </a:endParaRPr>
          </a:p>
        </p:txBody>
      </p:sp>
      <p:pic>
        <p:nvPicPr>
          <p:cNvPr id="5" name="Picture 5"/>
          <p:cNvPicPr>
            <a:picLocks noChangeAspect="1" noChangeArrowheads="1"/>
          </p:cNvPicPr>
          <p:nvPr/>
        </p:nvPicPr>
        <p:blipFill>
          <a:blip r:embed="rId2" cstate="print"/>
          <a:srcRect r="3116" b="3491"/>
          <a:stretch>
            <a:fillRect/>
          </a:stretch>
        </p:blipFill>
        <p:spPr>
          <a:xfrm>
            <a:off x="827584" y="2060848"/>
            <a:ext cx="3168352" cy="396044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TextBox 5"/>
          <p:cNvSpPr txBox="1"/>
          <p:nvPr/>
        </p:nvSpPr>
        <p:spPr>
          <a:xfrm>
            <a:off x="4644008" y="2492896"/>
            <a:ext cx="396044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buFont typeface="Wingdings" pitchFamily="2" charset="2"/>
              <a:buChar char="§"/>
            </a:pPr>
            <a:r>
              <a:rPr lang="ru-RU" dirty="0" smtClean="0"/>
              <a:t>     </a:t>
            </a:r>
            <a:r>
              <a:rPr lang="ru-RU" sz="2800" dirty="0" smtClean="0">
                <a:latin typeface="Times New Roman" pitchFamily="18" charset="0"/>
                <a:cs typeface="Times New Roman" pitchFamily="18" charset="0"/>
              </a:rPr>
              <a:t>Официальным сувениром Олимпийских игр в Сочи 2014 года стала  матрёшка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ru-RU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55576" y="2204864"/>
            <a:ext cx="792088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4800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leopatra" pitchFamily="2" charset="0"/>
            </a:endParaRPr>
          </a:p>
          <a:p>
            <a:pPr algn="ctr"/>
            <a:r>
              <a:rPr lang="ru-RU" sz="48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leopatra" pitchFamily="2" charset="0"/>
              </a:rPr>
              <a:t>Спасибо за внимание!!!</a:t>
            </a:r>
            <a:endParaRPr lang="ru-RU" sz="4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leopatra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252</TotalTime>
  <Words>494</Words>
  <Application>Microsoft Office PowerPoint</Application>
  <PresentationFormat>Экран (4:3)</PresentationFormat>
  <Paragraphs>54</Paragraphs>
  <Slides>19</Slides>
  <Notes>0</Notes>
  <HiddenSlides>0</HiddenSlides>
  <MMClips>1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19</vt:i4>
      </vt:variant>
    </vt:vector>
  </HeadingPairs>
  <TitlesOfParts>
    <vt:vector size="20" baseType="lpstr">
      <vt:lpstr>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  <vt:lpstr>Слайд 16</vt:lpstr>
      <vt:lpstr>Слайд 17</vt:lpstr>
      <vt:lpstr>Слайд 18</vt:lpstr>
      <vt:lpstr>Слайд 19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atto</dc:creator>
  <cp:lastModifiedBy>atto</cp:lastModifiedBy>
  <cp:revision>31</cp:revision>
  <dcterms:created xsi:type="dcterms:W3CDTF">2014-06-17T15:15:21Z</dcterms:created>
  <dcterms:modified xsi:type="dcterms:W3CDTF">2015-12-10T20:15:46Z</dcterms:modified>
</cp:coreProperties>
</file>