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852" r:id="rId2"/>
    <p:sldId id="851" r:id="rId3"/>
    <p:sldId id="844" r:id="rId4"/>
    <p:sldId id="846" r:id="rId5"/>
    <p:sldId id="841" r:id="rId6"/>
    <p:sldId id="342" r:id="rId7"/>
    <p:sldId id="343" r:id="rId8"/>
    <p:sldId id="345" r:id="rId9"/>
    <p:sldId id="348" r:id="rId10"/>
    <p:sldId id="429" r:id="rId11"/>
    <p:sldId id="849" r:id="rId12"/>
    <p:sldId id="351" r:id="rId13"/>
    <p:sldId id="352" r:id="rId14"/>
    <p:sldId id="354" r:id="rId15"/>
    <p:sldId id="848" r:id="rId16"/>
    <p:sldId id="355" r:id="rId17"/>
    <p:sldId id="357" r:id="rId18"/>
    <p:sldId id="847" r:id="rId19"/>
    <p:sldId id="359" r:id="rId20"/>
    <p:sldId id="360" r:id="rId21"/>
    <p:sldId id="361" r:id="rId22"/>
    <p:sldId id="362" r:id="rId23"/>
    <p:sldId id="363" r:id="rId24"/>
    <p:sldId id="364" r:id="rId25"/>
    <p:sldId id="365" r:id="rId26"/>
    <p:sldId id="366" r:id="rId27"/>
    <p:sldId id="367" r:id="rId28"/>
    <p:sldId id="368" r:id="rId29"/>
    <p:sldId id="369" r:id="rId30"/>
    <p:sldId id="370" r:id="rId31"/>
    <p:sldId id="371" r:id="rId32"/>
    <p:sldId id="372" r:id="rId33"/>
    <p:sldId id="374" r:id="rId34"/>
    <p:sldId id="375" r:id="rId35"/>
    <p:sldId id="376" r:id="rId36"/>
    <p:sldId id="377" r:id="rId37"/>
    <p:sldId id="381" r:id="rId38"/>
    <p:sldId id="843" r:id="rId39"/>
    <p:sldId id="850" r:id="rId40"/>
    <p:sldId id="589" r:id="rId41"/>
  </p:sldIdLst>
  <p:sldSz cx="9145588" cy="6859588"/>
  <p:notesSz cx="6858000" cy="9144000"/>
  <p:defaultTextStyle>
    <a:defPPr>
      <a:defRPr lang="ru-RU"/>
    </a:defPPr>
    <a:lvl1pPr marL="0" algn="l" defTabSz="9144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43" algn="l" defTabSz="9144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85" algn="l" defTabSz="9144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728" algn="l" defTabSz="9144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971" algn="l" defTabSz="9144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214" algn="l" defTabSz="9144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456" algn="l" defTabSz="9144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699" algn="l" defTabSz="9144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942" algn="l" defTabSz="9144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1106"/>
    <a:srgbClr val="DDAD97"/>
    <a:srgbClr val="864122"/>
    <a:srgbClr val="5A2016"/>
    <a:srgbClr val="AB532B"/>
    <a:srgbClr val="D29174"/>
    <a:srgbClr val="DBA891"/>
    <a:srgbClr val="D39377"/>
    <a:srgbClr val="D4AB82"/>
    <a:srgbClr val="CE683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1018" autoAdjust="0"/>
    <p:restoredTop sz="99642" autoAdjust="0"/>
  </p:normalViewPr>
  <p:slideViewPr>
    <p:cSldViewPr>
      <p:cViewPr>
        <p:scale>
          <a:sx n="69" d="100"/>
          <a:sy n="69" d="100"/>
        </p:scale>
        <p:origin x="-1110" y="-108"/>
      </p:cViewPr>
      <p:guideLst>
        <p:guide orient="horz" pos="2161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1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920" y="2130919"/>
            <a:ext cx="7773750" cy="14703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839" y="3887101"/>
            <a:ext cx="6401912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CDD3-7DBC-4824-A47C-D7202CBBFC0D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87E0F-C40A-4D12-9BA3-279218232A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CDD3-7DBC-4824-A47C-D7202CBBFC0D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87E0F-C40A-4D12-9BA3-279218232A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30551" y="274703"/>
            <a:ext cx="2057757" cy="58528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79" y="274703"/>
            <a:ext cx="6020846" cy="58528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CDD3-7DBC-4824-A47C-D7202CBBFC0D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87E0F-C40A-4D12-9BA3-279218232A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CDD3-7DBC-4824-A47C-D7202CBBFC0D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87E0F-C40A-4D12-9BA3-279218232A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439" y="4407921"/>
            <a:ext cx="7773750" cy="136239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439" y="2907386"/>
            <a:ext cx="7773750" cy="150053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7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9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2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4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6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9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CDD3-7DBC-4824-A47C-D7202CBBFC0D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87E0F-C40A-4D12-9BA3-279218232A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80" y="1600571"/>
            <a:ext cx="4039301" cy="4527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9007" y="1600571"/>
            <a:ext cx="4039301" cy="4527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CDD3-7DBC-4824-A47C-D7202CBBFC0D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87E0F-C40A-4D12-9BA3-279218232A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80" y="1535469"/>
            <a:ext cx="4040890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3" indent="0">
              <a:buNone/>
              <a:defRPr sz="2000" b="1"/>
            </a:lvl2pPr>
            <a:lvl3pPr marL="914485" indent="0">
              <a:buNone/>
              <a:defRPr sz="1800" b="1"/>
            </a:lvl3pPr>
            <a:lvl4pPr marL="1371728" indent="0">
              <a:buNone/>
              <a:defRPr sz="1600" b="1"/>
            </a:lvl4pPr>
            <a:lvl5pPr marL="1828971" indent="0">
              <a:buNone/>
              <a:defRPr sz="1600" b="1"/>
            </a:lvl5pPr>
            <a:lvl6pPr marL="2286214" indent="0">
              <a:buNone/>
              <a:defRPr sz="1600" b="1"/>
            </a:lvl6pPr>
            <a:lvl7pPr marL="2743456" indent="0">
              <a:buNone/>
              <a:defRPr sz="1600" b="1"/>
            </a:lvl7pPr>
            <a:lvl8pPr marL="3200699" indent="0">
              <a:buNone/>
              <a:defRPr sz="1600" b="1"/>
            </a:lvl8pPr>
            <a:lvl9pPr marL="365794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80" y="2175379"/>
            <a:ext cx="4040890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832" y="1535469"/>
            <a:ext cx="4042477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3" indent="0">
              <a:buNone/>
              <a:defRPr sz="2000" b="1"/>
            </a:lvl2pPr>
            <a:lvl3pPr marL="914485" indent="0">
              <a:buNone/>
              <a:defRPr sz="1800" b="1"/>
            </a:lvl3pPr>
            <a:lvl4pPr marL="1371728" indent="0">
              <a:buNone/>
              <a:defRPr sz="1600" b="1"/>
            </a:lvl4pPr>
            <a:lvl5pPr marL="1828971" indent="0">
              <a:buNone/>
              <a:defRPr sz="1600" b="1"/>
            </a:lvl5pPr>
            <a:lvl6pPr marL="2286214" indent="0">
              <a:buNone/>
              <a:defRPr sz="1600" b="1"/>
            </a:lvl6pPr>
            <a:lvl7pPr marL="2743456" indent="0">
              <a:buNone/>
              <a:defRPr sz="1600" b="1"/>
            </a:lvl7pPr>
            <a:lvl8pPr marL="3200699" indent="0">
              <a:buNone/>
              <a:defRPr sz="1600" b="1"/>
            </a:lvl8pPr>
            <a:lvl9pPr marL="365794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832" y="2175379"/>
            <a:ext cx="4042477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CDD3-7DBC-4824-A47C-D7202CBBFC0D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87E0F-C40A-4D12-9BA3-279218232A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CDD3-7DBC-4824-A47C-D7202CBBFC0D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87E0F-C40A-4D12-9BA3-279218232A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CDD3-7DBC-4824-A47C-D7202CBBFC0D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87E0F-C40A-4D12-9BA3-279218232A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80" y="273113"/>
            <a:ext cx="3008835" cy="116231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672" y="273114"/>
            <a:ext cx="5112637" cy="58544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80" y="1435433"/>
            <a:ext cx="3008835" cy="4692149"/>
          </a:xfrm>
        </p:spPr>
        <p:txBody>
          <a:bodyPr/>
          <a:lstStyle>
            <a:lvl1pPr marL="0" indent="0">
              <a:buNone/>
              <a:defRPr sz="1400"/>
            </a:lvl1pPr>
            <a:lvl2pPr marL="457243" indent="0">
              <a:buNone/>
              <a:defRPr sz="1200"/>
            </a:lvl2pPr>
            <a:lvl3pPr marL="914485" indent="0">
              <a:buNone/>
              <a:defRPr sz="1000"/>
            </a:lvl3pPr>
            <a:lvl4pPr marL="1371728" indent="0">
              <a:buNone/>
              <a:defRPr sz="900"/>
            </a:lvl4pPr>
            <a:lvl5pPr marL="1828971" indent="0">
              <a:buNone/>
              <a:defRPr sz="900"/>
            </a:lvl5pPr>
            <a:lvl6pPr marL="2286214" indent="0">
              <a:buNone/>
              <a:defRPr sz="900"/>
            </a:lvl6pPr>
            <a:lvl7pPr marL="2743456" indent="0">
              <a:buNone/>
              <a:defRPr sz="900"/>
            </a:lvl7pPr>
            <a:lvl8pPr marL="3200699" indent="0">
              <a:buNone/>
              <a:defRPr sz="900"/>
            </a:lvl8pPr>
            <a:lvl9pPr marL="365794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CDD3-7DBC-4824-A47C-D7202CBBFC0D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87E0F-C40A-4D12-9BA3-279218232A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599" y="4801712"/>
            <a:ext cx="5487353" cy="56686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599" y="612917"/>
            <a:ext cx="5487353" cy="4115753"/>
          </a:xfrm>
        </p:spPr>
        <p:txBody>
          <a:bodyPr/>
          <a:lstStyle>
            <a:lvl1pPr marL="0" indent="0">
              <a:buNone/>
              <a:defRPr sz="3200"/>
            </a:lvl1pPr>
            <a:lvl2pPr marL="457243" indent="0">
              <a:buNone/>
              <a:defRPr sz="2800"/>
            </a:lvl2pPr>
            <a:lvl3pPr marL="914485" indent="0">
              <a:buNone/>
              <a:defRPr sz="2400"/>
            </a:lvl3pPr>
            <a:lvl4pPr marL="1371728" indent="0">
              <a:buNone/>
              <a:defRPr sz="2000"/>
            </a:lvl4pPr>
            <a:lvl5pPr marL="1828971" indent="0">
              <a:buNone/>
              <a:defRPr sz="2000"/>
            </a:lvl5pPr>
            <a:lvl6pPr marL="2286214" indent="0">
              <a:buNone/>
              <a:defRPr sz="2000"/>
            </a:lvl6pPr>
            <a:lvl7pPr marL="2743456" indent="0">
              <a:buNone/>
              <a:defRPr sz="2000"/>
            </a:lvl7pPr>
            <a:lvl8pPr marL="3200699" indent="0">
              <a:buNone/>
              <a:defRPr sz="2000"/>
            </a:lvl8pPr>
            <a:lvl9pPr marL="365794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599" y="5368581"/>
            <a:ext cx="5487353" cy="805049"/>
          </a:xfrm>
        </p:spPr>
        <p:txBody>
          <a:bodyPr/>
          <a:lstStyle>
            <a:lvl1pPr marL="0" indent="0">
              <a:buNone/>
              <a:defRPr sz="1400"/>
            </a:lvl1pPr>
            <a:lvl2pPr marL="457243" indent="0">
              <a:buNone/>
              <a:defRPr sz="1200"/>
            </a:lvl2pPr>
            <a:lvl3pPr marL="914485" indent="0">
              <a:buNone/>
              <a:defRPr sz="1000"/>
            </a:lvl3pPr>
            <a:lvl4pPr marL="1371728" indent="0">
              <a:buNone/>
              <a:defRPr sz="900"/>
            </a:lvl4pPr>
            <a:lvl5pPr marL="1828971" indent="0">
              <a:buNone/>
              <a:defRPr sz="900"/>
            </a:lvl5pPr>
            <a:lvl6pPr marL="2286214" indent="0">
              <a:buNone/>
              <a:defRPr sz="900"/>
            </a:lvl6pPr>
            <a:lvl7pPr marL="2743456" indent="0">
              <a:buNone/>
              <a:defRPr sz="900"/>
            </a:lvl7pPr>
            <a:lvl8pPr marL="3200699" indent="0">
              <a:buNone/>
              <a:defRPr sz="900"/>
            </a:lvl8pPr>
            <a:lvl9pPr marL="365794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CDD3-7DBC-4824-A47C-D7202CBBFC0D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87E0F-C40A-4D12-9BA3-279218232A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80" y="274702"/>
            <a:ext cx="8231029" cy="1143265"/>
          </a:xfrm>
          <a:prstGeom prst="rect">
            <a:avLst/>
          </a:prstGeom>
        </p:spPr>
        <p:txBody>
          <a:bodyPr vert="horz" lIns="91449" tIns="45724" rIns="91449" bIns="4572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80" y="1600571"/>
            <a:ext cx="8231029" cy="4527011"/>
          </a:xfrm>
          <a:prstGeom prst="rect">
            <a:avLst/>
          </a:prstGeom>
        </p:spPr>
        <p:txBody>
          <a:bodyPr vert="horz" lIns="91449" tIns="45724" rIns="91449" bIns="4572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80" y="6357823"/>
            <a:ext cx="2133970" cy="365209"/>
          </a:xfrm>
          <a:prstGeom prst="rect">
            <a:avLst/>
          </a:prstGeom>
        </p:spPr>
        <p:txBody>
          <a:bodyPr vert="horz" lIns="91449" tIns="45724" rIns="91449" bIns="4572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9CDD3-7DBC-4824-A47C-D7202CBBFC0D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743" y="6357823"/>
            <a:ext cx="2896103" cy="365209"/>
          </a:xfrm>
          <a:prstGeom prst="rect">
            <a:avLst/>
          </a:prstGeom>
        </p:spPr>
        <p:txBody>
          <a:bodyPr vert="horz" lIns="91449" tIns="45724" rIns="91449" bIns="4572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4338" y="6357823"/>
            <a:ext cx="2133970" cy="365209"/>
          </a:xfrm>
          <a:prstGeom prst="rect">
            <a:avLst/>
          </a:prstGeom>
        </p:spPr>
        <p:txBody>
          <a:bodyPr vert="horz" lIns="91449" tIns="45724" rIns="91449" bIns="4572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87E0F-C40A-4D12-9BA3-279218232AB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txStyles>
    <p:titleStyle>
      <a:lvl1pPr algn="ctr" defTabSz="91448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2" indent="-342932" algn="l" defTabSz="91448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19" indent="-285776" algn="l" defTabSz="91448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07" indent="-228622" algn="l" defTabSz="91448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50" indent="-228622" algn="l" defTabSz="91448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93" indent="-228622" algn="l" defTabSz="91448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36" indent="-228622" algn="l" defTabSz="9144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78" indent="-228622" algn="l" defTabSz="9144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21" indent="-228622" algn="l" defTabSz="9144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64" indent="-228622" algn="l" defTabSz="9144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3" algn="l" defTabSz="9144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85" algn="l" defTabSz="9144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28" algn="l" defTabSz="9144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71" algn="l" defTabSz="9144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14" algn="l" defTabSz="9144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56" algn="l" defTabSz="9144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99" algn="l" defTabSz="9144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42" algn="l" defTabSz="9144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chtoby-pomnili.com/page.php?id=3033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chtoby-pomnili.com/page.php?id=3033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chtoby-pomnili.com/page.php?id=3033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2;&#1077;&#1088;&#1072;\Documents\&#1055;&#1088;&#1077;&#1079;&#1077;&#1085;&#1090;&#1072;&#1094;&#1080;&#1103;%20&#1056;&#1091;&#1089;&#1089;&#1082;&#1080;&#1081;%20&#1082;&#1086;&#1084;&#1087;&#1086;&#1079;&#1080;&#1090;&#1086;&#1088;%20%20&#1043;.&#1042;.%20&#1057;&#1074;&#1080;&#1088;&#1080;&#1076;&#1086;&#1074;\sviridov_-_romans_(zaycev.net).mp3" TargetMode="Externa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http://www.muravlenko.com/uploads/posts/2011-06/1308152773_trud1.jpg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 l="43054" t="2336" r="1361" b="3725"/>
          <a:stretch>
            <a:fillRect/>
          </a:stretch>
        </p:blipFill>
        <p:spPr bwMode="auto">
          <a:xfrm>
            <a:off x="0" y="0"/>
            <a:ext cx="7287647" cy="6859588"/>
          </a:xfrm>
          <a:prstGeom prst="rect">
            <a:avLst/>
          </a:prstGeom>
          <a:noFill/>
          <a:effectLst/>
        </p:spPr>
      </p:pic>
      <p:pic>
        <p:nvPicPr>
          <p:cNvPr id="10" name="Picture 2" descr="http://www.muravlenko.com/uploads/posts/2011-06/1308152773_trud1.jpg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 l="82029" t="2336" r="1361" b="3725"/>
          <a:stretch>
            <a:fillRect/>
          </a:stretch>
        </p:blipFill>
        <p:spPr bwMode="auto">
          <a:xfrm>
            <a:off x="6715934" y="0"/>
            <a:ext cx="1500407" cy="6859588"/>
          </a:xfrm>
          <a:prstGeom prst="rect">
            <a:avLst/>
          </a:prstGeom>
          <a:noFill/>
          <a:effectLst/>
        </p:spPr>
      </p:pic>
      <p:pic>
        <p:nvPicPr>
          <p:cNvPr id="9" name="Picture 2" descr="http://www.muravlenko.com/uploads/posts/2011-06/1308152773_trud1.jpg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 l="82029" t="2336" r="1361" b="3725"/>
          <a:stretch>
            <a:fillRect/>
          </a:stretch>
        </p:blipFill>
        <p:spPr bwMode="auto">
          <a:xfrm>
            <a:off x="7645181" y="0"/>
            <a:ext cx="1500407" cy="6859588"/>
          </a:xfrm>
          <a:prstGeom prst="rect">
            <a:avLst/>
          </a:prstGeom>
          <a:noFill/>
          <a:effectLst/>
        </p:spPr>
      </p:pic>
      <p:sp>
        <p:nvSpPr>
          <p:cNvPr id="6" name="TextBox 5"/>
          <p:cNvSpPr txBox="1"/>
          <p:nvPr/>
        </p:nvSpPr>
        <p:spPr>
          <a:xfrm>
            <a:off x="4787108" y="1500968"/>
            <a:ext cx="3867128" cy="2726573"/>
          </a:xfrm>
          <a:prstGeom prst="rect">
            <a:avLst/>
          </a:prstGeom>
          <a:noFill/>
        </p:spPr>
        <p:txBody>
          <a:bodyPr wrap="square" lIns="71305" tIns="35652" rIns="71305" bIns="35652" rtlCol="0">
            <a:spAutoFit/>
          </a:bodyPr>
          <a:lstStyle/>
          <a:p>
            <a:pPr algn="ctr">
              <a:lnSpc>
                <a:spcPct val="125000"/>
              </a:lnSpc>
              <a:spcAft>
                <a:spcPts val="936"/>
              </a:spcAft>
            </a:pP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Русский композитор</a:t>
            </a:r>
          </a:p>
          <a:p>
            <a:pPr algn="ctr">
              <a:lnSpc>
                <a:spcPct val="125000"/>
              </a:lnSpc>
            </a:pPr>
            <a:r>
              <a:rPr lang="ru-RU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Георгий Васильевич Свиридов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72860" y="5358620"/>
            <a:ext cx="3644100" cy="1303107"/>
          </a:xfrm>
          <a:prstGeom prst="rect">
            <a:avLst/>
          </a:prstGeom>
        </p:spPr>
        <p:txBody>
          <a:bodyPr wrap="square" lIns="71305" tIns="35652" rIns="71305" bIns="35652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onstantia" pitchFamily="18" charset="0"/>
              </a:rPr>
              <a:t>Автор презентации: 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onstantia" pitchFamily="18" charset="0"/>
              </a:rPr>
              <a:t>Исаева Вера Георгиевна,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onstantia" pitchFamily="18" charset="0"/>
              </a:rPr>
              <a:t>преподаватель МБУДО 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onstantia" pitchFamily="18" charset="0"/>
              </a:rPr>
              <a:t>«Детская музыкальная школа №4» 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onstantia" pitchFamily="18" charset="0"/>
              </a:rPr>
              <a:t>г. Казани, Республика Татарстан 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0" name="Picture 4" descr="http://www.lesjeunesrussisants.fr/peinture/images/belioukine/belioukine/original__jpg3.jpe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t="5361" b="5932"/>
          <a:stretch>
            <a:fillRect/>
          </a:stretch>
        </p:blipFill>
        <p:spPr bwMode="auto">
          <a:xfrm>
            <a:off x="0" y="0"/>
            <a:ext cx="9140037" cy="685958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58084" y="318979"/>
            <a:ext cx="7000923" cy="1610883"/>
          </a:xfrm>
          <a:prstGeom prst="rect">
            <a:avLst/>
          </a:prstGeom>
        </p:spPr>
        <p:txBody>
          <a:bodyPr wrap="square" lIns="71305" tIns="35652" rIns="71305" bIns="35652">
            <a:spAutoFit/>
          </a:bodyPr>
          <a:lstStyle/>
          <a:p>
            <a:r>
              <a:rPr lang="ru-RU" sz="2500" dirty="0" smtClean="0">
                <a:effectLst>
                  <a:innerShdw blurRad="114300">
                    <a:schemeClr val="tx2">
                      <a:lumMod val="60000"/>
                      <a:lumOff val="40000"/>
                    </a:schemeClr>
                  </a:innerShdw>
                </a:effectLst>
              </a:rPr>
              <a:t>Для меня Россия – страна простора, страна песни, </a:t>
            </a:r>
          </a:p>
          <a:p>
            <a:r>
              <a:rPr lang="ru-RU" sz="2500" dirty="0" smtClean="0">
                <a:effectLst>
                  <a:innerShdw blurRad="114300">
                    <a:schemeClr val="tx2">
                      <a:lumMod val="60000"/>
                      <a:lumOff val="40000"/>
                    </a:schemeClr>
                  </a:innerShdw>
                </a:effectLst>
              </a:rPr>
              <a:t>страна печали, страна минора, страна Христа</a:t>
            </a:r>
          </a:p>
          <a:p>
            <a:endParaRPr lang="ru-RU" sz="2500" dirty="0" smtClean="0">
              <a:effectLst>
                <a:innerShdw blurRad="114300">
                  <a:schemeClr val="tx2">
                    <a:lumMod val="60000"/>
                    <a:lumOff val="40000"/>
                  </a:schemeClr>
                </a:innerShdw>
              </a:effectLst>
            </a:endParaRPr>
          </a:p>
          <a:p>
            <a:pPr algn="r"/>
            <a:r>
              <a:rPr lang="ru-RU" sz="2400" i="1" dirty="0" smtClean="0">
                <a:effectLst>
                  <a:innerShdw blurRad="114300">
                    <a:schemeClr val="tx2">
                      <a:lumMod val="60000"/>
                      <a:lumOff val="40000"/>
                    </a:schemeClr>
                  </a:innerShdw>
                </a:effectLst>
              </a:rPr>
              <a:t>Свиридов Георгий Васильевич</a:t>
            </a:r>
            <a:endParaRPr lang="ru-RU" sz="2400" i="1" dirty="0">
              <a:effectLst>
                <a:innerShdw blurRad="114300">
                  <a:schemeClr val="tx2">
                    <a:lumMod val="60000"/>
                    <a:lumOff val="40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5D1"/>
            </a:gs>
            <a:gs pos="79000">
              <a:schemeClr val="bg1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>
            <a:spLocks noChangeArrowheads="1"/>
          </p:cNvSpPr>
          <p:nvPr/>
        </p:nvSpPr>
        <p:spPr bwMode="auto">
          <a:xfrm rot="10800000" flipV="1">
            <a:off x="4644230" y="1653797"/>
            <a:ext cx="4501357" cy="315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1305" tIns="35652" rIns="71305" bIns="35652" numCol="1" anchor="ctr" anchorCtr="0" compatLnSpc="1">
            <a:prstTxWarp prst="textNoShape">
              <a:avLst/>
            </a:prstTxWarp>
            <a:spAutoFit/>
          </a:bodyPr>
          <a:lstStyle/>
          <a:p>
            <a:pPr defTabSz="713049" fontAlgn="base">
              <a:lnSpc>
                <a:spcPct val="114000"/>
              </a:lnSpc>
              <a:spcBef>
                <a:spcPct val="0"/>
              </a:spcBef>
            </a:pPr>
            <a:r>
              <a:rPr lang="ru-RU" sz="2200" dirty="0" smtClean="0"/>
              <a:t>Георгий Свиридов родился </a:t>
            </a:r>
          </a:p>
          <a:p>
            <a:pPr defTabSz="713049" fontAlgn="base">
              <a:lnSpc>
                <a:spcPct val="114000"/>
              </a:lnSpc>
              <a:spcBef>
                <a:spcPct val="0"/>
              </a:spcBef>
              <a:spcAft>
                <a:spcPts val="468"/>
              </a:spcAft>
            </a:pPr>
            <a:r>
              <a:rPr lang="ru-RU" sz="2200" dirty="0" smtClean="0"/>
              <a:t>16 декабря 1915 года в маленьком городке Фатеже, расположенном в Курской губернии. Его отец был почтовым служащим, а мать - учительницей. Отец погиб в 1919 году во время гражданской войны </a:t>
            </a:r>
            <a:br>
              <a:rPr lang="ru-RU" sz="2200" dirty="0" smtClean="0"/>
            </a:br>
            <a:endParaRPr lang="ru-RU" sz="2200" b="1" dirty="0" smtClean="0">
              <a:solidFill>
                <a:srgbClr val="4B0082"/>
              </a:solidFill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71985" y="254170"/>
            <a:ext cx="4471985" cy="1272329"/>
          </a:xfrm>
          <a:prstGeom prst="rect">
            <a:avLst/>
          </a:prstGeom>
          <a:noFill/>
        </p:spPr>
        <p:txBody>
          <a:bodyPr wrap="square" lIns="71305" tIns="35652" rIns="71305" bIns="35652" rtlCol="0">
            <a:spAutoFit/>
          </a:bodyPr>
          <a:lstStyle/>
          <a:p>
            <a:pPr algn="ctr"/>
            <a:r>
              <a:rPr lang="ru-RU" sz="2800" dirty="0" smtClean="0"/>
              <a:t>Георгий Васильевич Свиридов</a:t>
            </a:r>
          </a:p>
          <a:p>
            <a:pPr algn="ctr"/>
            <a:r>
              <a:rPr lang="ru-RU" sz="2200" dirty="0" smtClean="0"/>
              <a:t>1915-1998 </a:t>
            </a:r>
            <a:endParaRPr lang="ru-RU" sz="2200" dirty="0"/>
          </a:p>
        </p:txBody>
      </p:sp>
      <p:pic>
        <p:nvPicPr>
          <p:cNvPr id="199682" name="Picture 2" descr="http://alekseev.music.mos.ru/upload/medialibrary/5b8/sviridov.jpg"/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/>
          <a:stretch>
            <a:fillRect/>
          </a:stretch>
        </p:blipFill>
        <p:spPr bwMode="auto">
          <a:xfrm>
            <a:off x="286514" y="526890"/>
            <a:ext cx="4286280" cy="5546110"/>
          </a:xfrm>
          <a:prstGeom prst="rect">
            <a:avLst/>
          </a:prstGeom>
          <a:noFill/>
        </p:spPr>
      </p:pic>
      <p:pic>
        <p:nvPicPr>
          <p:cNvPr id="219137" name="Picture 1" descr=" Отец Г.В. Свиридова - Василий Григорьевич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</a:blip>
          <a:srcRect/>
          <a:stretch>
            <a:fillRect/>
          </a:stretch>
        </p:blipFill>
        <p:spPr bwMode="auto">
          <a:xfrm>
            <a:off x="6689791" y="4787116"/>
            <a:ext cx="2240721" cy="181323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774413" y="5633288"/>
            <a:ext cx="2046568" cy="564443"/>
          </a:xfrm>
          <a:prstGeom prst="rect">
            <a:avLst/>
          </a:prstGeom>
        </p:spPr>
        <p:txBody>
          <a:bodyPr wrap="square" lIns="71305" tIns="35652" rIns="71305" bIns="35652">
            <a:spAutoFit/>
          </a:bodyPr>
          <a:lstStyle/>
          <a:p>
            <a:r>
              <a:rPr lang="ru-RU" sz="1600" dirty="0" smtClean="0"/>
              <a:t>Отец Г. В. Свиридова - Василий Григорьевич</a:t>
            </a:r>
            <a:endParaRPr lang="ru-RU" sz="1600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9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8BBAC"/>
            </a:gs>
            <a:gs pos="8000">
              <a:srgbClr val="BEA898"/>
            </a:gs>
            <a:gs pos="13000">
              <a:srgbClr val="C0B0A4"/>
            </a:gs>
            <a:gs pos="21001">
              <a:srgbClr val="DCC9BA"/>
            </a:gs>
            <a:gs pos="52000">
              <a:srgbClr val="FFFFFF"/>
            </a:gs>
            <a:gs pos="56000">
              <a:schemeClr val="bg1"/>
            </a:gs>
            <a:gs pos="65000">
              <a:schemeClr val="bg1"/>
            </a:gs>
            <a:gs pos="71001">
              <a:schemeClr val="bg1"/>
            </a:gs>
            <a:gs pos="94000">
              <a:srgbClr val="EBDAD4"/>
            </a:gs>
            <a:gs pos="100000">
              <a:srgbClr val="DCC9BA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http://wap.x-magic.mobi/ufiles/images/29172/bruschatka_iz_kremlja-3474.jpg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3858414" y="2587281"/>
            <a:ext cx="5287175" cy="4272307"/>
          </a:xfrm>
          <a:prstGeom prst="rect">
            <a:avLst/>
          </a:prstGeom>
          <a:noFill/>
          <a:effectLst/>
        </p:spPr>
      </p:pic>
      <p:sp>
        <p:nvSpPr>
          <p:cNvPr id="3" name="Прямоугольник 2"/>
          <p:cNvSpPr/>
          <p:nvPr/>
        </p:nvSpPr>
        <p:spPr>
          <a:xfrm>
            <a:off x="6941815" y="1031874"/>
            <a:ext cx="1461736" cy="456721"/>
          </a:xfrm>
          <a:prstGeom prst="rect">
            <a:avLst/>
          </a:prstGeom>
        </p:spPr>
        <p:txBody>
          <a:bodyPr wrap="square" lIns="71305" tIns="35652" rIns="71305" bIns="35652">
            <a:spAutoFit/>
          </a:bodyPr>
          <a:lstStyle/>
          <a:p>
            <a:pPr algn="ctr"/>
            <a:r>
              <a:rPr lang="ru-RU" sz="2500" dirty="0" smtClean="0"/>
              <a:t>г. Фатеж</a:t>
            </a:r>
            <a:endParaRPr lang="ru-RU" sz="2500" dirty="0"/>
          </a:p>
        </p:txBody>
      </p:sp>
      <p:pic>
        <p:nvPicPr>
          <p:cNvPr id="4" name="Picture 2" descr="&amp;Gcy;&amp;ocy;&amp;rcy;&amp;ocy;&amp;dcy; &amp;Fcy;&amp;acy;&amp;tcy;&amp;iecy;&amp;zhcy;"/>
          <p:cNvPicPr>
            <a:picLocks noChangeAspect="1" noChangeArrowheads="1"/>
          </p:cNvPicPr>
          <p:nvPr/>
        </p:nvPicPr>
        <p:blipFill>
          <a:blip r:embed="rId3">
            <a:lum bright="10000" contrast="30000"/>
          </a:blip>
          <a:srcRect/>
          <a:stretch>
            <a:fillRect/>
          </a:stretch>
        </p:blipFill>
        <p:spPr bwMode="auto">
          <a:xfrm>
            <a:off x="0" y="429398"/>
            <a:ext cx="6644496" cy="5001430"/>
          </a:xfrm>
          <a:prstGeom prst="rect">
            <a:avLst/>
          </a:prstGeom>
          <a:noFill/>
          <a:effectLst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AD1"/>
            </a:gs>
            <a:gs pos="64999">
              <a:schemeClr val="bg1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tscy;&amp;vcy;&amp;iecy;&amp;tcy;&amp;ncy;&amp;ycy;&amp;iecy; &amp;fcy;&amp;ocy;&amp;tcy;&amp;ocy;&amp;gcy;&amp;rcy;&amp;acy;&amp;fcy;&amp;icy;&amp;icy; &amp;Pcy;&amp;rcy;&amp;ocy;&amp;kcy;&amp;ucy;&amp;dcy;&amp;icy;&amp;ncy;&amp;acy;-&amp;Gcy;&amp;ocy;&amp;rcy;&amp;scy;&amp;kcy;&amp;ocy;&amp;gcy;&amp;ocy;"/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/>
          <a:stretch>
            <a:fillRect/>
          </a:stretch>
        </p:blipFill>
        <p:spPr bwMode="auto">
          <a:xfrm>
            <a:off x="286514" y="643712"/>
            <a:ext cx="6386939" cy="535785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776567" y="1643844"/>
            <a:ext cx="2369021" cy="3909461"/>
          </a:xfrm>
          <a:prstGeom prst="rect">
            <a:avLst/>
          </a:prstGeom>
        </p:spPr>
        <p:txBody>
          <a:bodyPr wrap="square" lIns="71305" tIns="35652" rIns="71305" bIns="35652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 smtClean="0"/>
              <a:t>Ранние детские воспоминания Георгия были связаны с образами южнорусской природы и трагедиями гражданской войны</a:t>
            </a:r>
            <a:endParaRPr lang="ru-RU" sz="2200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5D1"/>
            </a:gs>
            <a:gs pos="64999">
              <a:schemeClr val="bg1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70366" y="715150"/>
            <a:ext cx="4875222" cy="5109533"/>
          </a:xfrm>
          <a:prstGeom prst="rect">
            <a:avLst/>
          </a:prstGeom>
        </p:spPr>
        <p:txBody>
          <a:bodyPr wrap="square" lIns="71305" tIns="35652" rIns="71305" bIns="35652">
            <a:spAutoFit/>
          </a:bodyPr>
          <a:lstStyle/>
          <a:p>
            <a:pPr>
              <a:lnSpc>
                <a:spcPct val="124000"/>
              </a:lnSpc>
            </a:pPr>
            <a:r>
              <a:rPr lang="ru-RU" sz="2200" dirty="0" smtClean="0"/>
              <a:t>В 1920 году Елизавета Свиридова была поощрена за хорошую работу, и в качестве премии ей предложили на выбор корову или рояль «Беккер», как было сказано, «из реквизиционного фонда». </a:t>
            </a:r>
          </a:p>
          <a:p>
            <a:pPr>
              <a:lnSpc>
                <a:spcPct val="124000"/>
              </a:lnSpc>
            </a:pPr>
            <a:r>
              <a:rPr lang="ru-RU" sz="2200" dirty="0" smtClean="0"/>
              <a:t>Елизавета Ивановна выбрала рояль, так как видела необыкновенный интерес сына к музыке и считала материнским долгом поддержать его. </a:t>
            </a:r>
          </a:p>
          <a:p>
            <a:pPr>
              <a:lnSpc>
                <a:spcPct val="124000"/>
              </a:lnSpc>
            </a:pPr>
            <a:r>
              <a:rPr lang="ru-RU" sz="2200" dirty="0" smtClean="0"/>
              <a:t>Рояль пережил блокаду, послевоенные тяготы и сохранился до наших дней. </a:t>
            </a:r>
            <a:endParaRPr lang="ru-RU" sz="2200" dirty="0"/>
          </a:p>
        </p:txBody>
      </p:sp>
      <p:pic>
        <p:nvPicPr>
          <p:cNvPr id="3" name="Picture 2" descr="http://cs409226.vk.me/v409226161/355/5opACvXWf7k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215076" y="429398"/>
            <a:ext cx="3929090" cy="607223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5D1"/>
            </a:gs>
            <a:gs pos="64999">
              <a:schemeClr val="bg1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44364" y="1550343"/>
            <a:ext cx="3501224" cy="3545452"/>
          </a:xfrm>
          <a:prstGeom prst="rect">
            <a:avLst/>
          </a:prstGeom>
        </p:spPr>
        <p:txBody>
          <a:bodyPr wrap="square" lIns="71305" tIns="35652" rIns="71305" bIns="35652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 smtClean="0"/>
              <a:t>Мать с девятилетним Юрой переехала в Курск. Свиридов продолжал учиться в начальной школе, где началось его страстное увлечение литературой. Постепенно на первое место в кругу его интересов стала выдвигаться музыка. </a:t>
            </a:r>
          </a:p>
        </p:txBody>
      </p:sp>
      <p:pic>
        <p:nvPicPr>
          <p:cNvPr id="3" name="Picture 10" descr="http://cs322130.vk.me/v322130161/5c6/xLyD8LCr00c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1072332" y="240362"/>
            <a:ext cx="4500594" cy="3117994"/>
          </a:xfrm>
          <a:prstGeom prst="rect">
            <a:avLst/>
          </a:prstGeom>
          <a:noFill/>
        </p:spPr>
      </p:pic>
      <p:pic>
        <p:nvPicPr>
          <p:cNvPr id="5" name="Picture 8" descr="http://cs322130.vk.me/v322130161/5ab/mJbkyqx2wb4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215076" y="3644107"/>
            <a:ext cx="4644175" cy="300039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929984" y="6144438"/>
            <a:ext cx="2002397" cy="348999"/>
          </a:xfrm>
          <a:prstGeom prst="rect">
            <a:avLst/>
          </a:prstGeom>
        </p:spPr>
        <p:txBody>
          <a:bodyPr wrap="none" lIns="71305" tIns="35652" rIns="71305" bIns="35652">
            <a:spAutoFit/>
          </a:bodyPr>
          <a:lstStyle/>
          <a:p>
            <a:r>
              <a:rPr lang="ru-RU" dirty="0" smtClean="0"/>
              <a:t>Мужская гимназия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286786"/>
            <a:ext cx="1296489" cy="902997"/>
          </a:xfrm>
          <a:prstGeom prst="rect">
            <a:avLst/>
          </a:prstGeom>
          <a:noFill/>
        </p:spPr>
        <p:txBody>
          <a:bodyPr wrap="square" lIns="71305" tIns="35652" rIns="71305" bIns="35652" rtlCol="0">
            <a:spAutoFit/>
          </a:bodyPr>
          <a:lstStyle/>
          <a:p>
            <a:pPr algn="ctr"/>
            <a:r>
              <a:rPr lang="ru-RU" dirty="0" smtClean="0"/>
              <a:t>Курск начала </a:t>
            </a:r>
          </a:p>
          <a:p>
            <a:pPr algn="ctr"/>
            <a:r>
              <a:rPr lang="ru-RU" dirty="0" smtClean="0"/>
              <a:t>20 века</a:t>
            </a:r>
            <a:endParaRPr lang="ru-RU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5D1"/>
            </a:gs>
            <a:gs pos="64999">
              <a:schemeClr val="bg1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429674" y="967065"/>
            <a:ext cx="3715914" cy="4703268"/>
          </a:xfrm>
          <a:prstGeom prst="rect">
            <a:avLst/>
          </a:prstGeom>
        </p:spPr>
        <p:txBody>
          <a:bodyPr wrap="square" lIns="71305" tIns="35652" rIns="71305" bIns="35652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 smtClean="0"/>
              <a:t>Юрий (так Свиридова звали в детстве) стал учиться играть на рояле. </a:t>
            </a:r>
          </a:p>
          <a:p>
            <a:pPr>
              <a:lnSpc>
                <a:spcPct val="114000"/>
              </a:lnSpc>
            </a:pPr>
            <a:r>
              <a:rPr lang="ru-RU" sz="2200" dirty="0" smtClean="0"/>
              <a:t>Но гораздо больше, чем рояль, юного любителя музыки привлекала балалайка. Вскоре Свиридов научился играть на ней так, что его приняли в самодеятельный оркестр русских народных инструментов.</a:t>
            </a:r>
            <a:endParaRPr lang="ru-RU" sz="2200" dirty="0"/>
          </a:p>
        </p:txBody>
      </p:sp>
      <p:pic>
        <p:nvPicPr>
          <p:cNvPr id="5" name="Picture 2" descr="http://savepic.ru/7278503.jpg"/>
          <p:cNvPicPr>
            <a:picLocks noChangeAspect="1" noChangeArrowheads="1"/>
          </p:cNvPicPr>
          <p:nvPr/>
        </p:nvPicPr>
        <p:blipFill>
          <a:blip r:embed="rId2">
            <a:lum bright="10000" contrast="40000"/>
          </a:blip>
          <a:srcRect l="31946" t="4446" r="32291" b="7772"/>
          <a:stretch>
            <a:fillRect/>
          </a:stretch>
        </p:blipFill>
        <p:spPr bwMode="auto">
          <a:xfrm>
            <a:off x="357952" y="1072340"/>
            <a:ext cx="4973262" cy="378621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72266" y="4929992"/>
            <a:ext cx="4683279" cy="656776"/>
          </a:xfrm>
          <a:prstGeom prst="rect">
            <a:avLst/>
          </a:prstGeom>
        </p:spPr>
        <p:txBody>
          <a:bodyPr wrap="square" lIns="71305" tIns="35652" rIns="71305" bIns="35652">
            <a:spAutoFit/>
          </a:bodyPr>
          <a:lstStyle/>
          <a:p>
            <a:r>
              <a:rPr lang="ru-RU" sz="1900" dirty="0" smtClean="0"/>
              <a:t>Георгий Свиридов с матерью Елизаветой Ивановной  и сестрой</a:t>
            </a:r>
            <a:endParaRPr lang="ru-RU" sz="1900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5D1"/>
            </a:gs>
            <a:gs pos="64999">
              <a:schemeClr val="bg1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72860" y="448596"/>
            <a:ext cx="4072728" cy="2773574"/>
          </a:xfrm>
          <a:prstGeom prst="rect">
            <a:avLst/>
          </a:prstGeom>
        </p:spPr>
        <p:txBody>
          <a:bodyPr wrap="square" lIns="71305" tIns="35652" rIns="71305" bIns="35652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 smtClean="0"/>
              <a:t>Летом 1929 года  Свиридов решил поступить в музыкальную школу. На вступительном экзамене он сыграл марш собственного сочинения. Комиссии он понравился, и в школу его приняли.</a:t>
            </a:r>
            <a:endParaRPr lang="ru-RU" sz="2200" dirty="0"/>
          </a:p>
        </p:txBody>
      </p:sp>
      <p:pic>
        <p:nvPicPr>
          <p:cNvPr id="5" name="Picture 8" descr="http://cs322130.vk.me/v322130161/363/EgtCr8p7NsA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1000895" y="339781"/>
            <a:ext cx="4000528" cy="28757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" y="1874386"/>
            <a:ext cx="1044465" cy="564443"/>
          </a:xfrm>
          <a:prstGeom prst="rect">
            <a:avLst/>
          </a:prstGeom>
        </p:spPr>
        <p:txBody>
          <a:bodyPr wrap="square" lIns="71305" tIns="35652" rIns="71305" bIns="35652">
            <a:spAutoFit/>
          </a:bodyPr>
          <a:lstStyle/>
          <a:p>
            <a:pPr algn="r"/>
            <a:r>
              <a:rPr lang="ru-RU" sz="1600" dirty="0" smtClean="0"/>
              <a:t>Городской театр</a:t>
            </a:r>
            <a:endParaRPr lang="ru-RU" sz="1600" dirty="0"/>
          </a:p>
        </p:txBody>
      </p:sp>
      <p:pic>
        <p:nvPicPr>
          <p:cNvPr id="7" name="Picture 4" descr="http://cs409226.vk.me/v409226161/379/j5Ov5FM39h4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l="2483" t="1838" b="4555"/>
          <a:stretch>
            <a:fillRect/>
          </a:stretch>
        </p:blipFill>
        <p:spPr bwMode="auto">
          <a:xfrm>
            <a:off x="215076" y="3644109"/>
            <a:ext cx="3880685" cy="2500329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 b="5756"/>
          <a:stretch>
            <a:fillRect/>
          </a:stretch>
        </p:blipFill>
        <p:spPr bwMode="auto">
          <a:xfrm>
            <a:off x="4290318" y="3557430"/>
            <a:ext cx="4667684" cy="3087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38800" y="6216566"/>
            <a:ext cx="2973877" cy="348999"/>
          </a:xfrm>
          <a:prstGeom prst="rect">
            <a:avLst/>
          </a:prstGeom>
          <a:noFill/>
        </p:spPr>
        <p:txBody>
          <a:bodyPr wrap="square" lIns="71305" tIns="35652" rIns="71305" bIns="35652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215604" y="6144438"/>
            <a:ext cx="4710551" cy="287444"/>
          </a:xfrm>
          <a:prstGeom prst="rect">
            <a:avLst/>
          </a:prstGeom>
          <a:noFill/>
        </p:spPr>
        <p:txBody>
          <a:bodyPr wrap="square" lIns="71305" tIns="35652" rIns="71305" bIns="35652" rtlCol="0">
            <a:spAutoFit/>
          </a:bodyPr>
          <a:lstStyle/>
          <a:p>
            <a:r>
              <a:rPr lang="ru-RU" sz="1400" b="1" dirty="0" smtClean="0"/>
              <a:t>Курский музыкальный колледж им. Г.В. Свиридова  </a:t>
            </a:r>
            <a:endParaRPr lang="ru-RU" sz="1400" b="1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5D1"/>
            </a:gs>
            <a:gs pos="64999">
              <a:schemeClr val="bg1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01554" y="1161491"/>
            <a:ext cx="3144034" cy="4703268"/>
          </a:xfrm>
          <a:prstGeom prst="rect">
            <a:avLst/>
          </a:prstGeom>
        </p:spPr>
        <p:txBody>
          <a:bodyPr wrap="square" lIns="71305" tIns="35652" rIns="71305" bIns="35652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 smtClean="0"/>
              <a:t>В 1932 году Свиридов поступил в Ленинградский музыкальный техникум им.М. Мусоргского по классу рояля. </a:t>
            </a:r>
          </a:p>
          <a:p>
            <a:pPr>
              <a:lnSpc>
                <a:spcPct val="114000"/>
              </a:lnSpc>
            </a:pPr>
            <a:r>
              <a:rPr lang="ru-RU" sz="2200" dirty="0" smtClean="0"/>
              <a:t>Уже через полгода его учитель профессор </a:t>
            </a:r>
            <a:r>
              <a:rPr lang="ru-RU" sz="2200" dirty="0" err="1" smtClean="0"/>
              <a:t>Браудо</a:t>
            </a:r>
            <a:r>
              <a:rPr lang="ru-RU" sz="2200" dirty="0" smtClean="0"/>
              <a:t> добился его перевода на композиторское отделение техникума.</a:t>
            </a:r>
            <a:endParaRPr lang="ru-RU" sz="2200" dirty="0"/>
          </a:p>
        </p:txBody>
      </p:sp>
      <p:pic>
        <p:nvPicPr>
          <p:cNvPr id="93186" name="Picture 2" descr="http://new.musorgsky.ru/upload/medialibrary/b12/b12403566d5350adac884c2ebb6f232a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F3E3C5">
                <a:tint val="45000"/>
                <a:satMod val="400000"/>
              </a:srgbClr>
            </a:duotone>
            <a:lum bright="20000"/>
          </a:blip>
          <a:srcRect/>
          <a:stretch>
            <a:fillRect/>
          </a:stretch>
        </p:blipFill>
        <p:spPr bwMode="auto">
          <a:xfrm>
            <a:off x="0" y="429398"/>
            <a:ext cx="5858678" cy="6072231"/>
          </a:xfrm>
          <a:prstGeom prst="rect">
            <a:avLst/>
          </a:prstGeom>
          <a:noFill/>
        </p:spPr>
      </p:pic>
      <p:pic>
        <p:nvPicPr>
          <p:cNvPr id="211972" name="Picture 4" descr="http://classic-online.ru/uploads/000_person_photo/10600/10523.jpg"/>
          <p:cNvPicPr>
            <a:picLocks noChangeAspect="1" noChangeArrowheads="1"/>
          </p:cNvPicPr>
          <p:nvPr/>
        </p:nvPicPr>
        <p:blipFill>
          <a:blip r:embed="rId3">
            <a:lum bright="10000" contrast="20000"/>
          </a:blip>
          <a:srcRect l="7258" r="15409"/>
          <a:stretch>
            <a:fillRect/>
          </a:stretch>
        </p:blipFill>
        <p:spPr bwMode="auto">
          <a:xfrm>
            <a:off x="1246084" y="1572406"/>
            <a:ext cx="3125091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1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5D1"/>
            </a:gs>
            <a:gs pos="64999">
              <a:schemeClr val="bg1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86554" y="715150"/>
            <a:ext cx="2859034" cy="5431436"/>
          </a:xfrm>
          <a:prstGeom prst="rect">
            <a:avLst/>
          </a:prstGeom>
        </p:spPr>
        <p:txBody>
          <a:bodyPr wrap="square" lIns="71305" tIns="35652" rIns="71305" bIns="35652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 smtClean="0"/>
              <a:t>Под крышей первого музыкального техникума собралось много талантливой молодежи: здесь учились Никита Богословский и Василий Соловьев-Седой. По уровню преподавания техникум успешно конкурировал с Ленинградской консерваторией</a:t>
            </a:r>
            <a:endParaRPr lang="ru-RU" sz="2200" dirty="0"/>
          </a:p>
        </p:txBody>
      </p:sp>
      <p:pic>
        <p:nvPicPr>
          <p:cNvPr id="92162" name="Picture 2" descr="http://pocdk.ru/wp-content/uploads/2015/05/Kapella-2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215076" y="786588"/>
            <a:ext cx="5988535" cy="450059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5076" y="5358620"/>
            <a:ext cx="5834240" cy="843878"/>
          </a:xfrm>
          <a:prstGeom prst="rect">
            <a:avLst/>
          </a:prstGeom>
        </p:spPr>
        <p:txBody>
          <a:bodyPr wrap="square" lIns="71305" tIns="35652" rIns="71305" bIns="35652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 smtClean="0"/>
              <a:t>Свиридов продолжал и развивал опыт русских классиков, прежде всего Модеста Мусоргского </a:t>
            </a:r>
            <a:endParaRPr lang="ru-RU" sz="2200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5D1"/>
            </a:gs>
            <a:gs pos="64999">
              <a:schemeClr val="bg1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shi1sviridov.mo.muzkult.ru/img/upload/2704/image_image_990715.jpg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 l="377" r="10266"/>
          <a:stretch>
            <a:fillRect/>
          </a:stretch>
        </p:blipFill>
        <p:spPr bwMode="auto">
          <a:xfrm>
            <a:off x="187586" y="1286654"/>
            <a:ext cx="5248904" cy="4357718"/>
          </a:xfrm>
          <a:prstGeom prst="rect">
            <a:avLst/>
          </a:prstGeom>
          <a:noFill/>
          <a:effectLst>
            <a:softEdge rad="127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480078" y="1286654"/>
            <a:ext cx="3665510" cy="4594136"/>
          </a:xfrm>
          <a:prstGeom prst="rect">
            <a:avLst/>
          </a:prstGeom>
        </p:spPr>
        <p:txBody>
          <a:bodyPr wrap="square" lIns="71305" tIns="35652" rIns="71305" bIns="35652">
            <a:spAutoFit/>
          </a:bodyPr>
          <a:lstStyle/>
          <a:p>
            <a:pPr>
              <a:lnSpc>
                <a:spcPct val="114000"/>
              </a:lnSpc>
              <a:spcAft>
                <a:spcPts val="1200"/>
              </a:spcAft>
              <a:tabLst>
                <a:tab pos="350335" algn="l"/>
              </a:tabLst>
            </a:pPr>
            <a:r>
              <a:rPr lang="ru-RU" sz="2500" dirty="0" smtClean="0">
                <a:latin typeface="Constantia" pitchFamily="18" charset="0"/>
              </a:rPr>
              <a:t>Георгий Васильевич Свиридов - русский гений, который по-настоящему еще не оценен. Его творчество будет иметь огромное значение в грядущем возрождении русской культуры.                         </a:t>
            </a:r>
          </a:p>
          <a:p>
            <a:pPr>
              <a:lnSpc>
                <a:spcPct val="114000"/>
              </a:lnSpc>
              <a:spcAft>
                <a:spcPts val="468"/>
              </a:spcAft>
            </a:pPr>
            <a:r>
              <a:rPr lang="ru-RU" sz="2400" i="1" dirty="0" smtClean="0">
                <a:latin typeface="Constantia" pitchFamily="18" charset="0"/>
              </a:rPr>
              <a:t>     Академик Д.С. Лихачев</a:t>
            </a:r>
            <a:r>
              <a:rPr lang="ru-RU" sz="2400" dirty="0" smtClean="0">
                <a:latin typeface="Constantia" pitchFamily="18" charset="0"/>
              </a:rPr>
              <a:t> </a:t>
            </a:r>
            <a:endParaRPr lang="ru-RU" sz="2400" i="1" dirty="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5D1"/>
            </a:gs>
            <a:gs pos="64999">
              <a:schemeClr val="bg1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30182" y="1939195"/>
            <a:ext cx="2715406" cy="2001696"/>
          </a:xfrm>
          <a:prstGeom prst="rect">
            <a:avLst/>
          </a:prstGeom>
        </p:spPr>
        <p:txBody>
          <a:bodyPr wrap="square" lIns="71305" tIns="35652" rIns="71305" bIns="35652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 smtClean="0"/>
              <a:t>В то время Свиридов жил в общежитии и, чтобы прокормиться, играл по вечерам в кино и в ресторанах </a:t>
            </a:r>
            <a:endParaRPr lang="ru-RU" sz="2200" dirty="0"/>
          </a:p>
        </p:txBody>
      </p:sp>
      <p:pic>
        <p:nvPicPr>
          <p:cNvPr id="4" name="Picture 2" descr="&amp;Lcy;&amp;iecy;&amp;ncy;&amp;icy;&amp;ncy;&amp;gcy;&amp;rcy;&amp;acy;&amp;dcy; 30-&amp;khcy; &amp;gcy;&amp;ocy;&amp;dcy;&amp;ocy;&amp;vcy; &amp;vcy; &amp;fcy;&amp;ocy;&amp;tcy;&amp;ocy;&amp;gcy;&amp;rcy;&amp;acy;&amp;fcy;&amp;icy;&amp;yacy;&amp;khcy; &amp;Bcy;&amp;rcy;&amp;ecy;&amp;ncy;&amp;scy;&amp;ocy;&amp;ncy;&amp;acy; &amp;Dcy;&amp;iecy;&amp;kcy;&amp;ucy;"/>
          <p:cNvPicPr>
            <a:picLocks noChangeAspect="1" noChangeArrowheads="1"/>
          </p:cNvPicPr>
          <p:nvPr/>
        </p:nvPicPr>
        <p:blipFill>
          <a:blip r:embed="rId2">
            <a:lum bright="10000" contrast="10000"/>
          </a:blip>
          <a:srcRect l="2555" t="3250" r="4913" b="4429"/>
          <a:stretch>
            <a:fillRect/>
          </a:stretch>
        </p:blipFill>
        <p:spPr bwMode="auto">
          <a:xfrm>
            <a:off x="286514" y="643712"/>
            <a:ext cx="6072230" cy="5643602"/>
          </a:xfrm>
          <a:prstGeom prst="roundRect">
            <a:avLst/>
          </a:prstGeom>
          <a:noFill/>
          <a:effectLst>
            <a:innerShdw blurRad="114300">
              <a:prstClr val="black"/>
            </a:innerShdw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AD1"/>
            </a:gs>
            <a:gs pos="64999">
              <a:schemeClr val="bg1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http://wnovosti.ru/uploads/posts/2014-01/1389280561_Konkurs-na-rekonstrukciyu-konservatorii-v-Peterburge-provedut-v-fevrale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288395" y="1072340"/>
            <a:ext cx="6451801" cy="464347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5787248"/>
            <a:ext cx="6941815" cy="364388"/>
          </a:xfrm>
          <a:prstGeom prst="rect">
            <a:avLst/>
          </a:prstGeom>
          <a:noFill/>
        </p:spPr>
        <p:txBody>
          <a:bodyPr wrap="square" lIns="71305" tIns="35652" rIns="71305" bIns="35652" rtlCol="0">
            <a:spAutoFit/>
          </a:bodyPr>
          <a:lstStyle/>
          <a:p>
            <a:pPr algn="ctr"/>
            <a:r>
              <a:rPr lang="ru-RU" sz="1900" dirty="0" smtClean="0"/>
              <a:t>Ленинградская консерватория имени Н. А. Римского-Корсакова </a:t>
            </a:r>
            <a:endParaRPr lang="ru-RU" sz="19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790601" y="2501100"/>
            <a:ext cx="2354987" cy="3523523"/>
          </a:xfrm>
          <a:prstGeom prst="rect">
            <a:avLst/>
          </a:prstGeom>
        </p:spPr>
        <p:txBody>
          <a:bodyPr wrap="square" lIns="71305" tIns="35652" rIns="71305" bIns="35652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 smtClean="0"/>
              <a:t>Летом 1936 года Свиридов поступил в Ленинградскую консерваторию и стал лауреатом именной стипендии имени Луначарского </a:t>
            </a:r>
            <a:endParaRPr lang="ru-RU" sz="2200" dirty="0"/>
          </a:p>
        </p:txBody>
      </p:sp>
      <p:pic>
        <p:nvPicPr>
          <p:cNvPr id="5" name="Picture 2" descr="http://dshi1sviridov.mo.muzkult.ru/img/upload/2704/image_image_990709.jpg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</a:blip>
          <a:srcRect l="5618" r="7296" b="-1568"/>
          <a:stretch>
            <a:fillRect/>
          </a:stretch>
        </p:blipFill>
        <p:spPr bwMode="auto">
          <a:xfrm>
            <a:off x="7073124" y="837448"/>
            <a:ext cx="1785950" cy="16202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AD1"/>
            </a:gs>
            <a:gs pos="64999">
              <a:schemeClr val="bg1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merakname.com/depo/dimitri-sostakovi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2728" y="2643976"/>
            <a:ext cx="4774413" cy="354945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715538" y="0"/>
            <a:ext cx="5430050" cy="2534213"/>
          </a:xfrm>
          <a:prstGeom prst="rect">
            <a:avLst/>
          </a:prstGeom>
          <a:noFill/>
        </p:spPr>
        <p:txBody>
          <a:bodyPr wrap="square" lIns="71305" tIns="35652" rIns="71305" bIns="35652" rtlCol="0">
            <a:spAutoFit/>
          </a:bodyPr>
          <a:lstStyle/>
          <a:p>
            <a:pPr algn="ctr"/>
            <a:r>
              <a:rPr lang="ru-RU" sz="2500" dirty="0" smtClean="0"/>
              <a:t>Учитель и ученик</a:t>
            </a:r>
          </a:p>
          <a:p>
            <a:r>
              <a:rPr lang="ru-RU" sz="2500" dirty="0" smtClean="0"/>
              <a:t>  </a:t>
            </a:r>
            <a:r>
              <a:rPr lang="ru-RU" sz="2200" dirty="0" smtClean="0"/>
              <a:t>Для Свиридова Шостакович стал не только</a:t>
            </a:r>
          </a:p>
          <a:p>
            <a:r>
              <a:rPr lang="ru-RU" sz="2200" dirty="0" smtClean="0"/>
              <a:t>  учителем, но и старшим другом на всю  </a:t>
            </a:r>
          </a:p>
          <a:p>
            <a:r>
              <a:rPr lang="ru-RU" sz="2200" dirty="0" smtClean="0"/>
              <a:t>  жизнь. </a:t>
            </a:r>
          </a:p>
          <a:p>
            <a:r>
              <a:rPr lang="ru-RU" sz="2200" dirty="0" smtClean="0"/>
              <a:t>  В классе Шостаковича Свиридов пробыл   </a:t>
            </a:r>
          </a:p>
          <a:p>
            <a:r>
              <a:rPr lang="ru-RU" sz="2200" dirty="0" smtClean="0"/>
              <a:t>  четыре года и окончил консерваторию </a:t>
            </a:r>
          </a:p>
          <a:p>
            <a:r>
              <a:rPr lang="ru-RU" sz="2200" dirty="0" smtClean="0"/>
              <a:t>  летом 1941 года.</a:t>
            </a:r>
            <a:endParaRPr lang="ru-RU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5572926" y="6215876"/>
            <a:ext cx="2257021" cy="410555"/>
          </a:xfrm>
          <a:prstGeom prst="rect">
            <a:avLst/>
          </a:prstGeom>
          <a:noFill/>
        </p:spPr>
        <p:txBody>
          <a:bodyPr wrap="square" lIns="71305" tIns="35652" rIns="71305" bIns="35652" rtlCol="0">
            <a:spAutoFit/>
          </a:bodyPr>
          <a:lstStyle/>
          <a:p>
            <a:pPr algn="ctr"/>
            <a:r>
              <a:rPr lang="ru-RU" sz="2200" dirty="0" smtClean="0"/>
              <a:t>Д. Д. Шостакович</a:t>
            </a:r>
            <a:endParaRPr lang="ru-RU" sz="2200" dirty="0"/>
          </a:p>
        </p:txBody>
      </p:sp>
      <p:pic>
        <p:nvPicPr>
          <p:cNvPr id="6" name="Рисунок 5" descr="http://chtoby-pomnili.com/gallery/cache/3033_Sviridov_8.jpg_max.jpg">
            <a:hlinkClick r:id="rId3"/>
          </p:cNvPr>
          <p:cNvPicPr/>
          <p:nvPr/>
        </p:nvPicPr>
        <p:blipFill>
          <a:blip r:embed="rId4"/>
          <a:srcRect l="3440" t="2752" r="3669" b="3669"/>
          <a:stretch>
            <a:fillRect/>
          </a:stretch>
        </p:blipFill>
        <p:spPr bwMode="auto">
          <a:xfrm>
            <a:off x="357952" y="715150"/>
            <a:ext cx="3276305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5076" y="5001430"/>
            <a:ext cx="3867128" cy="1426217"/>
          </a:xfrm>
          <a:prstGeom prst="rect">
            <a:avLst/>
          </a:prstGeom>
        </p:spPr>
        <p:txBody>
          <a:bodyPr wrap="square" lIns="71305" tIns="35652" rIns="71305" bIns="35652">
            <a:spAutoFit/>
          </a:bodyPr>
          <a:lstStyle/>
          <a:p>
            <a:r>
              <a:rPr lang="ru-RU" sz="2200" dirty="0" smtClean="0"/>
              <a:t>О музыке Свиридова его учитель Дмитрий Шостакович говорил: "Нот мало, а музыки много"</a:t>
            </a:r>
            <a:endParaRPr lang="ru-RU" sz="2200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5D1"/>
            </a:gs>
            <a:gs pos="64999">
              <a:schemeClr val="bg1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1632" y="1096682"/>
            <a:ext cx="3830757" cy="4008334"/>
          </a:xfrm>
          <a:prstGeom prst="rect">
            <a:avLst/>
          </a:prstGeom>
        </p:spPr>
        <p:txBody>
          <a:bodyPr wrap="square" lIns="71305" tIns="35652" rIns="71305" bIns="35652">
            <a:spAutoFit/>
          </a:bodyPr>
          <a:lstStyle/>
          <a:p>
            <a:pPr>
              <a:lnSpc>
                <a:spcPct val="114000"/>
              </a:lnSpc>
              <a:spcAft>
                <a:spcPts val="468"/>
              </a:spcAft>
            </a:pPr>
            <a:r>
              <a:rPr lang="ru-RU" sz="2200" dirty="0" smtClean="0"/>
              <a:t>В первые же дни войны Свиридов был зачислен курсантом военного училища и направлен в Уфу. Однако уже в конце 1941 года он был демобилизован по зрению. </a:t>
            </a:r>
          </a:p>
          <a:p>
            <a:pPr>
              <a:lnSpc>
                <a:spcPct val="114000"/>
              </a:lnSpc>
            </a:pPr>
            <a:r>
              <a:rPr lang="ru-RU" sz="2200" dirty="0" smtClean="0"/>
              <a:t>До 1944 года Свиридов жил в Новосибирске, куда была эвакуирована Ленинградская филармония.</a:t>
            </a:r>
            <a:endParaRPr lang="ru-RU" sz="2200" dirty="0"/>
          </a:p>
        </p:txBody>
      </p:sp>
      <p:pic>
        <p:nvPicPr>
          <p:cNvPr id="4" name="Рисунок 3" descr="http://chtoby-pomnili.com/gallery/cache/3033_Sviridov_9.jpg_max.jpg">
            <a:hlinkClick r:id="rId2"/>
          </p:cNvPr>
          <p:cNvPicPr/>
          <p:nvPr/>
        </p:nvPicPr>
        <p:blipFill>
          <a:blip r:embed="rId3"/>
          <a:srcRect l="4706" t="2724" r="4706" b="3609"/>
          <a:stretch>
            <a:fillRect/>
          </a:stretch>
        </p:blipFill>
        <p:spPr bwMode="auto">
          <a:xfrm>
            <a:off x="4501356" y="357960"/>
            <a:ext cx="4286280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5D1"/>
            </a:gs>
            <a:gs pos="64999">
              <a:schemeClr val="bg1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m.mosconsv.ru/wp-content/uploads/2009/11/ledenev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215077" y="1358092"/>
            <a:ext cx="6061992" cy="421484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387363" y="3364985"/>
            <a:ext cx="2758225" cy="2001696"/>
          </a:xfrm>
          <a:prstGeom prst="rect">
            <a:avLst/>
          </a:prstGeom>
        </p:spPr>
        <p:txBody>
          <a:bodyPr wrap="square" lIns="71305" tIns="35652" rIns="71305" bIns="35652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 smtClean="0"/>
              <a:t>В 1944 году Свиридов возвратился в Ленинград, а в 1950 году поселился в Москве.</a:t>
            </a:r>
            <a:endParaRPr lang="ru-RU" sz="2200" dirty="0"/>
          </a:p>
        </p:txBody>
      </p:sp>
      <p:pic>
        <p:nvPicPr>
          <p:cNvPr id="4" name="Picture 4" descr="http://player.myshared.ru/1144500/data/images/img8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6501620" y="929463"/>
            <a:ext cx="2428892" cy="206061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5D1"/>
            </a:gs>
            <a:gs pos="64999">
              <a:schemeClr val="bg1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htoby-pomnili.com/gallery/cache/3033_Sviridov_7.jpg_max.jpg">
            <a:hlinkClick r:id="rId2"/>
          </p:cNvPr>
          <p:cNvPicPr/>
          <p:nvPr/>
        </p:nvPicPr>
        <p:blipFill>
          <a:blip r:embed="rId3">
            <a:lum contrast="10000"/>
          </a:blip>
          <a:srcRect l="4900" t="4616" r="5678" b="3609"/>
          <a:stretch>
            <a:fillRect/>
          </a:stretch>
        </p:blipFill>
        <p:spPr bwMode="auto">
          <a:xfrm>
            <a:off x="286514" y="286522"/>
            <a:ext cx="4496237" cy="635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3" name="Rectangle 1"/>
          <p:cNvSpPr>
            <a:spLocks noChangeArrowheads="1"/>
          </p:cNvSpPr>
          <p:nvPr/>
        </p:nvSpPr>
        <p:spPr bwMode="auto">
          <a:xfrm>
            <a:off x="4929985" y="1643844"/>
            <a:ext cx="4215603" cy="354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1305" tIns="35652" rIns="71305" bIns="35652" numCol="1" anchor="ctr" anchorCtr="0" compatLnSpc="1">
            <a:prstTxWarp prst="textNoShape">
              <a:avLst/>
            </a:prstTxWarp>
            <a:spAutoFit/>
          </a:bodyPr>
          <a:lstStyle/>
          <a:p>
            <a:pPr defTabSz="713049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 последние годы своей жизни Георгий Васильевич много болел. Он практически не выходил из дома, но его дневниковые записи стали переосмыслением исторической действительности. Яркие, короткие мысли блистали точностью формулировок и глубиной.</a:t>
            </a:r>
            <a:endParaRPr lang="ru-RU" sz="22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5D1"/>
            </a:gs>
            <a:gs pos="64999">
              <a:schemeClr val="bg1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http://hnu.docdat.com/pars_docs/refs/176/175674/img11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357952" y="173124"/>
            <a:ext cx="8358246" cy="651326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5D1"/>
            </a:gs>
            <a:gs pos="64999">
              <a:schemeClr val="bg1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img0.liveinternet.ru/images/attach/c/4/80/722/80722762_large_4000491_sviridov_pamyatnik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286514" y="1072340"/>
            <a:ext cx="5246593" cy="500066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644363" y="1858158"/>
            <a:ext cx="3501225" cy="2965934"/>
          </a:xfrm>
          <a:prstGeom prst="rect">
            <a:avLst/>
          </a:prstGeom>
        </p:spPr>
        <p:txBody>
          <a:bodyPr wrap="square" lIns="71305" tIns="35652" rIns="71305" bIns="35652">
            <a:spAutoFit/>
          </a:bodyPr>
          <a:lstStyle/>
          <a:p>
            <a:pPr>
              <a:lnSpc>
                <a:spcPct val="114000"/>
              </a:lnSpc>
            </a:pPr>
            <a:endParaRPr lang="ru-RU" sz="2200" b="1" dirty="0" smtClean="0"/>
          </a:p>
          <a:p>
            <a:pPr algn="ctr">
              <a:lnSpc>
                <a:spcPct val="114000"/>
              </a:lnSpc>
            </a:pPr>
            <a:r>
              <a:rPr lang="ru-RU" sz="2200" dirty="0" smtClean="0"/>
              <a:t>Первый в России памятник композитору  в Курске</a:t>
            </a:r>
          </a:p>
          <a:p>
            <a:pPr algn="ctr">
              <a:lnSpc>
                <a:spcPct val="114000"/>
              </a:lnSpc>
              <a:spcBef>
                <a:spcPts val="468"/>
              </a:spcBef>
              <a:spcAft>
                <a:spcPts val="468"/>
              </a:spcAft>
            </a:pPr>
            <a:r>
              <a:rPr lang="ru-RU" sz="2200" dirty="0" smtClean="0"/>
              <a:t>На нём высечены его слова:</a:t>
            </a:r>
          </a:p>
          <a:p>
            <a:pPr algn="ctr">
              <a:lnSpc>
                <a:spcPct val="114000"/>
              </a:lnSpc>
              <a:spcBef>
                <a:spcPts val="468"/>
              </a:spcBef>
              <a:spcAft>
                <a:spcPts val="468"/>
              </a:spcAft>
            </a:pPr>
            <a:r>
              <a:rPr lang="ru-RU" sz="2200" dirty="0" smtClean="0"/>
              <a:t> «Воспеть Русь, где Господь дал и велел мне жить, радоваться и мучиться»</a:t>
            </a:r>
            <a:endParaRPr lang="ru-RU" sz="2200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5D1"/>
            </a:gs>
            <a:gs pos="64999">
              <a:schemeClr val="bg1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www.rtvp.ru/upload/iblock/ea8/ea8ff7f275b854b1d7d560b117420e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076" y="1000902"/>
            <a:ext cx="6646568" cy="500066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941815" y="1929596"/>
            <a:ext cx="2203773" cy="3545452"/>
          </a:xfrm>
          <a:prstGeom prst="rect">
            <a:avLst/>
          </a:prstGeom>
        </p:spPr>
        <p:txBody>
          <a:bodyPr wrap="square" lIns="71305" tIns="35652" rIns="71305" bIns="35652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 smtClean="0"/>
              <a:t>Почетный гражданин </a:t>
            </a:r>
          </a:p>
          <a:p>
            <a:pPr>
              <a:lnSpc>
                <a:spcPct val="114000"/>
              </a:lnSpc>
            </a:pPr>
            <a:r>
              <a:rPr lang="ru-RU" sz="2200" dirty="0" smtClean="0"/>
              <a:t>Курска и Москвы, народный артист СССР </a:t>
            </a:r>
          </a:p>
          <a:p>
            <a:pPr>
              <a:lnSpc>
                <a:spcPct val="114000"/>
              </a:lnSpc>
            </a:pPr>
            <a:r>
              <a:rPr lang="ru-RU" sz="2200" dirty="0" smtClean="0"/>
              <a:t>Георгий Васильевич Свиридов</a:t>
            </a:r>
            <a:endParaRPr lang="ru-RU" sz="2200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5D1"/>
            </a:gs>
            <a:gs pos="64999">
              <a:schemeClr val="bg1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58678" y="858026"/>
            <a:ext cx="3286910" cy="3234405"/>
          </a:xfrm>
          <a:prstGeom prst="rect">
            <a:avLst/>
          </a:prstGeom>
        </p:spPr>
        <p:txBody>
          <a:bodyPr wrap="square" lIns="71305" tIns="35652" rIns="71305" bIns="35652">
            <a:spAutoFit/>
          </a:bodyPr>
          <a:lstStyle/>
          <a:p>
            <a:pPr>
              <a:lnSpc>
                <a:spcPct val="114000"/>
              </a:lnSpc>
              <a:spcAft>
                <a:spcPts val="1800"/>
              </a:spcAft>
            </a:pPr>
            <a:r>
              <a:rPr lang="ru-RU" sz="2500" dirty="0" smtClean="0"/>
              <a:t>Русская культура неотделима от чувства совести. Совесть - вот что Россия принесла в мировое сознание… </a:t>
            </a:r>
          </a:p>
          <a:p>
            <a:pPr algn="r"/>
            <a:r>
              <a:rPr lang="ru-RU" sz="2400" i="1" dirty="0" smtClean="0"/>
              <a:t>Свиридов Георгий Васильевич</a:t>
            </a:r>
            <a:endParaRPr lang="ru-RU" sz="2400" i="1" dirty="0"/>
          </a:p>
        </p:txBody>
      </p:sp>
      <p:pic>
        <p:nvPicPr>
          <p:cNvPr id="208898" name="Picture 2" descr="http://avatars.yandex.net/get-music-content/abeed29a.a.896480-1/m1000x1000"/>
          <p:cNvPicPr>
            <a:picLocks noChangeAspect="1" noChangeArrowheads="1"/>
          </p:cNvPicPr>
          <p:nvPr/>
        </p:nvPicPr>
        <p:blipFill>
          <a:blip r:embed="rId2">
            <a:lum bright="-10000" contrast="30000"/>
          </a:blip>
          <a:srcRect l="24000"/>
          <a:stretch>
            <a:fillRect/>
          </a:stretch>
        </p:blipFill>
        <p:spPr bwMode="auto">
          <a:xfrm>
            <a:off x="1184469" y="500836"/>
            <a:ext cx="4541556" cy="57864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5D1"/>
            </a:gs>
            <a:gs pos="64999">
              <a:schemeClr val="bg1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 descr="http://oblast45.ru/uploads/publications/9775/3c56cfd4c6fa0569e43e50dc72d8523aa71791df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l="5508"/>
          <a:stretch>
            <a:fillRect/>
          </a:stretch>
        </p:blipFill>
        <p:spPr bwMode="auto">
          <a:xfrm>
            <a:off x="3858414" y="2215348"/>
            <a:ext cx="5004629" cy="392909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57952" y="715150"/>
            <a:ext cx="8467989" cy="1226162"/>
          </a:xfrm>
          <a:prstGeom prst="rect">
            <a:avLst/>
          </a:prstGeom>
        </p:spPr>
        <p:txBody>
          <a:bodyPr wrap="square" lIns="71305" tIns="35652" rIns="71305" bIns="35652">
            <a:spAutoFit/>
          </a:bodyPr>
          <a:lstStyle/>
          <a:p>
            <a:pPr indent="281011"/>
            <a:r>
              <a:rPr lang="ru-RU" sz="2500" dirty="0" smtClean="0">
                <a:latin typeface="Constantia" pitchFamily="18" charset="0"/>
              </a:rPr>
              <a:t>Я прожил долгую жизнь. </a:t>
            </a:r>
            <a:r>
              <a:rPr lang="ru-RU" sz="2500" dirty="0" smtClean="0">
                <a:latin typeface="Constantia" pitchFamily="18" charset="0"/>
                <a:cs typeface="Times New Roman" pitchFamily="18" charset="0"/>
              </a:rPr>
              <a:t>В моей музыке отразились искания русской души… </a:t>
            </a:r>
            <a:r>
              <a:rPr lang="ru-RU" sz="2500" dirty="0" smtClean="0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 </a:t>
            </a:r>
          </a:p>
          <a:p>
            <a:pPr indent="281011"/>
            <a:r>
              <a:rPr lang="ru-RU" sz="2500" dirty="0" smtClean="0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                                                                   </a:t>
            </a:r>
            <a:r>
              <a:rPr lang="ru-RU" sz="2500" i="1" dirty="0" smtClean="0">
                <a:solidFill>
                  <a:prstClr val="black"/>
                </a:solidFill>
                <a:latin typeface="Constantia" pitchFamily="18" charset="0"/>
              </a:rPr>
              <a:t>Г. В. Свиридов</a:t>
            </a:r>
            <a:endParaRPr lang="ru-RU" sz="2500" i="1" dirty="0">
              <a:solidFill>
                <a:prstClr val="black"/>
              </a:solidFill>
              <a:latin typeface="Constant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215348"/>
            <a:ext cx="3816724" cy="4134651"/>
          </a:xfrm>
          <a:prstGeom prst="rect">
            <a:avLst/>
          </a:prstGeom>
          <a:noFill/>
        </p:spPr>
        <p:txBody>
          <a:bodyPr wrap="square" lIns="71305" tIns="35652" rIns="71305" bIns="35652" rtlCol="0">
            <a:spAutoFit/>
          </a:bodyPr>
          <a:lstStyle/>
          <a:p>
            <a:pPr marL="16836" algn="r"/>
            <a:r>
              <a:rPr lang="ru-RU" sz="2400" dirty="0" smtClean="0">
                <a:latin typeface="Constantia" pitchFamily="18" charset="0"/>
                <a:ea typeface="Times New Roman"/>
                <a:cs typeface="Times New Roman"/>
              </a:rPr>
              <a:t>В конце </a:t>
            </a:r>
            <a:r>
              <a:rPr lang="en-US" sz="2400" dirty="0" smtClean="0">
                <a:latin typeface="Constantia" pitchFamily="18" charset="0"/>
                <a:ea typeface="Times New Roman"/>
                <a:cs typeface="Times New Roman"/>
              </a:rPr>
              <a:t>XX</a:t>
            </a:r>
            <a:r>
              <a:rPr lang="ru-RU" sz="2400" dirty="0" smtClean="0">
                <a:latin typeface="Constantia" pitchFamily="18" charset="0"/>
                <a:ea typeface="Times New Roman"/>
                <a:cs typeface="Times New Roman"/>
              </a:rPr>
              <a:t> века трудно </a:t>
            </a:r>
          </a:p>
          <a:p>
            <a:pPr marL="16836" algn="r"/>
            <a:r>
              <a:rPr lang="ru-RU" sz="2400" dirty="0" smtClean="0">
                <a:latin typeface="Constantia" pitchFamily="18" charset="0"/>
                <a:ea typeface="Times New Roman"/>
                <a:cs typeface="Times New Roman"/>
              </a:rPr>
              <a:t>найти еще одного такого </a:t>
            </a:r>
          </a:p>
          <a:p>
            <a:pPr marL="16836" algn="r"/>
            <a:r>
              <a:rPr lang="ru-RU" sz="2400" dirty="0" smtClean="0">
                <a:latin typeface="Constantia" pitchFamily="18" charset="0"/>
                <a:ea typeface="Times New Roman"/>
                <a:cs typeface="Times New Roman"/>
              </a:rPr>
              <a:t>композитора, который так последовательно</a:t>
            </a:r>
          </a:p>
          <a:p>
            <a:pPr marL="16836" algn="r"/>
            <a:r>
              <a:rPr lang="ru-RU" sz="2400" dirty="0" smtClean="0">
                <a:latin typeface="Constantia" pitchFamily="18" charset="0"/>
                <a:ea typeface="Times New Roman"/>
                <a:cs typeface="Times New Roman"/>
              </a:rPr>
              <a:t>отстаивал бы идею</a:t>
            </a:r>
          </a:p>
          <a:p>
            <a:pPr marL="16836" algn="r"/>
            <a:r>
              <a:rPr lang="ru-RU" sz="2400" dirty="0" smtClean="0">
                <a:latin typeface="Constantia" pitchFamily="18" charset="0"/>
                <a:ea typeface="Times New Roman"/>
                <a:cs typeface="Times New Roman"/>
              </a:rPr>
              <a:t>национальной</a:t>
            </a:r>
          </a:p>
          <a:p>
            <a:pPr marL="16836" algn="r"/>
            <a:r>
              <a:rPr lang="ru-RU" sz="2400" dirty="0" smtClean="0">
                <a:latin typeface="Constantia" pitchFamily="18" charset="0"/>
                <a:ea typeface="Times New Roman"/>
                <a:cs typeface="Times New Roman"/>
              </a:rPr>
              <a:t>самобытности и духовной</a:t>
            </a:r>
          </a:p>
          <a:p>
            <a:pPr marL="16836" algn="r"/>
            <a:r>
              <a:rPr lang="ru-RU" sz="2400" dirty="0" smtClean="0">
                <a:latin typeface="Constantia" pitchFamily="18" charset="0"/>
                <a:ea typeface="Times New Roman"/>
                <a:cs typeface="Times New Roman"/>
              </a:rPr>
              <a:t>самостоятельности</a:t>
            </a:r>
          </a:p>
          <a:p>
            <a:pPr marL="16836" algn="r"/>
            <a:r>
              <a:rPr lang="ru-RU" sz="2400" dirty="0" smtClean="0">
                <a:latin typeface="Constantia" pitchFamily="18" charset="0"/>
                <a:ea typeface="Times New Roman"/>
                <a:cs typeface="Times New Roman"/>
              </a:rPr>
              <a:t>русской музыки, как </a:t>
            </a:r>
          </a:p>
          <a:p>
            <a:pPr marL="16836" algn="r"/>
            <a:r>
              <a:rPr lang="ru-RU" sz="2400" dirty="0" smtClean="0">
                <a:latin typeface="Constantia" pitchFamily="18" charset="0"/>
                <a:ea typeface="Times New Roman"/>
                <a:cs typeface="Times New Roman"/>
              </a:rPr>
              <a:t>Георгий Васильевич Свиридов </a:t>
            </a:r>
            <a:endParaRPr lang="ru-RU" sz="2400" dirty="0">
              <a:latin typeface="Constantia" pitchFamily="18" charset="0"/>
              <a:ea typeface="Times New Roman"/>
              <a:cs typeface="Times New Roman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5D1"/>
            </a:gs>
            <a:gs pos="64999">
              <a:schemeClr val="bg1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chtoby-pomnili.com/gallery/cache/3033_Sviridov_5.jpg_max.jpg"/>
          <p:cNvPicPr>
            <a:picLocks noChangeAspect="1" noChangeArrowheads="1"/>
          </p:cNvPicPr>
          <p:nvPr/>
        </p:nvPicPr>
        <p:blipFill>
          <a:blip r:embed="rId2">
            <a:lum bright="10000" contrast="10000"/>
          </a:blip>
          <a:srcRect l="5776" t="4015" r="5798" b="4194"/>
          <a:stretch>
            <a:fillRect/>
          </a:stretch>
        </p:blipFill>
        <p:spPr bwMode="auto">
          <a:xfrm>
            <a:off x="286514" y="643712"/>
            <a:ext cx="3500462" cy="564360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917533" y="929464"/>
            <a:ext cx="5228055" cy="5166152"/>
          </a:xfrm>
          <a:prstGeom prst="rect">
            <a:avLst/>
          </a:prstGeom>
        </p:spPr>
        <p:txBody>
          <a:bodyPr wrap="square" lIns="71305" tIns="35652" rIns="71305" bIns="35652">
            <a:spAutoFit/>
          </a:bodyPr>
          <a:lstStyle/>
          <a:p>
            <a:pPr>
              <a:lnSpc>
                <a:spcPct val="114000"/>
              </a:lnSpc>
              <a:spcAft>
                <a:spcPts val="468"/>
              </a:spcAft>
            </a:pPr>
            <a:r>
              <a:rPr lang="ru-RU" sz="2200" dirty="0" smtClean="0"/>
              <a:t>Свиридов скончался 6 января 1998 года, в канун Рождества. Отпевание состоялось в храме Христа Спасителя.</a:t>
            </a:r>
          </a:p>
          <a:p>
            <a:pPr>
              <a:lnSpc>
                <a:spcPct val="114000"/>
              </a:lnSpc>
            </a:pPr>
            <a:r>
              <a:rPr lang="ru-RU" sz="2200" dirty="0" smtClean="0"/>
              <a:t>Прощались с Георгием Васильевичем дома, в его квартире на Большой Грузинской. И это тоже в русских традициях - так хоронили русских гениев прошлого. </a:t>
            </a:r>
          </a:p>
          <a:p>
            <a:pPr>
              <a:lnSpc>
                <a:spcPct val="114000"/>
              </a:lnSpc>
            </a:pPr>
            <a:r>
              <a:rPr lang="ru-RU" sz="2200" dirty="0" smtClean="0"/>
              <a:t>Скромное убранство дома, множество книг, нот - жилище истинного интеллигента и место прощания с ним. </a:t>
            </a:r>
          </a:p>
          <a:p>
            <a:pPr>
              <a:lnSpc>
                <a:spcPct val="114000"/>
              </a:lnSpc>
            </a:pPr>
            <a:r>
              <a:rPr lang="ru-RU" sz="2200" dirty="0" smtClean="0"/>
              <a:t>Никакой театральности - ни музыки, ни речей, ни ритуала. Все искренне и просто.</a:t>
            </a:r>
            <a:endParaRPr lang="ru-RU" sz="2200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img-1.artonline.ru/paintings/able/max_uspenskijsoborvovladimire.jpg"/>
          <p:cNvPicPr>
            <a:picLocks noChangeAspect="1" noChangeArrowheads="1"/>
          </p:cNvPicPr>
          <p:nvPr/>
        </p:nvPicPr>
        <p:blipFill>
          <a:blip r:embed="rId2"/>
          <a:srcRect t="2748" b="2748"/>
          <a:stretch>
            <a:fillRect/>
          </a:stretch>
        </p:blipFill>
        <p:spPr bwMode="auto">
          <a:xfrm>
            <a:off x="1" y="0"/>
            <a:ext cx="9145588" cy="6859588"/>
          </a:xfrm>
          <a:prstGeom prst="rect">
            <a:avLst/>
          </a:prstGeom>
          <a:noFill/>
        </p:spPr>
      </p:pic>
      <p:pic>
        <p:nvPicPr>
          <p:cNvPr id="184322" name="Picture 2" descr="http://ic.pics.livejournal.com/sasha59/14506177/480259/480259_original.jpg"/>
          <p:cNvPicPr>
            <a:picLocks noChangeAspect="1" noChangeArrowheads="1"/>
          </p:cNvPicPr>
          <p:nvPr/>
        </p:nvPicPr>
        <p:blipFill>
          <a:blip r:embed="rId3">
            <a:lum bright="10000" contrast="10000"/>
          </a:blip>
          <a:srcRect t="8689" r="9851" b="8670"/>
          <a:stretch>
            <a:fillRect/>
          </a:stretch>
        </p:blipFill>
        <p:spPr bwMode="auto">
          <a:xfrm>
            <a:off x="1" y="0"/>
            <a:ext cx="9145587" cy="68595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5D1"/>
            </a:gs>
            <a:gs pos="64999">
              <a:schemeClr val="bg1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lagoy.ru/img/ddml/composers/sviridov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286515" y="929465"/>
            <a:ext cx="5357850" cy="516985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787240" y="1500968"/>
            <a:ext cx="3135696" cy="3634514"/>
          </a:xfrm>
          <a:prstGeom prst="rect">
            <a:avLst/>
          </a:prstGeom>
        </p:spPr>
        <p:txBody>
          <a:bodyPr wrap="square" lIns="71305" tIns="35652" rIns="71305" bIns="35652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500" dirty="0" smtClean="0"/>
              <a:t>Искусство, в котором присутствует Бог </a:t>
            </a:r>
          </a:p>
          <a:p>
            <a:pPr>
              <a:lnSpc>
                <a:spcPct val="114000"/>
              </a:lnSpc>
              <a:spcAft>
                <a:spcPts val="1800"/>
              </a:spcAft>
            </a:pPr>
            <a:r>
              <a:rPr lang="ru-RU" sz="2500" dirty="0" smtClean="0"/>
              <a:t>как внутренне пережитая идея, будет бессмертным.</a:t>
            </a:r>
          </a:p>
          <a:p>
            <a:r>
              <a:rPr lang="ru-RU" sz="2500" i="1" dirty="0" smtClean="0"/>
              <a:t>        </a:t>
            </a:r>
            <a:r>
              <a:rPr lang="ru-RU" sz="2400" i="1" dirty="0" smtClean="0"/>
              <a:t>Свиридов Георгий          </a:t>
            </a:r>
          </a:p>
          <a:p>
            <a:r>
              <a:rPr lang="ru-RU" sz="2400" i="1" dirty="0" smtClean="0"/>
              <a:t>                     Васильевич    </a:t>
            </a:r>
          </a:p>
          <a:p>
            <a:r>
              <a:rPr lang="ru-RU" sz="2500" i="1" dirty="0" smtClean="0"/>
              <a:t>                          </a:t>
            </a:r>
            <a:endParaRPr lang="ru-RU" sz="2500" i="1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5D1"/>
            </a:gs>
            <a:gs pos="64999">
              <a:schemeClr val="bg1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www.megalyrics.ru/uploads/artist_foto/83/51f9918313b9bd9253000001/250123.jpg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/>
          <a:stretch>
            <a:fillRect/>
          </a:stretch>
        </p:blipFill>
        <p:spPr bwMode="auto">
          <a:xfrm>
            <a:off x="1786712" y="500837"/>
            <a:ext cx="4078692" cy="585791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135340" y="1420726"/>
            <a:ext cx="3010248" cy="2899185"/>
          </a:xfrm>
          <a:prstGeom prst="rect">
            <a:avLst/>
          </a:prstGeom>
        </p:spPr>
        <p:txBody>
          <a:bodyPr wrap="square" lIns="71305" tIns="35652" rIns="71305" bIns="35652">
            <a:spAutoFit/>
          </a:bodyPr>
          <a:lstStyle/>
          <a:p>
            <a:pPr>
              <a:lnSpc>
                <a:spcPct val="114000"/>
              </a:lnSpc>
              <a:spcAft>
                <a:spcPts val="1800"/>
              </a:spcAft>
            </a:pPr>
            <a:r>
              <a:rPr lang="ru-RU" sz="2500" dirty="0" smtClean="0"/>
              <a:t>Величие художника – это величие души (величие духа) художника...</a:t>
            </a:r>
          </a:p>
          <a:p>
            <a:pPr>
              <a:lnSpc>
                <a:spcPct val="114000"/>
              </a:lnSpc>
            </a:pPr>
            <a:r>
              <a:rPr lang="ru-RU" sz="2400" i="1" dirty="0" smtClean="0"/>
              <a:t>      Свиридов Георгий   </a:t>
            </a:r>
          </a:p>
          <a:p>
            <a:pPr>
              <a:lnSpc>
                <a:spcPct val="114000"/>
              </a:lnSpc>
            </a:pPr>
            <a:r>
              <a:rPr lang="ru-RU" sz="2400" i="1" dirty="0" smtClean="0"/>
              <a:t>                 Васильевич</a:t>
            </a:r>
            <a:endParaRPr lang="ru-RU" sz="2400" i="1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89.img.avito.st/1280x960/1251710789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 l="6660" t="16207" r="7993" b="10427"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pic>
        <p:nvPicPr>
          <p:cNvPr id="3" name="Picture 2" descr="http://89.img.avito.st/1280x960/1251710789.jpg"/>
          <p:cNvPicPr>
            <a:picLocks noChangeAspect="1" noChangeArrowheads="1"/>
          </p:cNvPicPr>
          <p:nvPr/>
        </p:nvPicPr>
        <p:blipFill>
          <a:blip r:embed="rId2"/>
          <a:srcRect l="78641" t="86587" r="8626" b="5878"/>
          <a:stretch>
            <a:fillRect/>
          </a:stretch>
        </p:blipFill>
        <p:spPr bwMode="auto">
          <a:xfrm>
            <a:off x="6790600" y="6341119"/>
            <a:ext cx="856880" cy="51846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4.bp.blogspot.com/-0Pce3_2lX_Q/UzrzL-684PI/AAAAAAAAAZI/6DAGCj2Kx5M/s1600/Sviridov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l="3409" t="1987" r="2273" b="1136"/>
          <a:stretch>
            <a:fillRect/>
          </a:stretch>
        </p:blipFill>
        <p:spPr bwMode="auto">
          <a:xfrm>
            <a:off x="2643968" y="929464"/>
            <a:ext cx="3844204" cy="514353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6488172" y="929464"/>
            <a:ext cx="2657416" cy="5334980"/>
          </a:xfrm>
          <a:prstGeom prst="rect">
            <a:avLst/>
          </a:prstGeom>
          <a:noFill/>
        </p:spPr>
        <p:txBody>
          <a:bodyPr wrap="square" lIns="71305" tIns="35652" rIns="71305" bIns="35652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2000" dirty="0" smtClean="0">
                <a:effectLst>
                  <a:outerShdw blurRad="38100" dist="38100" dir="2640000" algn="ctr" rotWithShape="0">
                    <a:schemeClr val="bg1">
                      <a:alpha val="42000"/>
                    </a:schemeClr>
                  </a:outerShdw>
                </a:effectLst>
                <a:latin typeface="Constantia" pitchFamily="18" charset="0"/>
              </a:rPr>
              <a:t>Слушая его музыку, мы на каком-то глубинном, генетическом уровне начинаем ощущать «связь времён», вспоминаем, кто мы, каковы наши корни, «откуда есть пошла русская земля». </a:t>
            </a:r>
          </a:p>
          <a:p>
            <a:pPr algn="ctr">
              <a:lnSpc>
                <a:spcPct val="114000"/>
              </a:lnSpc>
            </a:pPr>
            <a:r>
              <a:rPr lang="ru-RU" sz="2000" dirty="0" smtClean="0">
                <a:effectLst>
                  <a:outerShdw blurRad="38100" dist="38100" dir="2640000" algn="ctr" rotWithShape="0">
                    <a:schemeClr val="bg1">
                      <a:alpha val="42000"/>
                    </a:schemeClr>
                  </a:outerShdw>
                </a:effectLst>
                <a:latin typeface="Constantia" pitchFamily="18" charset="0"/>
              </a:rPr>
              <a:t>Георгий Васильевич любил простой народ. Он страстно молил Бога за свою Родину.</a:t>
            </a:r>
            <a:endParaRPr lang="ru-RU" sz="2000" dirty="0">
              <a:effectLst>
                <a:outerShdw blurRad="38100" dist="38100" dir="2640000" algn="ctr" rotWithShape="0">
                  <a:schemeClr val="bg1">
                    <a:alpha val="42000"/>
                  </a:schemeClr>
                </a:outerShdw>
              </a:effectLst>
              <a:latin typeface="Constant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143778"/>
            <a:ext cx="2572530" cy="4633249"/>
          </a:xfrm>
          <a:prstGeom prst="rect">
            <a:avLst/>
          </a:prstGeom>
          <a:noFill/>
        </p:spPr>
        <p:txBody>
          <a:bodyPr wrap="square" lIns="71305" tIns="35652" rIns="71305" bIns="35652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nstantia" pitchFamily="18" charset="0"/>
              </a:rPr>
              <a:t>Свиридов – больше, чем музыкант, больше, чем деятель культуры.               Это глубокий мыслитель и великий Гражданин. Свиридов – это явление, равного которому нет в нашем современном искусстве. </a:t>
            </a:r>
          </a:p>
          <a:p>
            <a:pPr algn="ctr">
              <a:lnSpc>
                <a:spcPct val="114000"/>
              </a:lnSpc>
            </a:pP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www.funlib.ru/cimg/2014/102000/4847557"/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 t="10179" b="10389"/>
          <a:stretch>
            <a:fillRect/>
          </a:stretch>
        </p:blipFill>
        <p:spPr bwMode="auto">
          <a:xfrm>
            <a:off x="1" y="286522"/>
            <a:ext cx="9145588" cy="635798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5D1"/>
            </a:gs>
            <a:gs pos="64999">
              <a:schemeClr val="bg1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a5.mzstatic.com/us/r1000/041/Music/v4/3c/c0/1a/3cc01a17-1572-acf6-80a3-1b99b35302e6/cover.1200x1200-75.jpg"/>
          <p:cNvPicPr>
            <a:picLocks noChangeAspect="1" noChangeArrowheads="1"/>
          </p:cNvPicPr>
          <p:nvPr/>
        </p:nvPicPr>
        <p:blipFill>
          <a:blip r:embed="rId2"/>
          <a:srcRect l="21875" t="30000" r="23625" b="17077"/>
          <a:stretch>
            <a:fillRect/>
          </a:stretch>
        </p:blipFill>
        <p:spPr bwMode="auto">
          <a:xfrm>
            <a:off x="215076" y="572274"/>
            <a:ext cx="5567430" cy="571504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984126" y="967065"/>
            <a:ext cx="3161463" cy="3472931"/>
          </a:xfrm>
          <a:prstGeom prst="rect">
            <a:avLst/>
          </a:prstGeom>
        </p:spPr>
        <p:txBody>
          <a:bodyPr wrap="square" lIns="71305" tIns="35652" rIns="71305" bIns="35652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500" dirty="0" smtClean="0"/>
              <a:t>Искусство – не только искусство. Оно есть часть религиозного (духовного) сознания народа… </a:t>
            </a:r>
          </a:p>
          <a:p>
            <a:pPr>
              <a:lnSpc>
                <a:spcPct val="114000"/>
              </a:lnSpc>
            </a:pPr>
            <a:endParaRPr lang="ru-RU" sz="2500" dirty="0" smtClean="0"/>
          </a:p>
          <a:p>
            <a:pPr algn="r"/>
            <a:r>
              <a:rPr lang="ru-RU" sz="2500" i="1" dirty="0" smtClean="0"/>
              <a:t>Свиридов Георгий Васильевич</a:t>
            </a:r>
            <a:endParaRPr lang="ru-RU" sz="2500" i="1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hgxqwv.im.afilmik.ru/images/dhgxqwv_im_afilmik_ru/h1tsaz/j50kik-dhgxqwv_im_afilmik_ru-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 l="5435" t="4170" r="7476" b="2573"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kinofilms.tv/images/films/27/26037/pict/3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 b="316"/>
          <a:stretch>
            <a:fillRect/>
          </a:stretch>
        </p:blipFill>
        <p:spPr bwMode="auto">
          <a:xfrm>
            <a:off x="0" y="1804513"/>
            <a:ext cx="9145588" cy="5055075"/>
          </a:xfrm>
          <a:prstGeom prst="rect">
            <a:avLst/>
          </a:prstGeom>
          <a:noFill/>
        </p:spPr>
      </p:pic>
      <p:pic>
        <p:nvPicPr>
          <p:cNvPr id="4" name="Picture 2" descr="http://kinofilms.tv/images/films/27/26037/pict/3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 b="52785"/>
          <a:stretch>
            <a:fillRect/>
          </a:stretch>
        </p:blipFill>
        <p:spPr bwMode="auto">
          <a:xfrm>
            <a:off x="-114843" y="-199491"/>
            <a:ext cx="9425678" cy="421256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2" descr="http://kinofilms.tv/images/films/27/26037/pict/3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 l="74177" t="71497" b="13267"/>
          <a:stretch>
            <a:fillRect/>
          </a:stretch>
        </p:blipFill>
        <p:spPr bwMode="auto">
          <a:xfrm>
            <a:off x="6783882" y="6086949"/>
            <a:ext cx="2361707" cy="772640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6" name="TextBox 5"/>
          <p:cNvSpPr txBox="1"/>
          <p:nvPr/>
        </p:nvSpPr>
        <p:spPr>
          <a:xfrm>
            <a:off x="187586" y="189361"/>
            <a:ext cx="8958002" cy="10084549"/>
          </a:xfrm>
          <a:prstGeom prst="rect">
            <a:avLst/>
          </a:prstGeom>
          <a:noFill/>
        </p:spPr>
        <p:txBody>
          <a:bodyPr wrap="square" lIns="71303" tIns="35652" rIns="71303" bIns="35652" rtlCol="0">
            <a:spAutoFit/>
          </a:bodyPr>
          <a:lstStyle/>
          <a:p>
            <a:pPr algn="ctr"/>
            <a:r>
              <a:rPr lang="ru-RU" sz="2800" b="1" i="1" dirty="0" smtClean="0"/>
              <a:t>Его жизнь целиком уместилась в век XX       </a:t>
            </a:r>
          </a:p>
          <a:p>
            <a:pPr algn="ctr"/>
            <a:r>
              <a:rPr lang="ru-RU" sz="2800" b="1" i="1" dirty="0" smtClean="0"/>
              <a:t>XXI век, несомненно, станет веком его величия</a:t>
            </a:r>
            <a:r>
              <a:rPr lang="ru-RU" sz="3400" b="1" i="1" dirty="0" smtClean="0"/>
              <a:t> </a:t>
            </a:r>
          </a:p>
          <a:p>
            <a:pPr algn="ctr">
              <a:spcAft>
                <a:spcPts val="468"/>
              </a:spcAft>
            </a:pPr>
            <a:r>
              <a:rPr lang="ru-RU" sz="1900" i="1" dirty="0" smtClean="0"/>
              <a:t>Поэты и писатели, к произведениям которых писал музыку Г. В. Свиридов</a:t>
            </a:r>
          </a:p>
          <a:p>
            <a:pPr marL="137411" indent="3077500">
              <a:lnSpc>
                <a:spcPct val="114000"/>
              </a:lnSpc>
            </a:pPr>
            <a:r>
              <a:rPr lang="ru-RU" sz="1700" dirty="0" smtClean="0"/>
              <a:t>А. С. Пушкин</a:t>
            </a:r>
          </a:p>
          <a:p>
            <a:pPr marL="137411" indent="3077500">
              <a:lnSpc>
                <a:spcPct val="114000"/>
              </a:lnSpc>
            </a:pPr>
            <a:r>
              <a:rPr lang="ru-RU" sz="1700" dirty="0" smtClean="0"/>
              <a:t>М. Ю. Лермонтов</a:t>
            </a:r>
          </a:p>
          <a:p>
            <a:pPr marL="137411" indent="3077500">
              <a:lnSpc>
                <a:spcPct val="114000"/>
              </a:lnSpc>
            </a:pPr>
            <a:r>
              <a:rPr lang="ru-RU" sz="1700" dirty="0" smtClean="0"/>
              <a:t>А. А. Блок</a:t>
            </a:r>
          </a:p>
          <a:p>
            <a:pPr marL="137411" indent="3077500">
              <a:lnSpc>
                <a:spcPct val="114000"/>
              </a:lnSpc>
            </a:pPr>
            <a:r>
              <a:rPr lang="ru-RU" sz="1700" dirty="0" smtClean="0"/>
              <a:t>У. Шекспир</a:t>
            </a:r>
          </a:p>
          <a:p>
            <a:pPr marL="137411" indent="3077500">
              <a:lnSpc>
                <a:spcPct val="114000"/>
              </a:lnSpc>
            </a:pPr>
            <a:r>
              <a:rPr lang="ru-RU" sz="1700" dirty="0" smtClean="0"/>
              <a:t>А. С. </a:t>
            </a:r>
            <a:r>
              <a:rPr lang="ru-RU" sz="1700" dirty="0" err="1" smtClean="0"/>
              <a:t>Исаакян</a:t>
            </a:r>
            <a:endParaRPr lang="ru-RU" sz="1700" dirty="0" smtClean="0"/>
          </a:p>
          <a:p>
            <a:pPr marL="137411" indent="3077500">
              <a:lnSpc>
                <a:spcPct val="114000"/>
              </a:lnSpc>
            </a:pPr>
            <a:r>
              <a:rPr lang="ru-RU" sz="1700" dirty="0" smtClean="0"/>
              <a:t>Поэты-декабристы</a:t>
            </a:r>
          </a:p>
          <a:p>
            <a:pPr marL="137411" indent="3077500">
              <a:lnSpc>
                <a:spcPct val="114000"/>
              </a:lnSpc>
            </a:pPr>
            <a:r>
              <a:rPr lang="ru-RU" sz="1700" dirty="0" smtClean="0"/>
              <a:t>Р. Бернс в переводах С. Я. Маршака</a:t>
            </a:r>
          </a:p>
          <a:p>
            <a:pPr marL="137411" indent="3077500">
              <a:lnSpc>
                <a:spcPct val="114000"/>
              </a:lnSpc>
            </a:pPr>
            <a:r>
              <a:rPr lang="ru-RU" sz="1700" dirty="0" smtClean="0"/>
              <a:t>С. А. Есенин</a:t>
            </a:r>
          </a:p>
          <a:p>
            <a:pPr marL="137411" indent="3077500">
              <a:lnSpc>
                <a:spcPct val="114000"/>
              </a:lnSpc>
            </a:pPr>
            <a:r>
              <a:rPr lang="ru-RU" sz="1700" dirty="0" smtClean="0"/>
              <a:t>В. В. Маяковский</a:t>
            </a:r>
          </a:p>
          <a:p>
            <a:pPr marL="137411" indent="3077500">
              <a:defRPr/>
            </a:pPr>
            <a:r>
              <a:rPr lang="ru-RU" sz="1700" dirty="0" smtClean="0"/>
              <a:t>Б. Л. Пастернак</a:t>
            </a:r>
          </a:p>
          <a:p>
            <a:pPr marL="137411" indent="3077500">
              <a:lnSpc>
                <a:spcPct val="114000"/>
              </a:lnSpc>
            </a:pPr>
            <a:r>
              <a:rPr lang="ru-RU" sz="1700" dirty="0" smtClean="0"/>
              <a:t>Ф. И. Тютчев</a:t>
            </a:r>
          </a:p>
          <a:p>
            <a:pPr marL="137411" indent="3077500">
              <a:lnSpc>
                <a:spcPct val="114000"/>
              </a:lnSpc>
            </a:pPr>
            <a:r>
              <a:rPr lang="ru-RU" sz="1700" dirty="0" smtClean="0"/>
              <a:t>Р. И. Рождественский</a:t>
            </a:r>
          </a:p>
          <a:p>
            <a:pPr marL="137411" indent="3077500">
              <a:lnSpc>
                <a:spcPct val="114000"/>
              </a:lnSpc>
            </a:pPr>
            <a:r>
              <a:rPr lang="ru-RU" sz="1700" dirty="0" smtClean="0"/>
              <a:t>А. К. Толстой «Царь Фёдор Иоаннович» (пьеса)</a:t>
            </a:r>
          </a:p>
          <a:p>
            <a:pPr marL="3077500">
              <a:lnSpc>
                <a:spcPct val="114000"/>
              </a:lnSpc>
            </a:pPr>
            <a:r>
              <a:rPr lang="ru-RU" sz="1700" dirty="0" smtClean="0"/>
              <a:t>   Ф. </a:t>
            </a:r>
            <a:r>
              <a:rPr lang="ru-RU" sz="1700" dirty="0" err="1" smtClean="0"/>
              <a:t>Дюмануар</a:t>
            </a:r>
            <a:r>
              <a:rPr lang="ru-RU" sz="1700" dirty="0" smtClean="0"/>
              <a:t>, А. </a:t>
            </a:r>
            <a:r>
              <a:rPr lang="ru-RU" sz="1700" dirty="0" err="1" smtClean="0"/>
              <a:t>д’Эннери</a:t>
            </a:r>
            <a:r>
              <a:rPr lang="ru-RU" sz="1700" dirty="0" smtClean="0"/>
              <a:t> «Дон </a:t>
            </a:r>
            <a:r>
              <a:rPr lang="ru-RU" sz="1700" dirty="0" err="1" smtClean="0"/>
              <a:t>Сезар</a:t>
            </a:r>
            <a:r>
              <a:rPr lang="ru-RU" sz="1700" dirty="0" smtClean="0"/>
              <a:t> де </a:t>
            </a:r>
            <a:r>
              <a:rPr lang="ru-RU" sz="1700" dirty="0" err="1" smtClean="0"/>
              <a:t>Базан</a:t>
            </a:r>
            <a:r>
              <a:rPr lang="ru-RU" sz="1700" dirty="0" smtClean="0"/>
              <a:t>» (спектакль)    </a:t>
            </a:r>
          </a:p>
          <a:p>
            <a:pPr marL="3077500">
              <a:lnSpc>
                <a:spcPct val="114000"/>
              </a:lnSpc>
              <a:spcAft>
                <a:spcPts val="1404"/>
              </a:spcAft>
            </a:pPr>
            <a:r>
              <a:rPr lang="ru-RU" sz="1700" dirty="0" smtClean="0"/>
              <a:t>  В. Витлин, Н. </a:t>
            </a:r>
            <a:r>
              <a:rPr lang="ru-RU" sz="1700" dirty="0" err="1" smtClean="0"/>
              <a:t>Минх</a:t>
            </a:r>
            <a:r>
              <a:rPr lang="ru-RU" sz="1700" dirty="0" smtClean="0"/>
              <a:t>, Л. </a:t>
            </a:r>
            <a:r>
              <a:rPr lang="ru-RU" sz="1700" dirty="0" err="1" smtClean="0"/>
              <a:t>Круц</a:t>
            </a:r>
            <a:r>
              <a:rPr lang="ru-RU" sz="1700" dirty="0" smtClean="0"/>
              <a:t> муз. комедия «Раскинулось море широко»                                                                                      </a:t>
            </a:r>
          </a:p>
          <a:p>
            <a:pPr algn="ctr"/>
            <a:r>
              <a:rPr lang="ru-RU" sz="1900" i="1" dirty="0" smtClean="0"/>
              <a:t>Музыка к кинофильмам</a:t>
            </a:r>
          </a:p>
          <a:p>
            <a:pPr indent="3214911">
              <a:lnSpc>
                <a:spcPct val="114000"/>
              </a:lnSpc>
            </a:pPr>
            <a:r>
              <a:rPr lang="ru-RU" sz="1700" dirty="0" smtClean="0"/>
              <a:t>Метель</a:t>
            </a:r>
          </a:p>
          <a:p>
            <a:pPr indent="3214911">
              <a:lnSpc>
                <a:spcPct val="114000"/>
              </a:lnSpc>
            </a:pPr>
            <a:r>
              <a:rPr lang="ru-RU" sz="1700" dirty="0" smtClean="0"/>
              <a:t>Время, вперёд!</a:t>
            </a:r>
          </a:p>
          <a:p>
            <a:pPr indent="3214911">
              <a:lnSpc>
                <a:spcPct val="114000"/>
              </a:lnSpc>
            </a:pPr>
            <a:r>
              <a:rPr lang="ru-RU" sz="1700" dirty="0" smtClean="0"/>
              <a:t>Воскресение</a:t>
            </a:r>
          </a:p>
          <a:p>
            <a:pPr indent="3214911">
              <a:lnSpc>
                <a:spcPct val="114000"/>
              </a:lnSpc>
            </a:pPr>
            <a:r>
              <a:rPr lang="ru-RU" sz="1700" dirty="0" smtClean="0"/>
              <a:t>Римский-Корсаков</a:t>
            </a:r>
          </a:p>
          <a:p>
            <a:pPr indent="3214911">
              <a:lnSpc>
                <a:spcPct val="114000"/>
              </a:lnSpc>
            </a:pPr>
            <a:r>
              <a:rPr lang="ru-RU" sz="1700" dirty="0" smtClean="0"/>
              <a:t>Русский лес</a:t>
            </a:r>
          </a:p>
          <a:p>
            <a:pPr indent="3214911">
              <a:lnSpc>
                <a:spcPct val="114000"/>
              </a:lnSpc>
            </a:pPr>
            <a:r>
              <a:rPr lang="ru-RU" sz="1700" dirty="0" smtClean="0"/>
              <a:t>Доверие</a:t>
            </a:r>
          </a:p>
          <a:p>
            <a:pPr indent="3214911">
              <a:lnSpc>
                <a:spcPct val="114000"/>
              </a:lnSpc>
            </a:pPr>
            <a:r>
              <a:rPr lang="ru-RU" sz="1700" dirty="0" smtClean="0"/>
              <a:t>Поднятая целина</a:t>
            </a:r>
          </a:p>
          <a:p>
            <a:pPr indent="3214911">
              <a:lnSpc>
                <a:spcPct val="114000"/>
              </a:lnSpc>
            </a:pPr>
            <a:r>
              <a:rPr lang="ru-RU" sz="1700" dirty="0" smtClean="0"/>
              <a:t>Пржевальский</a:t>
            </a:r>
          </a:p>
          <a:p>
            <a:pPr indent="3214911">
              <a:lnSpc>
                <a:spcPct val="114000"/>
              </a:lnSpc>
              <a:spcAft>
                <a:spcPts val="1404"/>
              </a:spcAft>
            </a:pPr>
            <a:r>
              <a:rPr lang="ru-RU" sz="1700" dirty="0" smtClean="0"/>
              <a:t>                          и др.   </a:t>
            </a:r>
          </a:p>
          <a:p>
            <a:pPr indent="3214911">
              <a:lnSpc>
                <a:spcPct val="114000"/>
              </a:lnSpc>
            </a:pPr>
            <a:r>
              <a:rPr lang="ru-RU" sz="1900" i="1" dirty="0" smtClean="0"/>
              <a:t>Литературные произведения </a:t>
            </a:r>
          </a:p>
          <a:p>
            <a:pPr indent="3214911">
              <a:lnSpc>
                <a:spcPct val="114000"/>
              </a:lnSpc>
            </a:pPr>
            <a:r>
              <a:rPr lang="ru-RU" sz="1700" dirty="0" smtClean="0"/>
              <a:t>Музыка как судьба 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5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50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50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50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50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5000" fill="hold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5000" fill="hold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5000" fill="hold"/>
                                        <p:tgtEl>
                                          <p:spTgt spid="6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5000" fill="hold"/>
                                        <p:tgtEl>
                                          <p:spTgt spid="6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5000" fill="hold"/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00" fill="hold"/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5000" fill="hold"/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5000" fill="hold"/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5000" fill="hold"/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5000" fill="hold"/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5000" fill="hold"/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5000" fill="hold"/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5000" fill="hold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5000" fill="hold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5000" fill="hold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5000" fill="hold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5000" fill="hold"/>
                                        <p:tgtEl>
                                          <p:spTgt spid="6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5000" fill="hold"/>
                                        <p:tgtEl>
                                          <p:spTgt spid="6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5000" fill="hold"/>
                                        <p:tgtEl>
                                          <p:spTgt spid="6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5000" fill="hold"/>
                                        <p:tgtEl>
                                          <p:spTgt spid="6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5000" fill="hold"/>
                                        <p:tgtEl>
                                          <p:spTgt spid="6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5000" fill="hold"/>
                                        <p:tgtEl>
                                          <p:spTgt spid="6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5000" fill="hold"/>
                                        <p:tgtEl>
                                          <p:spTgt spid="6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5000" fill="hold"/>
                                        <p:tgtEl>
                                          <p:spTgt spid="6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2" descr="http://www.mincultrf.ru/upload/iblock/df4/df4e65a70dab1da4a2361cc17ea23508.jpeg"/>
          <p:cNvPicPr>
            <a:picLocks noChangeAspect="1" noChangeArrowheads="1"/>
          </p:cNvPicPr>
          <p:nvPr/>
        </p:nvPicPr>
        <p:blipFill>
          <a:blip r:embed="rId2">
            <a:lum bright="10000" contrast="30000"/>
          </a:blip>
          <a:srcRect/>
          <a:stretch>
            <a:fillRect/>
          </a:stretch>
        </p:blipFill>
        <p:spPr bwMode="auto">
          <a:xfrm>
            <a:off x="204762" y="643712"/>
            <a:ext cx="5153850" cy="36433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429674" y="572274"/>
            <a:ext cx="3715914" cy="4996425"/>
          </a:xfrm>
          <a:prstGeom prst="rect">
            <a:avLst/>
          </a:prstGeom>
          <a:noFill/>
        </p:spPr>
        <p:txBody>
          <a:bodyPr wrap="square" lIns="71305" tIns="35652" rIns="71305" bIns="35652" rtlCol="0">
            <a:spAutoFit/>
          </a:bodyPr>
          <a:lstStyle/>
          <a:p>
            <a:pPr marL="16836"/>
            <a:r>
              <a:rPr lang="ru-RU" sz="2000" dirty="0" smtClean="0">
                <a:effectLst>
                  <a:outerShdw blurRad="38100" dist="38100" dir="2700000" algn="tl">
                    <a:schemeClr val="bg1">
                      <a:alpha val="42000"/>
                    </a:scheme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Свиридов одинаково легко писал и серьезную, и легкую музыку. </a:t>
            </a:r>
          </a:p>
          <a:p>
            <a:pPr marL="16836"/>
            <a:r>
              <a:rPr lang="ru-RU" sz="2000" dirty="0" smtClean="0">
                <a:effectLst>
                  <a:outerShdw blurRad="38100" dist="38100" dir="2700000" algn="tl">
                    <a:schemeClr val="bg1">
                      <a:alpha val="42000"/>
                    </a:scheme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По-настоящему понять и оценить то главное, что несёт в себе музыка Свиридова, можно,  только послушав хоровые произведения композитора. </a:t>
            </a:r>
          </a:p>
          <a:p>
            <a:pPr marL="16836"/>
            <a:r>
              <a:rPr lang="ru-RU" sz="2000" dirty="0" smtClean="0">
                <a:effectLst>
                  <a:outerShdw blurRad="38100" dist="38100" dir="2700000" algn="tl">
                    <a:schemeClr val="bg1">
                      <a:alpha val="42000"/>
                    </a:scheme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До последних дней он искал наилучшее воплощение русского мира в нотах. </a:t>
            </a:r>
          </a:p>
          <a:p>
            <a:pPr marL="16836"/>
            <a:r>
              <a:rPr lang="ru-RU" sz="2000" dirty="0" smtClean="0">
                <a:effectLst>
                  <a:outerShdw blurRad="38100" dist="38100" dir="2700000" algn="tl">
                    <a:schemeClr val="bg1">
                      <a:alpha val="42000"/>
                    </a:schemeClr>
                  </a:outerShdw>
                </a:effectLst>
                <a:latin typeface="Constantia" pitchFamily="18" charset="0"/>
                <a:ea typeface="Times New Roman"/>
                <a:cs typeface="Times New Roman"/>
              </a:rPr>
              <a:t>И пришёл к тому, что наивысшим и самым   совершенным инструментом является  человеческий голос.   </a:t>
            </a:r>
            <a:endParaRPr lang="ru-RU" sz="2000" dirty="0">
              <a:effectLst>
                <a:outerShdw blurRad="38100" dist="38100" dir="2700000" algn="tl">
                  <a:schemeClr val="bg1">
                    <a:alpha val="42000"/>
                  </a:schemeClr>
                </a:outerShdw>
              </a:effectLst>
              <a:latin typeface="Constantia" pitchFamily="18" charset="0"/>
              <a:ea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586" y="4572802"/>
            <a:ext cx="6885538" cy="1918660"/>
          </a:xfrm>
          <a:prstGeom prst="rect">
            <a:avLst/>
          </a:prstGeom>
          <a:noFill/>
        </p:spPr>
        <p:txBody>
          <a:bodyPr wrap="square" lIns="71305" tIns="35652" rIns="71305" bIns="35652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Свое творческое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credo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 композитор </a:t>
            </a:r>
          </a:p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определяет как Синтез Слова и Музыки.  </a:t>
            </a:r>
          </a:p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В мировоззрении Свиридова Слово </a:t>
            </a:r>
          </a:p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играло решающую роль. </a:t>
            </a:r>
          </a:p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Его сознание формировали сакральное </a:t>
            </a:r>
          </a:p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литургическое Слово и классическая русская поэзия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pskov.russiaregionpress.ru/files/2010/12/da6dfb597d3514fb5130d9d5066eb23c.jpg"/>
          <p:cNvPicPr>
            <a:picLocks noChangeAspect="1" noChangeArrowheads="1"/>
          </p:cNvPicPr>
          <p:nvPr/>
        </p:nvPicPr>
        <p:blipFill>
          <a:blip r:embed="rId2">
            <a:lum bright="-10000" contrast="30000"/>
          </a:blip>
          <a:srcRect b="8371"/>
          <a:stretch>
            <a:fillRect/>
          </a:stretch>
        </p:blipFill>
        <p:spPr bwMode="auto">
          <a:xfrm>
            <a:off x="1" y="0"/>
            <a:ext cx="9145588" cy="685958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6580" y="0"/>
            <a:ext cx="7768185" cy="1426217"/>
          </a:xfrm>
          <a:prstGeom prst="rect">
            <a:avLst/>
          </a:prstGeom>
        </p:spPr>
        <p:txBody>
          <a:bodyPr wrap="square" lIns="71305" tIns="35652" rIns="71305" bIns="35652">
            <a:spAutoFit/>
          </a:bodyPr>
          <a:lstStyle/>
          <a:p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дневника Свиридова: </a:t>
            </a:r>
          </a:p>
          <a:p>
            <a:r>
              <a:rPr lang="ru-R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"Музыка - это Чувство, Ощущение. Откровение. Возбуждает мысль, пробуждает фантазию, рождает мысли у слушателя. Музыка помогает раскрыть сокровенный смысл Слова… "</a:t>
            </a:r>
            <a:endParaRPr lang="ru-RU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5827714"/>
            <a:ext cx="9145588" cy="456721"/>
          </a:xfrm>
          <a:prstGeom prst="rect">
            <a:avLst/>
          </a:prstGeom>
          <a:noFill/>
        </p:spPr>
        <p:txBody>
          <a:bodyPr wrap="square" lIns="71305" tIns="35652" rIns="71305" bIns="35652" rtlCol="0">
            <a:spAutoFit/>
          </a:bodyPr>
          <a:lstStyle/>
          <a:p>
            <a:pPr algn="ctr"/>
            <a:r>
              <a:rPr lang="ru-RU" sz="2500" b="1" dirty="0" smtClean="0">
                <a:solidFill>
                  <a:schemeClr val="accent5">
                    <a:lumMod val="50000"/>
                  </a:schemeClr>
                </a:solidFill>
              </a:rPr>
              <a:t>Спасибо за внимание!</a:t>
            </a:r>
            <a:endParaRPr lang="ru-RU" sz="25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5D1"/>
            </a:gs>
            <a:gs pos="64999">
              <a:schemeClr val="bg1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86588"/>
            <a:ext cx="3463891" cy="749109"/>
          </a:xfrm>
          <a:prstGeom prst="rect">
            <a:avLst/>
          </a:prstGeom>
          <a:noFill/>
        </p:spPr>
        <p:txBody>
          <a:bodyPr wrap="square" lIns="71305" tIns="35652" rIns="71305" bIns="35652" rtlCol="0">
            <a:spAutoFit/>
          </a:bodyPr>
          <a:lstStyle/>
          <a:p>
            <a:pPr algn="ctr"/>
            <a:r>
              <a:rPr lang="ru-RU" sz="2200" dirty="0" smtClean="0">
                <a:latin typeface="Constantia" pitchFamily="18" charset="0"/>
              </a:rPr>
              <a:t>Георгий Васильевич Свиридов </a:t>
            </a:r>
            <a:r>
              <a:rPr lang="ru-RU" sz="1900" dirty="0" smtClean="0">
                <a:latin typeface="Constantia" pitchFamily="18" charset="0"/>
              </a:rPr>
              <a:t>(1915-1998)</a:t>
            </a:r>
          </a:p>
        </p:txBody>
      </p:sp>
      <p:sp>
        <p:nvSpPr>
          <p:cNvPr id="201729" name="Rectangle 1"/>
          <p:cNvSpPr>
            <a:spLocks noChangeArrowheads="1"/>
          </p:cNvSpPr>
          <p:nvPr/>
        </p:nvSpPr>
        <p:spPr bwMode="auto">
          <a:xfrm>
            <a:off x="3072596" y="786588"/>
            <a:ext cx="6072992" cy="54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1305" tIns="35652" rIns="71305" bIns="35652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13049" fontAlgn="base">
              <a:lnSpc>
                <a:spcPct val="140000"/>
              </a:lnSpc>
              <a:spcBef>
                <a:spcPct val="0"/>
              </a:spcBef>
            </a:pPr>
            <a:r>
              <a:rPr lang="ru-RU" sz="1300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ЗВАНИЯ И НАГРАДЫ</a:t>
            </a:r>
          </a:p>
          <a:p>
            <a:pPr defTabSz="713049" eaLnBrk="0" fontAlgn="base" hangingPunct="0">
              <a:lnSpc>
                <a:spcPct val="140000"/>
              </a:lnSpc>
              <a:spcBef>
                <a:spcPts val="468"/>
              </a:spcBef>
            </a:pPr>
            <a:r>
              <a:rPr lang="ru-RU" sz="1300" b="1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1936</a:t>
            </a:r>
            <a:r>
              <a:rPr lang="ru-RU" sz="1300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    Принят в члены Союза композиторов. Прошел все  ступени от рядового      </a:t>
            </a:r>
          </a:p>
          <a:p>
            <a:pPr defTabSz="713049" eaLnBrk="0" fontAlgn="base" hangingPunct="0">
              <a:lnSpc>
                <a:spcPct val="140000"/>
              </a:lnSpc>
            </a:pPr>
            <a:r>
              <a:rPr lang="ru-RU" sz="1300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             члена до первого секретаря Союза композиторов СССР</a:t>
            </a:r>
          </a:p>
          <a:p>
            <a:pPr defTabSz="713049" eaLnBrk="0" fontAlgn="base" hangingPunct="0">
              <a:lnSpc>
                <a:spcPct val="140000"/>
              </a:lnSpc>
            </a:pPr>
            <a:r>
              <a:rPr lang="ru-RU" sz="1300" b="1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1946   </a:t>
            </a:r>
            <a:r>
              <a:rPr lang="ru-RU" sz="1300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 Государственная премия СССР первой степени за "Фортепианное трио»</a:t>
            </a:r>
          </a:p>
          <a:p>
            <a:pPr defTabSz="713049" eaLnBrk="0" fontAlgn="base" hangingPunct="0">
              <a:lnSpc>
                <a:spcPct val="140000"/>
              </a:lnSpc>
            </a:pPr>
            <a:r>
              <a:rPr lang="ru-RU" sz="1300" b="1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1960</a:t>
            </a:r>
            <a:r>
              <a:rPr lang="ru-RU" sz="1300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    Ленинская премия, за создание "Патетической оратории"</a:t>
            </a:r>
          </a:p>
          <a:p>
            <a:pPr defTabSz="713049" eaLnBrk="0" fontAlgn="base" hangingPunct="0">
              <a:lnSpc>
                <a:spcPct val="140000"/>
              </a:lnSpc>
            </a:pPr>
            <a:r>
              <a:rPr lang="ru-RU" sz="1300" b="1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1968</a:t>
            </a:r>
            <a:r>
              <a:rPr lang="ru-RU" sz="1300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    Государственная премия СССР за "Курские песни"</a:t>
            </a:r>
          </a:p>
          <a:p>
            <a:pPr defTabSz="713049" eaLnBrk="0" fontAlgn="base" hangingPunct="0">
              <a:lnSpc>
                <a:spcPct val="140000"/>
              </a:lnSpc>
            </a:pPr>
            <a:r>
              <a:rPr lang="ru-RU" sz="1300" b="1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1970   </a:t>
            </a:r>
            <a:r>
              <a:rPr lang="ru-RU" sz="1300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 Звание Народного артиста СССР</a:t>
            </a:r>
          </a:p>
          <a:p>
            <a:pPr defTabSz="713049" eaLnBrk="0" fontAlgn="base" hangingPunct="0">
              <a:lnSpc>
                <a:spcPct val="140000"/>
              </a:lnSpc>
            </a:pPr>
            <a:r>
              <a:rPr lang="ru-RU" sz="1300" b="1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1973</a:t>
            </a:r>
            <a:r>
              <a:rPr lang="ru-RU" sz="1300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    Крупнейшая французская премия за качество и художественное  </a:t>
            </a:r>
          </a:p>
          <a:p>
            <a:pPr defTabSz="713049" eaLnBrk="0" fontAlgn="base" hangingPunct="0">
              <a:lnSpc>
                <a:spcPct val="140000"/>
              </a:lnSpc>
            </a:pPr>
            <a:r>
              <a:rPr lang="ru-RU" sz="1300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             решение записи "Золотой диск </a:t>
            </a:r>
            <a:r>
              <a:rPr lang="ru-RU" sz="1300" dirty="0" err="1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Шан</a:t>
            </a:r>
            <a:r>
              <a:rPr lang="ru-RU" sz="1300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300" dirty="0" err="1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дю</a:t>
            </a:r>
            <a:r>
              <a:rPr lang="ru-RU" sz="1300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 Монд«</a:t>
            </a:r>
          </a:p>
          <a:p>
            <a:pPr defTabSz="713049" eaLnBrk="0" fontAlgn="base" hangingPunct="0">
              <a:lnSpc>
                <a:spcPct val="140000"/>
              </a:lnSpc>
            </a:pPr>
            <a:r>
              <a:rPr lang="ru-RU" sz="1300" b="1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1975</a:t>
            </a:r>
            <a:r>
              <a:rPr lang="ru-RU" sz="1300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    Звание Героя Социалистического Труда. Вручен орден Ленина. </a:t>
            </a:r>
          </a:p>
          <a:p>
            <a:pPr defTabSz="713049" eaLnBrk="0" fontAlgn="base" hangingPunct="0">
              <a:lnSpc>
                <a:spcPct val="140000"/>
              </a:lnSpc>
            </a:pPr>
            <a:r>
              <a:rPr lang="ru-RU" sz="1300" b="1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1980</a:t>
            </a:r>
            <a:r>
              <a:rPr lang="ru-RU" sz="1300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    Государственная премия СССР за концерт для хора "Пушкинский венок"</a:t>
            </a:r>
          </a:p>
          <a:p>
            <a:pPr defTabSz="713049" eaLnBrk="0" fontAlgn="base" hangingPunct="0">
              <a:lnSpc>
                <a:spcPct val="140000"/>
              </a:lnSpc>
            </a:pPr>
            <a:r>
              <a:rPr lang="ru-RU" sz="1300" b="1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1982</a:t>
            </a:r>
            <a:r>
              <a:rPr lang="ru-RU" sz="1300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    Имя Г. В. Свиридова присвоено малой планете №4075</a:t>
            </a:r>
            <a:br>
              <a:rPr lang="ru-RU" sz="1300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1300" b="1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1982</a:t>
            </a:r>
            <a:r>
              <a:rPr lang="ru-RU" sz="1300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    Звание "Почетный гражданин города Курска"</a:t>
            </a:r>
            <a:br>
              <a:rPr lang="ru-RU" sz="1300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1300" b="1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1990</a:t>
            </a:r>
            <a:r>
              <a:rPr lang="ru-RU" sz="1300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   Организовал и провел фестиваль отечественной хоровой музыки - свою           </a:t>
            </a:r>
          </a:p>
          <a:p>
            <a:pPr defTabSz="713049" eaLnBrk="0" fontAlgn="base" hangingPunct="0">
              <a:lnSpc>
                <a:spcPct val="140000"/>
              </a:lnSpc>
            </a:pPr>
            <a:r>
              <a:rPr lang="ru-RU" sz="1300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            последнюю общественную акцию в качестве секретаря СК СССР</a:t>
            </a:r>
            <a:br>
              <a:rPr lang="ru-RU" sz="1300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1300" b="1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1995   </a:t>
            </a:r>
            <a:r>
              <a:rPr lang="ru-RU" sz="1300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  Государственная премия Российской Федерации за «Песнопения и  </a:t>
            </a:r>
          </a:p>
          <a:p>
            <a:pPr defTabSz="713049" eaLnBrk="0" fontAlgn="base" hangingPunct="0">
              <a:lnSpc>
                <a:spcPct val="140000"/>
              </a:lnSpc>
            </a:pPr>
            <a:r>
              <a:rPr lang="ru-RU" sz="1300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            молитвы». Вручен орден "За заслуги перед Отечеством" </a:t>
            </a:r>
            <a:r>
              <a:rPr lang="en-US" sz="1300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1300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-ой степени</a:t>
            </a:r>
            <a:br>
              <a:rPr lang="ru-RU" sz="1300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1300" b="1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1995-1996 </a:t>
            </a:r>
            <a:r>
              <a:rPr lang="ru-RU" sz="1300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Фестиваль музыки Г. В. Свиридова </a:t>
            </a:r>
            <a:br>
              <a:rPr lang="ru-RU" sz="1300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1300" b="1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1997</a:t>
            </a:r>
            <a:r>
              <a:rPr lang="ru-RU" sz="1300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     Звание "Почетный гражданин города Москвы"</a:t>
            </a:r>
            <a:endParaRPr lang="ru-RU" sz="1300" dirty="0" smtClean="0">
              <a:latin typeface="Constantia" pitchFamily="18" charset="0"/>
              <a:cs typeface="Arial" pitchFamily="34" charset="0"/>
            </a:endParaRPr>
          </a:p>
        </p:txBody>
      </p:sp>
      <p:pic>
        <p:nvPicPr>
          <p:cNvPr id="5" name="Picture 2" descr="http://tineydgers.ru/100kompozitorov/105.jpg"/>
          <p:cNvPicPr>
            <a:picLocks noChangeAspect="1" noChangeArrowheads="1"/>
          </p:cNvPicPr>
          <p:nvPr/>
        </p:nvPicPr>
        <p:blipFill>
          <a:blip r:embed="rId2"/>
          <a:srcRect l="7816" b="3690"/>
          <a:stretch>
            <a:fillRect/>
          </a:stretch>
        </p:blipFill>
        <p:spPr bwMode="auto">
          <a:xfrm>
            <a:off x="161120" y="1715282"/>
            <a:ext cx="2900156" cy="385765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rgbClr val="FCA0A9"/>
            </a:gs>
            <a:gs pos="18000">
              <a:schemeClr val="bg1"/>
            </a:gs>
            <a:gs pos="47000">
              <a:schemeClr val="bg1"/>
            </a:gs>
            <a:gs pos="89000">
              <a:srgbClr val="F5ABA9"/>
            </a:gs>
            <a:gs pos="74000">
              <a:srgbClr val="CCE3EA"/>
            </a:gs>
            <a:gs pos="76000">
              <a:srgbClr val="CCDDF0"/>
            </a:gs>
            <a:gs pos="25000">
              <a:srgbClr val="B9DCE7"/>
            </a:gs>
            <a:gs pos="81000">
              <a:schemeClr val="bg1">
                <a:lumMod val="95000"/>
              </a:schemeClr>
            </a:gs>
            <a:gs pos="100000">
              <a:srgbClr val="EC656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000902"/>
            <a:ext cx="9145587" cy="3660162"/>
          </a:xfrm>
          <a:prstGeom prst="rect">
            <a:avLst/>
          </a:prstGeom>
        </p:spPr>
        <p:txBody>
          <a:bodyPr wrap="square" lIns="71305" tIns="35652" rIns="71305" bIns="35652">
            <a:spAutoFit/>
          </a:bodyPr>
          <a:lstStyle/>
          <a:p>
            <a:pPr algn="ctr"/>
            <a:endParaRPr lang="ru-RU" sz="3700" dirty="0" smtClean="0">
              <a:latin typeface="Constantia" pitchFamily="18" charset="0"/>
            </a:endParaRPr>
          </a:p>
          <a:p>
            <a:pPr algn="ctr">
              <a:spcAft>
                <a:spcPts val="1404"/>
              </a:spcAft>
            </a:pPr>
            <a:r>
              <a:rPr lang="ru-RU" sz="4400" dirty="0" smtClean="0">
                <a:latin typeface="Constantia" pitchFamily="18" charset="0"/>
              </a:rPr>
              <a:t>«Георгий Васильевич Свиридов»   </a:t>
            </a:r>
          </a:p>
          <a:p>
            <a:pPr algn="ctr">
              <a:spcAft>
                <a:spcPts val="936"/>
              </a:spcAft>
            </a:pPr>
            <a:r>
              <a:rPr lang="ru-RU" sz="2800" dirty="0" smtClean="0">
                <a:latin typeface="Constantia" pitchFamily="18" charset="0"/>
              </a:rPr>
              <a:t>Музыкальное сопровождение </a:t>
            </a:r>
          </a:p>
          <a:p>
            <a:pPr algn="ctr"/>
            <a:r>
              <a:rPr lang="ru-RU" sz="3200" dirty="0" smtClean="0">
                <a:latin typeface="Constantia" pitchFamily="18" charset="0"/>
              </a:rPr>
              <a:t>Г. В. Свиридов  «Романс»</a:t>
            </a:r>
          </a:p>
          <a:p>
            <a:pPr algn="ctr"/>
            <a:r>
              <a:rPr lang="ru-RU" sz="3200" dirty="0" smtClean="0">
                <a:latin typeface="Constantia" pitchFamily="18" charset="0"/>
              </a:rPr>
              <a:t>из  «Музыкальных иллюстраций </a:t>
            </a:r>
          </a:p>
          <a:p>
            <a:pPr algn="ctr"/>
            <a:r>
              <a:rPr lang="ru-RU" sz="3200" dirty="0" smtClean="0">
                <a:latin typeface="Constantia" pitchFamily="18" charset="0"/>
              </a:rPr>
              <a:t>к повести А.С. Пушкина «Метель»</a:t>
            </a:r>
            <a:endParaRPr lang="ru-RU" sz="3200" dirty="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5D1"/>
            </a:gs>
            <a:gs pos="64999">
              <a:schemeClr val="bg1"/>
            </a:gs>
            <a:gs pos="100000">
              <a:srgbClr val="D1C39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viridov_-_romans_(zaycev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119152" y="3300176"/>
            <a:ext cx="215059" cy="276515"/>
          </a:xfrm>
          <a:prstGeom prst="rect">
            <a:avLst/>
          </a:prstGeom>
        </p:spPr>
      </p:pic>
      <p:pic>
        <p:nvPicPr>
          <p:cNvPr id="10" name="Picture 2" descr="http://www.geocaching.su/photos/areas/192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952" y="429398"/>
            <a:ext cx="4114033" cy="621510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572794" y="643712"/>
            <a:ext cx="4572794" cy="5842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1305" tIns="35652" rIns="71305" bIns="35652" numCol="1" anchor="ctr" anchorCtr="0" compatLnSpc="1">
            <a:prstTxWarp prst="textNoShape">
              <a:avLst/>
            </a:prstTxWarp>
            <a:spAutoFit/>
          </a:bodyPr>
          <a:lstStyle/>
          <a:p>
            <a:pPr defTabSz="713049" fontAlgn="base">
              <a:lnSpc>
                <a:spcPct val="150000"/>
              </a:lnSpc>
              <a:spcBef>
                <a:spcPct val="0"/>
              </a:spcBef>
            </a:pPr>
            <a:r>
              <a:rPr lang="ru-RU" sz="2500" i="1" dirty="0" smtClean="0">
                <a:ea typeface="Times New Roman" pitchFamily="18" charset="0"/>
                <a:cs typeface="Times New Roman" pitchFamily="18" charset="0"/>
              </a:rPr>
              <a:t>«...В бурные времена возникают особо гармоничные художественные натуры, воплощающие в себе высшее устремление человека, устремление к внутренней гармонии человеческой личности в противовес хаосу мира…»             </a:t>
            </a:r>
          </a:p>
          <a:p>
            <a:pPr defTabSz="713049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500" dirty="0" smtClean="0">
                <a:ea typeface="Times New Roman" pitchFamily="18" charset="0"/>
                <a:cs typeface="Times New Roman" pitchFamily="18" charset="0"/>
              </a:rPr>
              <a:t>                        Георгий Свиридов</a:t>
            </a:r>
            <a:endParaRPr lang="ru-RU" sz="2500" dirty="0" smtClean="0"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5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34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5D1"/>
            </a:gs>
            <a:gs pos="79000">
              <a:schemeClr val="bg1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mozhaev.3dn.ru/_ph/23/965834524.jpg"/>
          <p:cNvPicPr>
            <a:picLocks noChangeAspect="1" noChangeArrowheads="1"/>
          </p:cNvPicPr>
          <p:nvPr/>
        </p:nvPicPr>
        <p:blipFill>
          <a:blip r:embed="rId2">
            <a:lum bright="20000" contrast="30000"/>
          </a:blip>
          <a:srcRect l="12633" t="5892" r="4791" b="6460"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effectLst/>
        </p:spPr>
      </p:pic>
      <p:sp>
        <p:nvSpPr>
          <p:cNvPr id="3" name="Прямоугольник 2"/>
          <p:cNvSpPr/>
          <p:nvPr/>
        </p:nvSpPr>
        <p:spPr>
          <a:xfrm>
            <a:off x="4001290" y="215084"/>
            <a:ext cx="1145275" cy="549054"/>
          </a:xfrm>
          <a:prstGeom prst="rect">
            <a:avLst/>
          </a:prstGeom>
        </p:spPr>
        <p:txBody>
          <a:bodyPr wrap="square" lIns="71305" tIns="35652" rIns="71305" bIns="35652">
            <a:spAutoFit/>
          </a:bodyPr>
          <a:lstStyle/>
          <a:p>
            <a:pPr algn="ctr"/>
            <a:r>
              <a:rPr lang="ru-RU" sz="3100" b="1" dirty="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101600" dist="101600" dir="9000000" sx="104000" sy="104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Русь</a:t>
            </a:r>
            <a:endParaRPr lang="ru-RU" sz="3100" b="1" dirty="0">
              <a:ln w="1270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101600" dist="101600" dir="9000000" sx="104000" sy="104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img0.liveinternet.ru/images/attach/c/4/82/567/82567428_large_4316166_Ujnii_Yral_reka_Yfa_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 l="8269" r="3441" b="4559"/>
          <a:stretch>
            <a:fillRect/>
          </a:stretch>
        </p:blipFill>
        <p:spPr bwMode="auto">
          <a:xfrm>
            <a:off x="0" y="-29412"/>
            <a:ext cx="9145588" cy="6889000"/>
          </a:xfrm>
          <a:prstGeom prst="rect">
            <a:avLst/>
          </a:prstGeom>
          <a:noFill/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3858414" y="286522"/>
            <a:ext cx="5287174" cy="373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1305" tIns="35652" rIns="71305" bIns="35652" numCol="1" anchor="ctr" anchorCtr="0" compatLnSpc="1">
            <a:prstTxWarp prst="textNoShape">
              <a:avLst/>
            </a:prstTxWarp>
            <a:spAutoFit/>
          </a:bodyPr>
          <a:lstStyle/>
          <a:p>
            <a:pPr defTabSz="713049" fontAlgn="base">
              <a:lnSpc>
                <a:spcPct val="114000"/>
              </a:lnSpc>
              <a:spcBef>
                <a:spcPct val="0"/>
              </a:spcBef>
            </a:pPr>
            <a:r>
              <a:rPr lang="ru-RU" sz="2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… Мне хочется сравнить Свиридова                        </a:t>
            </a:r>
          </a:p>
          <a:p>
            <a:pPr defTabSz="713049" fontAlgn="base">
              <a:lnSpc>
                <a:spcPct val="114000"/>
              </a:lnSpc>
              <a:spcBef>
                <a:spcPct val="0"/>
              </a:spcBef>
            </a:pPr>
            <a:r>
              <a:rPr lang="ru-RU" sz="2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с чем-то очень простым и удивительным…  </a:t>
            </a:r>
          </a:p>
          <a:p>
            <a:pPr defTabSz="713049" fontAlgn="base">
              <a:lnSpc>
                <a:spcPct val="114000"/>
              </a:lnSpc>
              <a:spcBef>
                <a:spcPct val="0"/>
              </a:spcBef>
            </a:pPr>
            <a:r>
              <a:rPr lang="ru-RU" sz="2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Пусть он будет лесной ручей, питаемый  </a:t>
            </a:r>
          </a:p>
          <a:p>
            <a:pPr defTabSz="713049" fontAlgn="base">
              <a:lnSpc>
                <a:spcPct val="114000"/>
              </a:lnSpc>
              <a:spcBef>
                <a:spcPct val="0"/>
              </a:spcBef>
            </a:pPr>
            <a:r>
              <a:rPr lang="ru-RU" sz="2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безвестными подземными ключами.         </a:t>
            </a:r>
          </a:p>
          <a:p>
            <a:pPr defTabSz="713049" fontAlgn="base">
              <a:lnSpc>
                <a:spcPct val="114000"/>
              </a:lnSpc>
              <a:spcBef>
                <a:spcPct val="0"/>
              </a:spcBef>
            </a:pPr>
            <a:r>
              <a:rPr lang="ru-RU" sz="2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И  если какой-нибудь усталый путник, </a:t>
            </a:r>
          </a:p>
          <a:p>
            <a:pPr defTabSz="713049" fontAlgn="base">
              <a:lnSpc>
                <a:spcPct val="114000"/>
              </a:lnSpc>
              <a:spcBef>
                <a:spcPct val="0"/>
              </a:spcBef>
            </a:pPr>
            <a:r>
              <a:rPr lang="ru-RU" sz="2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случайный прохожий набредёт на него,        </a:t>
            </a:r>
          </a:p>
          <a:p>
            <a:pPr defTabSz="713049" fontAlgn="base">
              <a:lnSpc>
                <a:spcPct val="114000"/>
              </a:lnSpc>
              <a:spcBef>
                <a:spcPct val="0"/>
              </a:spcBef>
            </a:pPr>
            <a:r>
              <a:rPr lang="ru-RU" sz="2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ручей доставит жаждущему нечаянную </a:t>
            </a:r>
          </a:p>
          <a:p>
            <a:pPr defTabSz="713049" fontAlgn="base">
              <a:lnSpc>
                <a:spcPct val="114000"/>
              </a:lnSpc>
              <a:spcBef>
                <a:spcPct val="0"/>
              </a:spcBef>
            </a:pPr>
            <a:r>
              <a:rPr lang="ru-RU" sz="2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радость и напоит его влагой, какую он </a:t>
            </a:r>
          </a:p>
          <a:p>
            <a:pPr defTabSz="713049" fontAlgn="base">
              <a:lnSpc>
                <a:spcPct val="114000"/>
              </a:lnSpc>
              <a:spcBef>
                <a:spcPct val="0"/>
              </a:spcBef>
              <a:spcAft>
                <a:spcPts val="1200"/>
              </a:spcAft>
            </a:pPr>
            <a:r>
              <a:rPr lang="ru-RU" sz="2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не будет  пить ни в каком другом месте…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r" defTabSz="713049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Валерий Гаврилин</a:t>
            </a:r>
            <a:endParaRPr lang="ru-RU" sz="20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6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68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68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8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68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68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68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68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68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11045</TotalTime>
  <Words>1308</Words>
  <Application>Microsoft Office PowerPoint</Application>
  <PresentationFormat>Произвольный</PresentationFormat>
  <Paragraphs>168</Paragraphs>
  <Slides>40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Вера</dc:creator>
  <cp:lastModifiedBy>Вера</cp:lastModifiedBy>
  <cp:revision>1285</cp:revision>
  <dcterms:created xsi:type="dcterms:W3CDTF">2015-09-19T18:33:37Z</dcterms:created>
  <dcterms:modified xsi:type="dcterms:W3CDTF">2016-03-14T14:37:23Z</dcterms:modified>
</cp:coreProperties>
</file>