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90" r:id="rId19"/>
    <p:sldId id="291" r:id="rId20"/>
    <p:sldId id="293" r:id="rId21"/>
    <p:sldId id="292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6" r:id="rId31"/>
    <p:sldId id="285" r:id="rId32"/>
    <p:sldId id="287" r:id="rId33"/>
    <p:sldId id="289" r:id="rId34"/>
    <p:sldId id="288" r:id="rId35"/>
    <p:sldId id="294" r:id="rId3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0" autoAdjust="0"/>
    <p:restoredTop sz="94660"/>
  </p:normalViewPr>
  <p:slideViewPr>
    <p:cSldViewPr>
      <p:cViewPr varScale="1">
        <p:scale>
          <a:sx n="75" d="100"/>
          <a:sy n="75" d="100"/>
        </p:scale>
        <p:origin x="106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32004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4008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9505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92986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23838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75871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44244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93701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18328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14496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62916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00202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76104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63700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98516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71176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04040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83821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41841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08613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46317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103591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4231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0446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96472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574765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540535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665383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420926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791810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310882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13654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4710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1621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39604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1438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38673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23010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hape 37"/>
          <p:cNvGrpSpPr/>
          <p:nvPr/>
        </p:nvGrpSpPr>
        <p:grpSpPr>
          <a:xfrm>
            <a:off x="0" y="0"/>
            <a:ext cx="9159875" cy="6858000"/>
            <a:chOff x="0" y="0"/>
            <a:chExt cx="9159875" cy="6858000"/>
          </a:xfrm>
        </p:grpSpPr>
        <p:sp>
          <p:nvSpPr>
            <p:cNvPr id="38" name="Shape 38"/>
            <p:cNvSpPr/>
            <p:nvPr/>
          </p:nvSpPr>
          <p:spPr>
            <a:xfrm>
              <a:off x="8305800" y="1586"/>
              <a:ext cx="838199" cy="6856412"/>
            </a:xfrm>
            <a:prstGeom prst="rect">
              <a:avLst/>
            </a:prstGeom>
            <a:gradFill>
              <a:gsLst>
                <a:gs pos="0">
                  <a:srgbClr val="464646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1676400" y="0"/>
              <a:ext cx="3047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2743200" y="0"/>
              <a:ext cx="6857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3581400" y="0"/>
              <a:ext cx="3810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2133600" y="0"/>
              <a:ext cx="609599" cy="6858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762000" y="0"/>
              <a:ext cx="914400" cy="6858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457200" y="0"/>
              <a:ext cx="3047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591D00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0"/>
              <a:ext cx="457200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561C00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3429000" y="0"/>
              <a:ext cx="381000" cy="6858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4419600" y="0"/>
              <a:ext cx="8381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1981200" y="0"/>
              <a:ext cx="228600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5238750" y="0"/>
              <a:ext cx="400049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7391400" y="0"/>
              <a:ext cx="228600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5F1F00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7315200" y="0"/>
              <a:ext cx="1066799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5562600" y="0"/>
              <a:ext cx="9905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6096000" y="0"/>
              <a:ext cx="8381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6934200" y="0"/>
              <a:ext cx="381000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5F1F00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4254500" y="0"/>
              <a:ext cx="241299" cy="6858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3756025" y="0"/>
              <a:ext cx="5333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1586" y="6151562"/>
              <a:ext cx="9144000" cy="706436"/>
            </a:xfrm>
            <a:custGeom>
              <a:avLst/>
              <a:gdLst/>
              <a:ahLst/>
              <a:cxnLst/>
              <a:rect l="0" t="0" r="0" b="0"/>
              <a:pathLst>
                <a:path w="5760" h="445" extrusionOk="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0" y="6138862"/>
              <a:ext cx="9159875" cy="276225"/>
            </a:xfrm>
            <a:custGeom>
              <a:avLst/>
              <a:gdLst/>
              <a:ahLst/>
              <a:cxnLst/>
              <a:rect l="0" t="0" r="0" b="0"/>
              <a:pathLst>
                <a:path w="5770" h="174" extrusionOk="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353535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/>
            </a:lvl1pPr>
            <a:lvl2pPr marL="742950" marR="0" indent="-14350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●"/>
              <a:defRPr/>
            </a:lvl2pPr>
            <a:lvl3pPr marL="1143000" marR="0" indent="-1066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●"/>
              <a:defRPr/>
            </a:lvl3pPr>
            <a:lvl4pPr marL="1600200" marR="0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/>
            </a:lvl4pPr>
            <a:lvl5pPr marL="2057400" marR="0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5pPr>
            <a:lvl6pPr marL="2514600" marR="0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6pPr>
            <a:lvl7pPr marL="3429000" marR="0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7pPr>
            <a:lvl8pPr marL="4800600" marR="0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8pPr>
            <a:lvl9pPr marL="6629400" marR="0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32004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4008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hape 9"/>
          <p:cNvGrpSpPr/>
          <p:nvPr/>
        </p:nvGrpSpPr>
        <p:grpSpPr>
          <a:xfrm>
            <a:off x="0" y="0"/>
            <a:ext cx="9159875" cy="6858000"/>
            <a:chOff x="0" y="0"/>
            <a:chExt cx="9159875" cy="6858000"/>
          </a:xfrm>
        </p:grpSpPr>
        <p:sp>
          <p:nvSpPr>
            <p:cNvPr id="10" name="Shape 10"/>
            <p:cNvSpPr/>
            <p:nvPr/>
          </p:nvSpPr>
          <p:spPr>
            <a:xfrm>
              <a:off x="8305800" y="1586"/>
              <a:ext cx="838199" cy="6856412"/>
            </a:xfrm>
            <a:prstGeom prst="rect">
              <a:avLst/>
            </a:prstGeom>
            <a:gradFill>
              <a:gsLst>
                <a:gs pos="0">
                  <a:srgbClr val="464646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1"/>
            <p:cNvSpPr/>
            <p:nvPr/>
          </p:nvSpPr>
          <p:spPr>
            <a:xfrm>
              <a:off x="1676400" y="0"/>
              <a:ext cx="3047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2743200" y="0"/>
              <a:ext cx="6857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3581400" y="0"/>
              <a:ext cx="3810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Shape 14"/>
            <p:cNvSpPr/>
            <p:nvPr/>
          </p:nvSpPr>
          <p:spPr>
            <a:xfrm>
              <a:off x="2133600" y="0"/>
              <a:ext cx="609599" cy="6858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5"/>
            <p:cNvSpPr/>
            <p:nvPr/>
          </p:nvSpPr>
          <p:spPr>
            <a:xfrm>
              <a:off x="762000" y="0"/>
              <a:ext cx="914400" cy="6858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57200" y="0"/>
              <a:ext cx="3047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591D00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0"/>
              <a:ext cx="457200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561C00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Shape 18"/>
            <p:cNvSpPr/>
            <p:nvPr/>
          </p:nvSpPr>
          <p:spPr>
            <a:xfrm>
              <a:off x="3429000" y="0"/>
              <a:ext cx="381000" cy="6858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>
              <a:off x="4419600" y="0"/>
              <a:ext cx="8381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Shape 20"/>
            <p:cNvSpPr/>
            <p:nvPr/>
          </p:nvSpPr>
          <p:spPr>
            <a:xfrm>
              <a:off x="1981200" y="0"/>
              <a:ext cx="228600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Shape 21"/>
            <p:cNvSpPr/>
            <p:nvPr/>
          </p:nvSpPr>
          <p:spPr>
            <a:xfrm>
              <a:off x="5238750" y="0"/>
              <a:ext cx="400049" cy="6858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Shape 22"/>
            <p:cNvSpPr/>
            <p:nvPr/>
          </p:nvSpPr>
          <p:spPr>
            <a:xfrm>
              <a:off x="7391400" y="0"/>
              <a:ext cx="228600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5F1F00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Shape 23"/>
            <p:cNvSpPr/>
            <p:nvPr/>
          </p:nvSpPr>
          <p:spPr>
            <a:xfrm>
              <a:off x="7315200" y="0"/>
              <a:ext cx="1066799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5562600" y="0"/>
              <a:ext cx="9905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Shape 25"/>
            <p:cNvSpPr/>
            <p:nvPr/>
          </p:nvSpPr>
          <p:spPr>
            <a:xfrm>
              <a:off x="6096000" y="0"/>
              <a:ext cx="8381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>
              <a:off x="6934200" y="0"/>
              <a:ext cx="381000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50000">
                  <a:srgbClr val="5F1F00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4254500" y="0"/>
              <a:ext cx="241299" cy="6858000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Shape 28"/>
            <p:cNvSpPr/>
            <p:nvPr/>
          </p:nvSpPr>
          <p:spPr>
            <a:xfrm>
              <a:off x="3756025" y="0"/>
              <a:ext cx="533399" cy="6858000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Shape 29"/>
            <p:cNvSpPr/>
            <p:nvPr/>
          </p:nvSpPr>
          <p:spPr>
            <a:xfrm>
              <a:off x="1586" y="6151562"/>
              <a:ext cx="9144000" cy="706436"/>
            </a:xfrm>
            <a:custGeom>
              <a:avLst/>
              <a:gdLst/>
              <a:ahLst/>
              <a:cxnLst/>
              <a:rect l="0" t="0" r="0" b="0"/>
              <a:pathLst>
                <a:path w="5760" h="445" extrusionOk="0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0" y="6138862"/>
              <a:ext cx="9159875" cy="276225"/>
            </a:xfrm>
            <a:custGeom>
              <a:avLst/>
              <a:gdLst/>
              <a:ahLst/>
              <a:cxnLst/>
              <a:rect l="0" t="0" r="0" b="0"/>
              <a:pathLst>
                <a:path w="5770" h="174" extrusionOk="0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353535"/>
                </a:gs>
                <a:gs pos="100000">
                  <a:schemeClr val="accen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/>
            </a:lvl1pPr>
            <a:lvl2pPr marL="742950" marR="0" indent="-14350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●"/>
              <a:defRPr/>
            </a:lvl2pPr>
            <a:lvl3pPr marL="1143000" marR="0" indent="-1066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●"/>
              <a:defRPr/>
            </a:lvl3pPr>
            <a:lvl4pPr marL="1600200" marR="0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ymbol"/>
              <a:buChar char="●"/>
              <a:defRPr/>
            </a:lvl4pPr>
            <a:lvl5pPr marL="2057400" marR="0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5pPr>
            <a:lvl6pPr marL="2514600" marR="0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6pPr>
            <a:lvl7pPr marL="3429000" marR="0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7pPr>
            <a:lvl8pPr marL="4800600" marR="0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8pPr>
            <a:lvl9pPr marL="6629400" marR="0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Noto Symbol"/>
              <a:buChar char="●"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" lvl="1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914400" lvl="2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1371600" lvl="3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1828800" lvl="4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2286000" lvl="5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  <a:p>
            <a:pPr marL="3200400" lvl="6" indent="-8890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endParaRPr/>
          </a:p>
          <a:p>
            <a:pPr marL="4572000" lvl="7" indent="-88900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endParaRPr/>
          </a:p>
          <a:p>
            <a:pPr marL="6400800" lvl="8" indent="-88900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685428" y="2924944"/>
            <a:ext cx="7772400" cy="3168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lvl="0">
              <a:buClr>
                <a:schemeClr val="dk2"/>
              </a:buClr>
              <a:buSzPct val="25000"/>
            </a:pPr>
            <a:r>
              <a:rPr lang="en-US" sz="480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WILLIAM</a:t>
            </a:r>
            <a:br>
              <a:rPr lang="en-US" sz="480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80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SHAKESPEARE</a:t>
            </a:r>
            <a:br>
              <a:rPr lang="en-US" sz="480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80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1564 - 1616 	</a:t>
            </a:r>
            <a:endParaRPr lang="en-US" sz="4800" b="0" i="0" u="none" strike="noStrike" cap="none" baseline="0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71" name="Shape 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9872" y="620688"/>
            <a:ext cx="2303512" cy="2592017"/>
          </a:xfrm>
          <a:prstGeom prst="rect">
            <a:avLst/>
          </a:prstGeom>
          <a:solidFill>
            <a:srgbClr val="FFFFFF"/>
          </a:solidFill>
          <a:ln w="50800" cap="flat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2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CLASSROOM</a:t>
            </a:r>
          </a:p>
        </p:txBody>
      </p:sp>
      <p:pic>
        <p:nvPicPr>
          <p:cNvPr id="137" name="Shape 13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628775"/>
            <a:ext cx="8713786" cy="4968875"/>
          </a:xfrm>
          <a:prstGeom prst="rect">
            <a:avLst/>
          </a:prstGeom>
          <a:noFill/>
          <a:ln w="50800" cap="flat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76" y="0"/>
            <a:ext cx="3099224" cy="4365104"/>
          </a:xfrm>
          <a:prstGeom prst="rect">
            <a:avLst/>
          </a:prstGeom>
        </p:spPr>
      </p:pic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0" y="2099742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2400" b="0" i="0" u="none" strike="noStrike" cap="none" baseline="0" dirty="0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◆ 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Marrie</a:t>
            </a:r>
            <a:r>
              <a:rPr lang="en-US" sz="4400" dirty="0" smtClean="0">
                <a:solidFill>
                  <a:schemeClr val="dk1"/>
                </a:solidFill>
              </a:rPr>
              <a:t>d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Anne </a:t>
            </a:r>
            <a:r>
              <a:rPr lang="en-US" sz="4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Hathaway 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1582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2400" b="0" i="0" u="none" strike="noStrike" cap="none" baseline="0" dirty="0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◆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Anne was 26, he was 18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4000" b="0" i="0" u="none" strike="noStrike" cap="none" baseline="0" dirty="0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◆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children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2400" b="0" i="0" u="none" strike="noStrike" cap="none" baseline="0" dirty="0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◆  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youngest,  </a:t>
            </a:r>
            <a:br>
              <a:rPr lang="en-US" sz="4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Hamnet died at the</a:t>
            </a:r>
            <a:br>
              <a:rPr lang="en-US" sz="4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age of 11</a:t>
            </a:r>
          </a:p>
          <a:p>
            <a:pPr marL="342900" marR="0" lvl="0" indent="-119379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4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-1549400" y="333375"/>
            <a:ext cx="88773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66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London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0" y="2276475"/>
            <a:ext cx="8229600" cy="4797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MOVED TO WORK IN LONDON AT THE AGE OF 23 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JOINED A TRAVELLING COMPANY OF ACTORS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WORKED </a:t>
            </a:r>
            <a:r>
              <a:rPr lang="en-US" sz="32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ACTOR AND A WRITER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ymbol"/>
              <a:buChar char="●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OF HIS PLAYS WERE PERFORMED IN THE NEW  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GLOBE THEATRE</a:t>
            </a:r>
            <a:r>
              <a:rPr lang="en-US" sz="3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2112" y="0"/>
            <a:ext cx="3671886" cy="2276475"/>
          </a:xfrm>
          <a:prstGeom prst="rect">
            <a:avLst/>
          </a:prstGeom>
          <a:noFill/>
          <a:ln w="50800" cap="flat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971550" y="260350"/>
            <a:ext cx="6767512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800" b="0" i="0" u="none" strike="noStrike" cap="none" baseline="0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 FIRST SHAKESPEARE’S</a:t>
            </a:r>
            <a:r>
              <a:rPr lang="en-US" sz="3800" b="0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800" b="0" i="0" u="none" strike="noStrike" cap="none" baseline="0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GLOBE THEATRE</a:t>
            </a:r>
            <a:endParaRPr lang="en-US" sz="3800" b="0" i="0" u="none" strike="noStrike" cap="none" baseline="0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3711" y="1557337"/>
            <a:ext cx="5110162" cy="4535487"/>
          </a:xfrm>
          <a:prstGeom prst="rect">
            <a:avLst/>
          </a:prstGeom>
          <a:solidFill>
            <a:srgbClr val="FFFFFF"/>
          </a:solidFill>
          <a:ln w="50800" cap="flat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0" y="260350"/>
            <a:ext cx="8893175" cy="72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200" b="0" i="0" u="none" strike="noStrike" cap="none" baseline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65" name="Shape 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88911"/>
            <a:ext cx="8713786" cy="6480174"/>
          </a:xfrm>
          <a:prstGeom prst="rect">
            <a:avLst/>
          </a:prstGeom>
          <a:solidFill>
            <a:srgbClr val="FFFFFF"/>
          </a:solidFill>
          <a:ln w="50800" cap="flat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8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STRATFORD  ROYAL SHAKESPEARE THEATRE  (1932)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557337"/>
            <a:ext cx="8642349" cy="5111750"/>
          </a:xfrm>
          <a:prstGeom prst="rect">
            <a:avLst/>
          </a:prstGeom>
          <a:solidFill>
            <a:srgbClr val="FFFFFF"/>
          </a:solidFill>
          <a:ln w="50800" cap="flat">
            <a:solidFill>
              <a:srgbClr val="8080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98" y="116632"/>
            <a:ext cx="8785225" cy="6480174"/>
          </a:xfrm>
          <a:prstGeom prst="rect">
            <a:avLst/>
          </a:prstGeom>
          <a:solidFill>
            <a:srgbClr val="FFFFFF"/>
          </a:solidFill>
          <a:ln w="50800" cap="flat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07504" y="332656"/>
            <a:ext cx="9036496" cy="10849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lvl="0" algn="ctr">
              <a:buClr>
                <a:schemeClr val="dk2"/>
              </a:buClr>
              <a:buSzPct val="25000"/>
            </a:pPr>
            <a:r>
              <a:rPr lang="en-US" sz="4000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THESE </a:t>
            </a:r>
            <a:r>
              <a:rPr lang="en-US" sz="4000" b="0" i="0" u="none" strike="noStrike" cap="none" baseline="0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GREAT </a:t>
            </a:r>
            <a:r>
              <a:rPr lang="en-US" sz="40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SHAKESPEARE’ S </a:t>
            </a:r>
            <a:r>
              <a:rPr lang="en-US" sz="4000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PLAYS ARE KNOWN</a:t>
            </a:r>
            <a:r>
              <a:rPr lang="en-US" sz="400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00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00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ALL OVER THE WORLD</a:t>
            </a:r>
            <a:endParaRPr lang="en-US" sz="4000" b="0" i="0" u="none" strike="noStrike" cap="none" baseline="0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251520" y="1813293"/>
            <a:ext cx="8229600" cy="50403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Char char="●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1593  «THE COMEDY OF ERRORS»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Char char="●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1595  «ROMEO AND JULIET»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Char char="●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1599  «JULIUS CAESAR»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1600  «AS YOU LIKE IT»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Char char="●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1600  «TWELFTH NIGHT»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Char char="●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1601   « HAMLET»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Char char="●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1604   «OTHELLO»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Char char="●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1606    «KING LEAR»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and others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1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81940" algn="l" rtl="0">
              <a:lnSpc>
                <a:spcPct val="8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28194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Shape 3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260350"/>
            <a:ext cx="7958137" cy="53022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2895600" y="5643562"/>
            <a:ext cx="3856037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ROMEO AND JULIET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Shape 3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620712"/>
            <a:ext cx="8208962" cy="52562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08" name="Shape 308"/>
          <p:cNvSpPr txBox="1"/>
          <p:nvPr/>
        </p:nvSpPr>
        <p:spPr>
          <a:xfrm>
            <a:off x="3995737" y="5916612"/>
            <a:ext cx="1684336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HAMLET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ctrTitle"/>
          </p:nvPr>
        </p:nvSpPr>
        <p:spPr>
          <a:xfrm>
            <a:off x="684212" y="1628775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AII THE WORLD’S A STAGE,</a:t>
            </a:r>
            <a:br>
              <a:rPr lang="en-US" sz="44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AND AII THE MEN AND </a:t>
            </a:r>
            <a:r>
              <a:rPr lang="en-US" sz="4400" b="0" i="0" u="none" strike="noStrike" cap="none" baseline="0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WOMEN</a:t>
            </a:r>
            <a:r>
              <a:rPr lang="ru-RU" sz="4400" b="0" i="0" u="none" strike="noStrike" cap="none" baseline="0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-</a:t>
            </a:r>
            <a:r>
              <a:rPr lang="en-US" sz="4400" b="0" i="0" u="none" strike="noStrike" cap="none" baseline="0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44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MERELY PLAYERS.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3779837" y="3933825"/>
            <a:ext cx="4784725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W. SHAKESPEARE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(«AS YOU LIKE IT»)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7900" y="188911"/>
            <a:ext cx="4105275" cy="3816349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21" name="Shape 3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825" y="2708275"/>
            <a:ext cx="4206874" cy="3435350"/>
          </a:xfrm>
          <a:prstGeom prst="rect">
            <a:avLst/>
          </a:prstGeom>
          <a:solidFill>
            <a:srgbClr val="FFFFFF"/>
          </a:solidFill>
          <a:ln w="50800" cap="flat">
            <a:solidFill>
              <a:srgbClr val="3333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22" name="Shape 322"/>
          <p:cNvSpPr txBox="1"/>
          <p:nvPr/>
        </p:nvSpPr>
        <p:spPr>
          <a:xfrm>
            <a:off x="5003800" y="5445125"/>
            <a:ext cx="2674937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OTHELLO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Shape 3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2725" y="1916111"/>
            <a:ext cx="3516312" cy="4249737"/>
          </a:xfrm>
          <a:prstGeom prst="rect">
            <a:avLst/>
          </a:prstGeom>
          <a:solidFill>
            <a:srgbClr val="FFFFFF"/>
          </a:solidFill>
          <a:ln w="50800" cap="flat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386" y="188911"/>
            <a:ext cx="4968875" cy="3240087"/>
          </a:xfrm>
          <a:prstGeom prst="rect">
            <a:avLst/>
          </a:prstGeom>
          <a:solidFill>
            <a:srgbClr val="FFFFFF"/>
          </a:solidFill>
          <a:ln w="50800" cap="flat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5" name="Shape 315"/>
          <p:cNvSpPr txBox="1"/>
          <p:nvPr/>
        </p:nvSpPr>
        <p:spPr>
          <a:xfrm>
            <a:off x="2484436" y="5516562"/>
            <a:ext cx="3240087" cy="579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KING LEAR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40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260350"/>
            <a:ext cx="3960811" cy="590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6462" y="260350"/>
            <a:ext cx="4176711" cy="59055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1763711" y="6165850"/>
            <a:ext cx="1584325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1609</a:t>
            </a:r>
          </a:p>
        </p:txBody>
      </p:sp>
      <p:sp>
        <p:nvSpPr>
          <p:cNvPr id="205" name="Shape 205"/>
          <p:cNvSpPr txBox="1"/>
          <p:nvPr/>
        </p:nvSpPr>
        <p:spPr>
          <a:xfrm>
            <a:off x="6640511" y="6167437"/>
            <a:ext cx="1181100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1623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809625" y="277812"/>
            <a:ext cx="7877175" cy="1111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8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SHAKESPEARE’S SIGNATURE</a:t>
            </a: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650" y="2349500"/>
            <a:ext cx="7632699" cy="2808286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67544" y="332656"/>
            <a:ext cx="8352928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2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SEVERAL SHAKESPEARE’S POTRAITS</a:t>
            </a:r>
            <a:endParaRPr lang="en-US" sz="42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1628775"/>
            <a:ext cx="6121400" cy="4032249"/>
          </a:xfrm>
          <a:prstGeom prst="rect">
            <a:avLst/>
          </a:prstGeom>
          <a:solidFill>
            <a:srgbClr val="FFFFFF"/>
          </a:solidFill>
          <a:ln w="53975" cap="flat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20" name="Shape 220"/>
          <p:cNvSpPr txBox="1"/>
          <p:nvPr/>
        </p:nvSpPr>
        <p:spPr>
          <a:xfrm>
            <a:off x="879474" y="5686425"/>
            <a:ext cx="7775575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4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Which is real?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Nobody knows…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2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A NEW POTRAIT WAS FOUND   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1412875"/>
            <a:ext cx="3600450" cy="48244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27" name="Shape 227"/>
          <p:cNvSpPr txBox="1"/>
          <p:nvPr/>
        </p:nvSpPr>
        <p:spPr>
          <a:xfrm>
            <a:off x="5292725" y="1700211"/>
            <a:ext cx="1295400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1610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5292725" y="2935285"/>
            <a:ext cx="3599755" cy="33020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Shakespeare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is here </a:t>
            </a: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46 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YEARS OLD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437" y="908050"/>
            <a:ext cx="4500561" cy="4392611"/>
          </a:xfrm>
          <a:prstGeom prst="rect">
            <a:avLst/>
          </a:prstGeom>
          <a:solidFill>
            <a:srgbClr val="FFFFFF"/>
          </a:solidFill>
          <a:ln w="50800" cap="flat">
            <a:solidFill>
              <a:srgbClr val="00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08050"/>
            <a:ext cx="4464050" cy="4392611"/>
          </a:xfrm>
          <a:prstGeom prst="rect">
            <a:avLst/>
          </a:prstGeom>
          <a:solidFill>
            <a:srgbClr val="FFFFFF"/>
          </a:solidFill>
          <a:ln w="50800" cap="flat">
            <a:solidFill>
              <a:srgbClr val="33CC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8" name="Shape 238"/>
          <p:cNvSpPr txBox="1"/>
          <p:nvPr/>
        </p:nvSpPr>
        <p:spPr>
          <a:xfrm>
            <a:off x="251520" y="5274256"/>
            <a:ext cx="8640960" cy="15525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HERE W. SHAKESPEARE SPENT HIS LAST 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YEARS</a:t>
            </a:r>
            <a:r>
              <a:rPr lang="ru-RU" sz="28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THE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HOUSE WAS DESTROYED. THERE IS A</a:t>
            </a:r>
            <a:r>
              <a:rPr lang="en-US" sz="28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GARDEN ON ITS PLACE.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6000" b="1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 sz="60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 the end of his life</a:t>
            </a:r>
            <a:endParaRPr lang="en-US" sz="60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57200" y="1771650"/>
            <a:ext cx="7354886" cy="4359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ymbol"/>
              <a:buChar char="❖"/>
            </a:pPr>
            <a:r>
              <a:rPr lang="en-US" sz="4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Returned  to </a:t>
            </a: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Stratford</a:t>
            </a:r>
            <a:r>
              <a:rPr lang="en-US" sz="4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1610</a:t>
            </a:r>
            <a:endParaRPr sz="4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Noto Symbol"/>
              <a:buChar char="❖"/>
            </a:pP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1616 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Shakespeare died on April, 23 </a:t>
            </a: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(on his 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birthday)</a:t>
            </a:r>
          </a:p>
          <a:p>
            <a:pPr marL="342900" marR="0" lvl="0" indent="-1397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4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836612"/>
            <a:ext cx="8642349" cy="5832474"/>
          </a:xfrm>
          <a:prstGeom prst="rect">
            <a:avLst/>
          </a:prstGeom>
          <a:solidFill>
            <a:srgbClr val="FFFFFF"/>
          </a:solidFill>
          <a:ln w="50800" cap="flat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50" name="Shape 250"/>
          <p:cNvSpPr txBox="1"/>
          <p:nvPr/>
        </p:nvSpPr>
        <p:spPr>
          <a:xfrm>
            <a:off x="0" y="32296"/>
            <a:ext cx="12741275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3500" b="1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HOLY TRINITY CHURCH </a:t>
            </a:r>
            <a:r>
              <a:rPr lang="en-US" sz="3500" b="1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STRATFORD</a:t>
            </a:r>
            <a:endParaRPr lang="en-US" sz="3500" b="1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9611" y="5877272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This Great man was buried in Holy Trinity Church, where he was christened 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38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HOLY TRINITY CHURCH</a:t>
            </a:r>
            <a:br>
              <a:rPr lang="en-US" sz="38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8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FIRST MONUMENT </a:t>
            </a:r>
          </a:p>
        </p:txBody>
      </p:sp>
      <p:pic>
        <p:nvPicPr>
          <p:cNvPr id="256" name="Shape 25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84436" y="1557337"/>
            <a:ext cx="4248149" cy="4751387"/>
          </a:xfrm>
          <a:prstGeom prst="rect">
            <a:avLst/>
          </a:prstGeom>
          <a:noFill/>
          <a:ln w="50800" cap="flat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325" y="0"/>
            <a:ext cx="2987675" cy="3716336"/>
          </a:xfrm>
          <a:prstGeom prst="rect">
            <a:avLst/>
          </a:prstGeom>
          <a:solidFill>
            <a:srgbClr val="FFFFFF"/>
          </a:solidFill>
          <a:ln w="50800" cap="flat">
            <a:solidFill>
              <a:srgbClr val="333333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251520" y="1450974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April 23, 1564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In Stratford–upon–Avon.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His mother was the daughter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 a farmer.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His father was a glove-maker.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556792"/>
            <a:ext cx="8135936" cy="5184775"/>
          </a:xfrm>
          <a:prstGeom prst="rect">
            <a:avLst/>
          </a:prstGeom>
          <a:solidFill>
            <a:srgbClr val="FFFFFF"/>
          </a:solidFill>
          <a:ln w="50800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147049" cy="14176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2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n-US" sz="4200" b="1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IS A </a:t>
            </a:r>
            <a:r>
              <a:rPr lang="en-US" sz="42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POET’S CONER IN </a:t>
            </a:r>
            <a:r>
              <a:rPr lang="en-US" sz="42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n-US" sz="42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42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WESTMINSTER ABBY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7186" y="476672"/>
            <a:ext cx="3492500" cy="4248894"/>
          </a:xfrm>
          <a:prstGeom prst="rect">
            <a:avLst/>
          </a:prstGeom>
          <a:solidFill>
            <a:srgbClr val="FFFFFF"/>
          </a:solidFill>
          <a:ln w="50800" cap="flat">
            <a:solidFill>
              <a:srgbClr val="993366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69" name="Shape 269"/>
          <p:cNvSpPr txBox="1"/>
          <p:nvPr/>
        </p:nvSpPr>
        <p:spPr>
          <a:xfrm>
            <a:off x="179512" y="260350"/>
            <a:ext cx="5257674" cy="5919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4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ONLY IN 1740, </a:t>
            </a:r>
            <a:r>
              <a:rPr lang="en-US" sz="4400" b="1" i="0" u="none" strike="noStrike" cap="none" baseline="0" dirty="0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124</a:t>
            </a:r>
            <a:r>
              <a:rPr lang="en-US" sz="4400" b="1" i="0" u="none" strike="noStrike" cap="none" baseline="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YEARS AFTER HIS DEATH, MEMORIAL STATUE TO WILLIAM SHAKESPEARE  WAS ERECTED </a:t>
            </a: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THIS</a:t>
            </a:r>
            <a:r>
              <a:rPr lang="en-US" sz="40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CORNER.</a:t>
            </a:r>
            <a:endParaRPr sz="4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40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981075"/>
            <a:ext cx="2663824" cy="4392611"/>
          </a:xfrm>
          <a:prstGeom prst="rect">
            <a:avLst/>
          </a:prstGeom>
          <a:solidFill>
            <a:srgbClr val="FFFFFF"/>
          </a:solidFill>
          <a:ln w="50800" cap="flat">
            <a:solidFill>
              <a:srgbClr val="808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1" name="Shape 2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16462" y="981075"/>
            <a:ext cx="3455986" cy="4391025"/>
          </a:xfrm>
          <a:prstGeom prst="rect">
            <a:avLst/>
          </a:prstGeom>
          <a:solidFill>
            <a:srgbClr val="FFFFFF"/>
          </a:solidFill>
          <a:ln w="50800" cap="flat">
            <a:solidFill>
              <a:srgbClr val="808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82" name="Shape 282"/>
          <p:cNvSpPr txBox="1"/>
          <p:nvPr/>
        </p:nvSpPr>
        <p:spPr>
          <a:xfrm>
            <a:off x="827086" y="5516562"/>
            <a:ext cx="3024187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NEW YORK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5003800" y="5373687"/>
            <a:ext cx="3244849" cy="946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8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STRATFORD ON AVON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179512" y="0"/>
            <a:ext cx="8964488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ARE SEVERAL SHAKESPEAR’S MONUMENTS</a:t>
            </a:r>
            <a:endParaRPr lang="en-US" sz="32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68312" y="0"/>
            <a:ext cx="7967662" cy="5222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●"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THOUGH WRITTEN MORE THAN </a:t>
            </a:r>
            <a:r>
              <a:rPr lang="en-US" sz="4400" b="0" i="0" u="none" strike="noStrike" cap="none" baseline="0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400 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YEARS AGO, HIS PLAYS CONTINUE TO BE READ AND PERFORMED.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4400" b="0" i="0" u="none" strike="noStrike" cap="none" baseline="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5400" b="0" i="0" u="none" strike="noStrike" cap="none" baseline="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</a:p>
        </p:txBody>
      </p:sp>
      <p:pic>
        <p:nvPicPr>
          <p:cNvPr id="296" name="Shape 2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7450" y="2852736"/>
            <a:ext cx="6408737" cy="400526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107504" y="277812"/>
            <a:ext cx="9036496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6600" b="0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FINALLY I SHOULD</a:t>
            </a:r>
            <a:r>
              <a:rPr lang="en-US" sz="6600" b="0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SAY</a:t>
            </a:r>
            <a:endParaRPr lang="en-US" sz="6600" b="0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250825" y="1628775"/>
            <a:ext cx="7386636" cy="44973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66"/>
              </a:buClr>
              <a:buSzPct val="80000"/>
            </a:pPr>
            <a:r>
              <a:rPr lang="en-US" sz="5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W. Shakespeare </a:t>
            </a:r>
            <a:r>
              <a:rPr lang="en-US" sz="5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wrote:</a:t>
            </a:r>
          </a:p>
          <a:p>
            <a:pPr marR="0" lvl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66"/>
              </a:buClr>
              <a:buSzPct val="80000"/>
            </a:pPr>
            <a:r>
              <a:rPr lang="en-US" sz="5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 plays</a:t>
            </a:r>
          </a:p>
          <a:p>
            <a:pPr marR="0" lvl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66"/>
              </a:buClr>
              <a:buSzPct val="80000"/>
            </a:pPr>
            <a:r>
              <a:rPr lang="en-US" sz="5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154 sonnets</a:t>
            </a:r>
          </a:p>
          <a:p>
            <a:pPr marR="0" lvl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rgbClr val="000066"/>
              </a:buClr>
              <a:buSzPct val="80000"/>
            </a:pPr>
            <a:r>
              <a:rPr lang="en-US" sz="5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poems   </a:t>
            </a:r>
          </a:p>
          <a:p>
            <a:pPr marL="342900" marR="0" lvl="0" indent="-68579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5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ctrTitle"/>
          </p:nvPr>
        </p:nvSpPr>
        <p:spPr>
          <a:xfrm>
            <a:off x="684212" y="1773236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«HE WAS NOT FOR AN AGE,</a:t>
            </a:r>
            <a:br>
              <a:rPr lang="en-US" sz="44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BUT FOR ALL TIME.»</a:t>
            </a:r>
            <a:br>
              <a:rPr lang="en-US" sz="44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Ben </a:t>
            </a:r>
            <a:r>
              <a:rPr lang="en-US" sz="4400" b="0" i="0" u="none" strike="noStrike" cap="none" baseline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Jonson </a:t>
            </a:r>
            <a:r>
              <a:rPr lang="en-US" sz="44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/>
            </a:r>
            <a:br>
              <a:rPr lang="en-US" sz="44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</a:t>
            </a:r>
            <a:r>
              <a:rPr lang="en-US" sz="32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(1572-1637)</a:t>
            </a:r>
            <a:br>
              <a:rPr lang="en-US" sz="32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-US" sz="44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0" y="333375"/>
            <a:ext cx="8820149" cy="11350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4400" b="1" i="0" u="none" strike="noStrike" cap="none" baseline="0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STRATFORD</a:t>
            </a:r>
            <a:endParaRPr lang="en-US" sz="4400" b="1" i="0" u="none" strike="noStrike" cap="none" baseline="0" dirty="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HAS ANGLO-SAXON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ORIGINS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STANDS ON THE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RIVER AVON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OVER 800 YEARS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Noto Symbol"/>
              <a:buNone/>
            </a:pPr>
            <a:r>
              <a:rPr lang="en-US" sz="32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OLD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342900" marR="0" lvl="0" indent="-18034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7" name="Shape 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3437" y="1628775"/>
            <a:ext cx="3995736" cy="4537074"/>
          </a:xfrm>
          <a:prstGeom prst="rect">
            <a:avLst/>
          </a:prstGeom>
          <a:solidFill>
            <a:srgbClr val="FFFFFF"/>
          </a:solidFill>
          <a:ln w="57150" cap="flat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8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STRATFORD-UPON-AVON NOWADAYS 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557337"/>
            <a:ext cx="8712199" cy="5084761"/>
          </a:xfrm>
          <a:prstGeom prst="rect">
            <a:avLst/>
          </a:prstGeom>
          <a:solidFill>
            <a:srgbClr val="FFFFFF"/>
          </a:solidFill>
          <a:ln w="50800" cap="flat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1484312"/>
            <a:ext cx="8785225" cy="5184775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0" name="Shape 110"/>
          <p:cNvSpPr txBox="1"/>
          <p:nvPr/>
        </p:nvSpPr>
        <p:spPr>
          <a:xfrm>
            <a:off x="611187" y="0"/>
            <a:ext cx="8316912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W.SHAKESPEARE’S BIRTHPLACE</a:t>
            </a:r>
            <a:r>
              <a:rPr lang="en-US" sz="36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6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</a:t>
            </a:r>
            <a:r>
              <a:rPr lang="en-US" sz="4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HENLY STREET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1196975"/>
            <a:ext cx="8713786" cy="5472111"/>
          </a:xfrm>
          <a:prstGeom prst="rect">
            <a:avLst/>
          </a:prstGeom>
          <a:solidFill>
            <a:srgbClr val="FFFFFF"/>
          </a:solidFill>
          <a:ln w="50800" cap="flat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8" name="Shape 118"/>
          <p:cNvSpPr txBox="1"/>
          <p:nvPr/>
        </p:nvSpPr>
        <p:spPr>
          <a:xfrm>
            <a:off x="827087" y="333375"/>
            <a:ext cx="9904412" cy="701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40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BACKYARD OF  THE  HOUSE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395287" y="47625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Char char="●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 THE AGE OF 7 WILLIAM WAS SENT TO GRAMMAR SCHOOL, WHERE HE STUDIED FOR 6 YEARS.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Char char="●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AT THE AGE OF 14 HIS FATHER TOOK HIM FROM SCHOOL.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hlink"/>
              </a:buClr>
              <a:buSzPct val="79999"/>
              <a:buFont typeface="Noto Symbol"/>
              <a:buChar char="●"/>
            </a:pPr>
            <a:r>
              <a:rPr lang="en-US" sz="36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HE DID BETWEEN 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14</a:t>
            </a:r>
            <a:r>
              <a:rPr lang="ru-RU" sz="36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</a:t>
            </a:r>
            <a:r>
              <a:rPr lang="ru-RU" sz="36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36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18 </a:t>
            </a:r>
            <a:r>
              <a:rPr lang="en-US" sz="36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NOT KNOWN.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755650" y="0"/>
            <a:ext cx="7477124" cy="1403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3800" b="0" i="0" u="none" strike="noStrike" cap="none" baseline="0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W. SHAKESPEARE’S SCHOOL IN STRATFORD-UPON-AVON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0" y="1628775"/>
            <a:ext cx="91440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803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6" y="1341437"/>
            <a:ext cx="8785225" cy="5327649"/>
          </a:xfrm>
          <a:prstGeom prst="rect">
            <a:avLst/>
          </a:prstGeom>
          <a:solidFill>
            <a:srgbClr val="FFFFFF"/>
          </a:solidFill>
          <a:ln w="50800" cap="flat">
            <a:solidFill>
              <a:srgbClr val="666699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навес">
  <a:themeElements>
    <a:clrScheme name="Занавес 1">
      <a:dk1>
        <a:srgbClr val="FFFFFF"/>
      </a:dk1>
      <a:lt1>
        <a:srgbClr val="800000"/>
      </a:lt1>
      <a:dk2>
        <a:srgbClr val="FFFFCC"/>
      </a:dk2>
      <a:lt2>
        <a:srgbClr val="602000"/>
      </a:lt2>
      <a:accent1>
        <a:srgbClr val="FF3300"/>
      </a:accent1>
      <a:accent2>
        <a:srgbClr val="000000"/>
      </a:accent2>
      <a:accent3>
        <a:srgbClr val="800000"/>
      </a:accent3>
      <a:accent4>
        <a:srgbClr val="FF3300"/>
      </a:accent4>
      <a:accent5>
        <a:srgbClr val="000000"/>
      </a:accent5>
      <a:accent6>
        <a:srgbClr val="800000"/>
      </a:accent6>
      <a:hlink>
        <a:srgbClr val="EBF25A"/>
      </a:hlink>
      <a:folHlink>
        <a:srgbClr val="F2AA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420</Words>
  <Application>Microsoft Office PowerPoint</Application>
  <PresentationFormat>Экран (4:3)</PresentationFormat>
  <Paragraphs>85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Courier New</vt:lpstr>
      <vt:lpstr>Noto Symbol</vt:lpstr>
      <vt:lpstr>Tahoma</vt:lpstr>
      <vt:lpstr>Times New Roman</vt:lpstr>
      <vt:lpstr>Wingdings</vt:lpstr>
      <vt:lpstr>Занавес</vt:lpstr>
      <vt:lpstr>WILLIAM SHAKESPEARE 1564 - 1616  </vt:lpstr>
      <vt:lpstr>AII THE WORLD’S A STAGE, AND AII THE MEN AND WOMEN - MERELY PLAYERS.</vt:lpstr>
      <vt:lpstr>Презентация PowerPoint</vt:lpstr>
      <vt:lpstr>STRATFORD</vt:lpstr>
      <vt:lpstr>STRATFORD-UPON-AVON NOWADAYS </vt:lpstr>
      <vt:lpstr>Презентация PowerPoint</vt:lpstr>
      <vt:lpstr>Презентация PowerPoint</vt:lpstr>
      <vt:lpstr>Презентация PowerPoint</vt:lpstr>
      <vt:lpstr>W. SHAKESPEARE’S SCHOOL IN STRATFORD-UPON-AVON</vt:lpstr>
      <vt:lpstr>THE CLASSROOM</vt:lpstr>
      <vt:lpstr>Презентация PowerPoint</vt:lpstr>
      <vt:lpstr>London</vt:lpstr>
      <vt:lpstr>THE FIRST SHAKESPEARE’S GLOBE THEATRE</vt:lpstr>
      <vt:lpstr>Презентация PowerPoint</vt:lpstr>
      <vt:lpstr>STRATFORD  ROYAL SHAKESPEARE THEATRE  (1932)</vt:lpstr>
      <vt:lpstr>Презентация PowerPoint</vt:lpstr>
      <vt:lpstr>THESE GREAT SHAKESPEARE’ S PLAYS ARE KNOWN ALL OVER THE WORLD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SHAKESPEARE’S SIGNATURE</vt:lpstr>
      <vt:lpstr>THERE ARE SEVERAL SHAKESPEARE’S POTRAITS</vt:lpstr>
      <vt:lpstr>A NEW POTRAIT WAS FOUND   </vt:lpstr>
      <vt:lpstr>Презентация PowerPoint</vt:lpstr>
      <vt:lpstr>By the end of his life</vt:lpstr>
      <vt:lpstr>Презентация PowerPoint</vt:lpstr>
      <vt:lpstr>HOLY TRINITY CHURCH THE FIRST MONUMENT </vt:lpstr>
      <vt:lpstr>THERE IS A POET’S CONER IN  WESTMINSTER ABBY</vt:lpstr>
      <vt:lpstr>Презентация PowerPoint</vt:lpstr>
      <vt:lpstr>Презентация PowerPoint</vt:lpstr>
      <vt:lpstr>Презентация PowerPoint</vt:lpstr>
      <vt:lpstr>FINALLY I SHOULD SAY</vt:lpstr>
      <vt:lpstr>«HE WAS NOT FOR AN AGE, BUT FOR ALL TIME.»             Ben Jonson              (1572-1637)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Галичина Ольга Михайловна</cp:lastModifiedBy>
  <cp:revision>24</cp:revision>
  <dcterms:modified xsi:type="dcterms:W3CDTF">2016-02-05T09:26:29Z</dcterms:modified>
</cp:coreProperties>
</file>