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5" r:id="rId3"/>
    <p:sldId id="263" r:id="rId4"/>
    <p:sldId id="264" r:id="rId5"/>
    <p:sldId id="268" r:id="rId6"/>
    <p:sldId id="298" r:id="rId7"/>
    <p:sldId id="299" r:id="rId8"/>
    <p:sldId id="269" r:id="rId9"/>
    <p:sldId id="270" r:id="rId10"/>
    <p:sldId id="300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03" r:id="rId35"/>
    <p:sldId id="304" r:id="rId36"/>
    <p:sldId id="305" r:id="rId37"/>
    <p:sldId id="306" r:id="rId38"/>
    <p:sldId id="307" r:id="rId39"/>
    <p:sldId id="308" r:id="rId40"/>
    <p:sldId id="293" r:id="rId41"/>
    <p:sldId id="294" r:id="rId42"/>
    <p:sldId id="295" r:id="rId43"/>
    <p:sldId id="296" r:id="rId44"/>
    <p:sldId id="297" r:id="rId45"/>
    <p:sldId id="3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0.32400000000000001</c:v>
                </c:pt>
                <c:pt idx="1">
                  <c:v>0.56599999999999995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0.433</c:v>
                </c:pt>
                <c:pt idx="1">
                  <c:v>0.39100000000000001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0.247</c:v>
                </c:pt>
                <c:pt idx="1">
                  <c:v>4.2999999999999997E-2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73312"/>
        <c:axId val="85374848"/>
      </c:barChart>
      <c:catAx>
        <c:axId val="85373312"/>
        <c:scaling>
          <c:orientation val="minMax"/>
        </c:scaling>
        <c:delete val="0"/>
        <c:axPos val="b"/>
        <c:majorTickMark val="out"/>
        <c:minorTickMark val="none"/>
        <c:tickLblPos val="nextTo"/>
        <c:crossAx val="85374848"/>
        <c:crosses val="autoZero"/>
        <c:auto val="1"/>
        <c:lblAlgn val="ctr"/>
        <c:lblOffset val="100"/>
        <c:noMultiLvlLbl val="0"/>
      </c:catAx>
      <c:valAx>
        <c:axId val="85374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537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01558398950133"/>
          <c:y val="0.10739739173228346"/>
          <c:w val="0.34190108267716535"/>
          <c:h val="0.630102608267716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2013-2014 г.г.</c:v>
                </c:pt>
                <c:pt idx="2">
                  <c:v>2014-2015 г.г.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0.25</c:v>
                </c:pt>
                <c:pt idx="2" formatCode="0.00%">
                  <c:v>0.35699999999999998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2013-2014 г.г.</c:v>
                </c:pt>
                <c:pt idx="2">
                  <c:v>2014-2015 г.г.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0.625</c:v>
                </c:pt>
                <c:pt idx="2" formatCode="0%">
                  <c:v>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2013-2014 г.г.</c:v>
                </c:pt>
                <c:pt idx="2">
                  <c:v>2014-2015 г.г.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0.125</c:v>
                </c:pt>
                <c:pt idx="2" formatCode="0.00%">
                  <c:v>4.2999999999999997E-2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957888"/>
        <c:axId val="111959424"/>
      </c:barChart>
      <c:catAx>
        <c:axId val="111957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1959424"/>
        <c:crosses val="autoZero"/>
        <c:auto val="1"/>
        <c:lblAlgn val="ctr"/>
        <c:lblOffset val="100"/>
        <c:noMultiLvlLbl val="0"/>
      </c:catAx>
      <c:valAx>
        <c:axId val="1119594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1957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8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8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4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6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2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0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7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1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3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AA4A-8D88-4263-8D0F-2466BFAC36F4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1D4FC-16E6-4438-80B3-79E81756D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5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1076;&#1077;&#1090;&#1089;&#1082;&#1080;&#1081;%20&#1089;&#1072;&#1076;/&#1088;&#1072;&#1073;&#1086;&#1090;&#1072;/&#1072;&#1085;&#1072;&#1083;&#1080;&#1079;%20&#1087;&#1086;%20&#1080;&#1079;&#1086;&#1073;&#1088;&#1072;&#1079;&#1080;&#1090;&#1077;&#1083;&#1100;&#1085;&#1086;&#1081;%20&#1076;&#1077;&#1103;&#1090;&#1077;&#1083;&#1100;&#1085;&#1086;&#1089;&#1090;&#1080;.doc" TargetMode="External"/><Relationship Id="rId3" Type="http://schemas.openxmlformats.org/officeDocument/2006/relationships/hyperlink" Target="&#1040;&#1085;&#1072;&#1083;&#1080;&#1079;%20%20&#1076;&#1080;&#1072;&#1075;&#1085;&#1086;&#1089;&#1090;&#1080;&#1082;&#1080;%20&#1085;&#1072;%20&#1103;&#1085;&#1074;&#1072;&#1088;&#1100;%20&#1076;&#1077;&#1090;&#1077;&#1081;%20&#1090;&#1088;&#1077;&#1090;&#1100;&#1077;&#1075;&#1086;%20&#1075;&#1086;&#1076;&#1072;%20&#1078;&#1080;&#1079;&#1085;&#1080;%20&#1075;&#1088;&#1091;&#1087;&#1087;&#1099;%204%20%202014%20&#1075;.doc" TargetMode="External"/><Relationship Id="rId7" Type="http://schemas.openxmlformats.org/officeDocument/2006/relationships/hyperlink" Target="&#1076;&#1077;&#1090;&#1089;&#1082;&#1080;&#1081;%20&#1089;&#1072;&#1076;/&#1088;&#1072;&#1073;&#1086;&#1090;&#1072;/&#1040;&#1085;&#1072;&#1083;&#1080;&#1079;%20&#1087;&#1086;%20&#1092;&#1080;&#1079;&#1080;&#1095;&#1077;&#1089;&#1082;&#1086;&#1084;&#1091;%20&#1088;&#1072;&#1079;&#1074;&#1080;&#1090;&#1080;&#1102;%20&#1075;&#1088;&#1091;&#1087;&#1087;&#1072;%20&#8470;%204%20(2)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76;&#1077;&#1090;&#1089;&#1082;&#1080;&#1081;%20&#1089;&#1072;&#1076;/&#1088;&#1072;&#1073;&#1086;&#1090;&#1072;/&#1040;&#1085;&#1072;&#1083;&#1080;&#1079;%20&#1087;&#1086;%20&#1087;&#1086;&#1079;&#1085;&#1072;&#1074;&#1072;&#1090;&#1077;&#1083;&#1100;&#1085;&#1086;&#1084;&#1091;%20&#1088;&#1072;&#1079;&#1074;&#1080;&#1090;&#1080;&#1102;%20&#1075;&#1088;&#1091;&#1087;&#1087;&#1072;%204%20(2).doc" TargetMode="External"/><Relationship Id="rId5" Type="http://schemas.openxmlformats.org/officeDocument/2006/relationships/hyperlink" Target="&#1076;&#1077;&#1090;&#1089;&#1082;&#1080;&#1081;%20&#1089;&#1072;&#1076;/&#1088;&#1072;&#1073;&#1086;&#1090;&#1072;/&#1040;&#1085;&#1072;&#1083;&#1080;&#1079;%20&#1087;&#1086;%20&#1080;&#1075;&#1088;&#1086;&#1074;&#1086;&#1081;%20&#1076;&#1077;&#1103;&#1090;&#1077;&#1083;&#1100;&#1085;&#1086;&#1089;&#1090;&#1080;%20&#1075;&#1088;&#1091;&#1087;&#1087;&#1072;%204%20&#1085;&#1072;%202014%20-%202015%20&#1075;&#1086;&#1076;.doc" TargetMode="External"/><Relationship Id="rId4" Type="http://schemas.openxmlformats.org/officeDocument/2006/relationships/hyperlink" Target="&#1040;&#1085;&#1072;&#1083;&#1080;&#1079;%20%20&#1076;&#1080;&#1072;&#1075;&#1085;&#1086;&#1089;&#1090;&#1080;&#1082;&#1080;%20&#1085;&#1072;%20&#1103;&#1085;&#1074;&#1072;&#1088;&#1100;%20&#1076;&#1077;&#1090;&#1077;&#1081;%20&#1090;&#1088;&#1077;&#1090;&#1100;&#1077;&#1075;&#1086;%20&#1075;&#1086;&#1076;&#1072;%20&#1078;&#1080;&#1079;&#1085;&#1080;%20&#1075;&#1088;&#1091;&#1087;&#1087;&#1099;%204%20%202014%20&#1075;%20-%20&#1082;&#1086;&#1087;&#1080;&#1103;.do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41;&#1059;&#1050;&#1051;&#1045;&#1058;&#1067;/&#1073;&#1091;&#1082;&#1083;&#1077;&#1090;%20&#1087;&#1086;%20&#1073;&#1077;&#1079;&#1086;&#1087;&#1072;&#1089;&#1085;&#1086;&#1089;&#1090;&#1080;.pub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6;&#1077;&#1090;&#1089;&#1082;&#1080;&#1081;%20&#1089;&#1072;&#1076;/&#1041;&#1059;&#1050;&#1051;&#1045;&#1058;&#1067;/&#1041;&#1091;&#1082;&#1083;&#1077;&#1090;%20&#1074;%20&#1076;&#1077;&#1090;&#1089;&#1082;&#1080;&#1081;%20&#1089;&#1072;&#1076;%20&#1047;&#1044;&#1054;&#1056;&#1054;&#1042;&#1068;&#1045;.pub" TargetMode="External"/><Relationship Id="rId4" Type="http://schemas.openxmlformats.org/officeDocument/2006/relationships/hyperlink" Target="&#1076;&#1077;&#1090;&#1089;&#1082;&#1080;&#1081;%20&#1089;&#1072;&#1076;/&#1041;&#1059;&#1050;&#1051;&#1045;&#1058;&#1067;/&#1073;&#1091;&#1082;&#1083;&#1077;&#1090;%20&#1087;&#1088;&#1086;%20&#1086;&#1090;&#1094;&#1072;.pub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87;&#1072;&#1087;&#1082;&#1080;%20&#1087;&#1077;&#1088;&#1077;&#1076;&#1074;&#1080;&#1078;&#1082;&#1080;/&#1085;&#1091;&#1078;&#1085;&#1086;%20&#1089;%20&#1087;&#1072;&#1083;&#1100;&#1094;&#1072;&#1084;&#1080;%20&#1076;&#1088;&#1091;&#1078;&#1080;&#1090;&#1100;%20&#1077;&#1089;&#1083;&#1080;%20&#1093;&#1086;&#1095;&#1077;&#1096;&#1100;%20&#1091;&#1084;&#1085;&#1099;&#1084;%20&#1073;&#1099;&#1090;&#110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&#1092;&#1075;&#1086;&#1089;%20&#1082;&#1086;&#1085;&#1089;&#1091;&#1083;&#1100;&#1090;&#1072;&#1094;&#1080;&#1103;%20&#1076;&#1083;&#1103;%20&#1088;&#1086;&#1076;&#1080;&#1090;&#1077;&#1083;&#1077;&#1081;.doc" TargetMode="External"/><Relationship Id="rId5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&#1054;&#1089;&#1085;&#1086;&#1074;&#1085;&#1099;&#1077;%20&#1087;&#1088;&#1086;&#1103;&#1074;&#1083;&#1077;&#1085;&#1080;&#1103;%20&#1082;&#1088;&#1080;&#1079;&#1080;&#1089;&#1072;%20&#1090;&#1088;&#1077;&#1093;%20&#1083;&#1077;&#1090;.doc" TargetMode="External"/><Relationship Id="rId4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&#1050;&#1086;&#1085;&#1089;&#1091;&#1083;&#1100;&#1090;&#1072;&#1094;&#1080;&#1103;%20&#1055;&#1086;&#1084;&#1086;&#1075;&#1080;&#1090;&#1077;%20&#1088;&#1077;&#1073;&#1105;&#1085;&#1082;&#1091;%20&#1091;&#1082;&#1088;&#1077;&#1087;&#1080;&#1090;&#1100;%20&#1079;&#1076;&#1086;&#1088;&#1086;&#1074;&#1100;&#1077;.do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87;&#1072;&#1087;&#1082;&#1080;%20&#1087;&#1077;&#1088;&#1077;&#1076;&#1074;&#1080;&#1078;&#1082;&#1080;/&#1087;&#1072;&#1087;&#1082;&#1072;%20-%20&#1087;&#1077;&#1088;&#1077;&#1076;&#1074;&#1080;&#1078;&#1082;&#1072;%20&#1085;&#1072;%20&#1090;&#1077;&#1084;&#1091;%20&#1082;&#1072;&#1082;%20&#1080;&#1079;&#1073;&#1077;&#1078;&#1072;&#1090;&#1100;%20&#1074;&#1089;&#1090;&#1088;&#1077;&#1095;&#1080;%20&#1089;%20&#1089;&#1086;&#1089;&#1091;&#1083;&#1100;&#1082;&#1086;&#1081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&#1076;&#1077;&#1090;&#1089;&#1082;&#1080;&#1081;%20&#1089;&#1072;&#1076;/&#1087;&#1072;&#1087;&#1082;&#1080;%20&#1087;&#1077;&#1088;&#1077;&#1076;&#1074;&#1080;&#1078;&#1082;&#1080;/&#1082;&#1072;&#1082;%20&#1085;&#1077;%20&#1079;&#1072;&#1073;&#1086;&#1083;&#1077;&#1090;&#1100;.doc" TargetMode="External"/><Relationship Id="rId4" Type="http://schemas.openxmlformats.org/officeDocument/2006/relationships/hyperlink" Target="&#1076;&#1077;&#1090;&#1089;&#1082;&#1080;&#1081;%20&#1089;&#1072;&#1076;/&#1087;&#1072;&#1087;&#1082;&#1080;%20&#1087;&#1077;&#1088;&#1077;&#1076;&#1074;&#1080;&#1078;&#1082;&#1080;/&#1055;&#1088;&#1086;&#1092;&#1080;&#1083;&#1072;&#1082;&#1090;&#1080;&#1082;&#1072;%20&#1101;&#1085;&#1090;&#1077;&#1088;&#1086;&#1074;&#1080;&#1088;&#1091;&#1089;&#1085;&#1086;&#1081;%20&#1080;&#1085;&#1092;&#1077;&#1082;&#1094;&#1080;&#1080;.doc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40;&#1085;&#1082;&#1077;&#1090;&#1099;%20&#1076;&#1083;&#1103;%20&#1088;&#1086;&#1076;&#1080;&#1090;&#1077;&#1083;&#1077;&#1081;/&#1040;&#1085;&#1082;&#1077;&#1090;&#1072;%20&#1076;&#1083;&#1103;%20&#1088;&#1086;&#1076;&#1080;&#1090;&#1077;&#1083;&#1077;&#1081;%20&#1087;&#1086;%20&#1089;&#1077;&#1085;&#1089;&#1086;&#1088;&#1085;&#1086;&#1084;%20&#1074;&#1086;&#1089;&#1087;&#1080;&#1090;&#1072;&#1085;&#1080;&#1102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6;&#1077;&#1090;&#1089;&#1082;&#1080;&#1081;%20&#1089;&#1072;&#1076;/&#1040;&#1085;&#1082;&#1077;&#1090;&#1099;%20&#1076;&#1083;&#1103;%20&#1088;&#1086;&#1076;&#1080;&#1090;&#1077;&#1083;&#1077;&#1081;/&#1040;&#1085;&#1082;&#1077;&#1090;&#1072;%20&#1079;&#1076;&#1086;&#1088;&#1086;&#1074;&#1100;&#1103;.doc" TargetMode="External"/><Relationship Id="rId4" Type="http://schemas.openxmlformats.org/officeDocument/2006/relationships/hyperlink" Target="&#1076;&#1077;&#1090;&#1089;&#1082;&#1080;&#1081;%20&#1089;&#1072;&#1076;/&#1040;&#1085;&#1082;&#1077;&#1090;&#1099;%20&#1076;&#1083;&#1103;%20&#1088;&#1086;&#1076;&#1080;&#1090;&#1077;&#1083;&#1077;&#1081;/&#1040;&#1085;&#1082;&#1077;&#1090;&#1072;%20&#1076;&#1083;&#1103;%20&#1088;&#1086;&#1076;&#1080;&#1090;&#1077;&#1083;&#1077;&#1081;%20&#1087;&#1086;%20&#1101;&#1082;&#1086;&#1083;&#1086;&#1075;&#1080;&#1080;.doc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%20&#1087;&#1083;&#1072;&#1085;%20&#1088;&#1072;&#1073;&#1086;&#1090;&#1099;%20%20&#1089;%20&#1088;&#1086;&#1076;&#1080;&#1090;&#1077;&#1083;&#1103;&#1084;&#1080;%20&#1087;&#1086;%20&#1088;&#1080;&#1089;&#1086;&#1074;&#1072;&#1085;&#1080;&#1102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&#1087;&#1083;&#1072;&#1085;%20&#1087;&#1086;%20&#1080;&#1079;&#1086;&#1073;&#1088;&#1072;&#1079;&#1080;&#1090;&#1077;&#1083;&#1100;&#1085;&#1086;&#1081;%20&#1076;&#1077;&#1103;&#1090;&#1077;&#1083;&#1100;&#1085;&#1086;&#1089;&#1090;&#1080;%20&#1074;%20&#1087;&#1077;&#1088;&#1074;&#1086;&#1081;%20&#1084;&#1083;&#1072;&#1076;&#1096;&#1077;&#1081;%20&#1075;&#1088;&#1091;&#1087;&#1087;&#1077;.doc" TargetMode="External"/><Relationship Id="rId4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%20&#1087;&#1083;&#1072;&#1085;%20&#1088;&#1072;&#1073;&#1086;&#1090;&#1099;%20&#1089;%20&#1076;&#1077;&#1090;&#1100;&#1084;&#1080;%20&#1076;&#1080;&#1076;&#1072;&#1082;&#1090;&#1080;&#1095;&#1077;&#1089;&#1082;&#1080;&#1077;%20&#1080;&#1075;&#1088;&#1099;.do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%20&#1087;&#1083;&#1072;&#1085;%20&#1088;&#1072;&#1073;&#1086;&#1090;&#1099;%20%20&#1089;%20&#1088;&#1086;&#1076;&#1080;&#1090;&#1077;&#1083;&#1103;&#1084;&#1080;%20&#1087;&#1086;%20&#1088;&#1080;&#1089;&#1086;&#1074;&#1072;&#1085;&#1080;&#1102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&#1087;&#1083;&#1072;&#1085;%20&#1087;&#1086;%20&#1080;&#1079;&#1086;&#1073;&#1088;&#1072;&#1079;&#1080;&#1090;&#1077;&#1083;&#1100;&#1085;&#1086;&#1081;%20&#1076;&#1077;&#1103;&#1090;&#1077;&#1083;&#1100;&#1085;&#1086;&#1089;&#1090;&#1080;%20&#1074;%20&#1087;&#1077;&#1088;&#1074;&#1086;&#1081;%20&#1084;&#1083;&#1072;&#1076;&#1096;&#1077;&#1081;%20&#1075;&#1088;&#1091;&#1087;&#1087;&#1077;.doc" TargetMode="External"/><Relationship Id="rId4" Type="http://schemas.openxmlformats.org/officeDocument/2006/relationships/hyperlink" Target="&#1076;&#1077;&#1090;&#1089;&#1082;&#1080;&#1081;%20&#1089;&#1072;&#1076;/&#1087;&#1077;&#1088;&#1089;&#1087;&#1077;&#1082;&#1090;&#1080;&#1074;&#1085;&#1099;&#1077;%20&#1087;&#1083;&#1072;&#1085;&#1099;/&#1055;&#1077;&#1088;&#1089;&#1087;&#1077;&#1082;&#1090;&#1080;&#1074;&#1085;&#1099;&#1081;%20&#1087;&#1083;&#1072;&#1085;%20&#1088;&#1072;&#1073;&#1086;&#1090;&#1099;%20&#1089;%20&#1076;&#1077;&#1090;&#1100;&#1084;&#1080;%20&#1076;&#1080;&#1076;&#1072;&#1082;&#1090;&#1080;&#1095;&#1077;&#1089;&#1082;&#1080;&#1077;%20&#1080;&#1075;&#1088;&#1099;.doc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79;&#1072;&#1085;&#1103;&#1090;&#1080;&#1103;/&#1079;&#1072;&#1085;&#1103;&#1090;&#1080;&#1077;%20&#1077;&#1078;&#1080;&#1082;&#108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76;&#1077;&#1090;&#1089;&#1082;&#1080;&#1081;%20&#1089;&#1072;&#1076;/&#1079;&#1072;&#1085;&#1103;&#1090;&#1080;&#1103;/&#1057;&#1085;&#1077;&#1075;%20&#1087;&#1091;&#1096;&#1080;&#1089;&#1090;&#1099;&#1081;.doc" TargetMode="External"/><Relationship Id="rId5" Type="http://schemas.openxmlformats.org/officeDocument/2006/relationships/hyperlink" Target="&#1076;&#1077;&#1090;&#1089;&#1082;&#1080;&#1081;%20&#1089;&#1072;&#1076;/&#1079;&#1072;&#1085;&#1103;&#1090;&#1080;&#1103;/&#1082;&#1086;&#1085;&#1089;&#1087;&#1077;&#1082;&#1090;%20&#1087;&#1086;%20&#1048;&#1047;&#1054;.doc" TargetMode="External"/><Relationship Id="rId4" Type="http://schemas.openxmlformats.org/officeDocument/2006/relationships/hyperlink" Target="&#1076;&#1077;&#1090;&#1089;&#1082;&#1080;&#1081;%20&#1089;&#1072;&#1076;/&#1079;&#1072;&#1085;&#1103;&#1090;&#1080;&#1103;/&#1082;&#1086;&#1085;&#1089;&#1087;&#1077;&#1082;&#1090;%20&#1079;&#1072;&#1085;&#1103;&#1090;&#1080;&#1103;%20&#1087;&#1086;%20&#1088;&#1080;&#1089;&#1086;&#1074;&#1072;&#1085;&#1080;&#1102;%20&#1089;&#1083;&#1077;&#1076;&#1099;%20&#1082;&#1086;&#1090;&#1077;&#1085;&#1082;&#1072;%20.doc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&#1082;&#1072;&#1082;%20&#1085;&#1072;&#1091;&#1095;&#1080;&#1090;&#1100;%20&#1088;&#1077;&#1073;&#1077;&#1085;&#1082;&#1072;%20&#1088;&#1080;&#1089;&#1086;&#1074;&#1072;&#1090;&#1100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&#1050;&#1086;&#1085;&#1089;&#1091;&#1083;&#1100;&#1090;&#1072;&#1094;&#1080;&#1103;%20&#1076;&#1083;&#1103;%20&#1088;&#1086;&#1076;&#1080;&#1090;&#1077;&#1083;&#1077;&#1081;%20&#1085;&#1072;%20&#1090;&#1077;&#1084;&#1091;%20&#1079;&#1085;&#1072;&#1082;&#1086;&#1084;&#1089;&#1090;&#1074;&#1086;%20&#1089;%20&#1085;&#1077;&#1090;&#1088;&#1072;&#1076;&#1080;&#1094;&#1080;&#1086;&#1085;&#1085;&#1099;&#1084;&#1080;%20&#1090;&#1077;&#1093;&#1085;&#1080;&#1082;&#1072;&#1084;&#1080;%20&#1088;&#1080;&#1089;&#1086;&#1074;&#1072;&#1085;&#1080;&#1103;.doc" TargetMode="External"/><Relationship Id="rId4" Type="http://schemas.openxmlformats.org/officeDocument/2006/relationships/hyperlink" Target="&#1076;&#1077;&#1090;&#1089;&#1082;&#1080;&#1081;%20&#1089;&#1072;&#1076;/&#1082;&#1086;&#1085;&#1089;&#1091;&#1083;&#1100;&#1090;&#1072;&#1094;&#1080;&#1080;%20&#1076;&#1083;&#1103;%20&#1088;&#1086;&#1076;&#1080;&#1090;&#1077;&#1083;&#1077;&#1081;/konsultaciya_-_rol_risovaniya_v_zhizni_rebenka.docx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1089;&#1072;&#1084;&#1086;&#1086;&#1073;&#1088;&#1072;&#1079;&#1086;&#1074;&#1072;&#1085;&#1080;&#1077;%20&#1087;&#1086;%20&#1089;&#1077;&#1085;&#1089;&#1086;&#1088;&#1080;&#1082;&#1077;%20&#1095;&#1077;&#1088;&#1077;&#1079;%20&#1080;&#1079;&#1086;/&#1076;&#1080;&#1072;&#1075;&#1085;&#1086;&#1089;&#1090;&#1080;&#1082;&#1072;%20&#1087;&#1086;%20&#1089;&#1077;&#1085;&#1089;&#1086;&#1088;&#1080;&#1082;&#1077;%20&#1080;%20&#1088;&#1080;&#1089;&#1086;&#1074;&#1072;&#1085;&#1080;&#1102;%20&#1087;&#1086;%20&#1089;&#1072;&#1084;&#1086;&#1086;&#1073;&#1088;&#1072;&#1079;&#1086;&#1074;&#1072;&#1085;&#1080;&#1102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1089;&#1072;&#1084;&#1086;&#1086;&#1073;&#1088;&#1072;&#1079;&#1086;&#1074;&#1072;&#1085;&#1080;&#1077;%20&#1087;&#1086;%20&#1089;&#1077;&#1085;&#1089;&#1086;&#1088;&#1080;&#1082;&#1077;%20&#1095;&#1077;&#1088;&#1077;&#1079;%20&#1080;&#1079;&#1086;/&#1040;&#1085;&#1082;&#1077;&#1090;&#1072;%20&#1076;&#1083;&#1103;%20&#1088;&#1086;&#1076;&#1080;&#1090;&#1077;&#1083;&#1077;&#1081;%20&#1087;&#1086;%20&#1080;&#1079;&#1086;.do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89;&#1072;&#1084;&#1086;&#1086;&#1073;&#1088;&#1072;&#1079;&#1086;&#1074;&#1072;&#1085;&#1080;&#1077;%20&#1087;&#1086;%20&#1089;&#1077;&#1085;&#1089;&#1086;&#1088;&#1080;&#1082;&#1077;%20&#1095;&#1077;&#1088;&#1077;&#1079;%20&#1080;&#1079;&#1086;/&#1040;&#1085;&#1082;&#1077;&#1090;&#1072;%20&#1087;&#1086;%20&#1089;&#1077;&#1085;&#1089;&#1086;&#1088;&#1080;&#1082;&#1077;.doc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" y="0"/>
            <a:ext cx="9144000" cy="677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5" y="764704"/>
            <a:ext cx="54940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Портфолио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687880" cy="3193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827584" y="1988840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4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Комаровой Ольги Сергеевны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2730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7524"/>
            <a:ext cx="3910811" cy="496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84" y="3398488"/>
            <a:ext cx="2892350" cy="364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5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2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1259632" y="332656"/>
            <a:ext cx="5184576" cy="1872208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копилка</a:t>
            </a:r>
            <a:endParaRPr lang="ru-RU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сохраненные данные 5"/>
          <p:cNvSpPr/>
          <p:nvPr/>
        </p:nvSpPr>
        <p:spPr>
          <a:xfrm>
            <a:off x="3203848" y="2060848"/>
            <a:ext cx="5184576" cy="4032448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Т.Г. «Развивайте у дошкольников творчество».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«Развитие речи в детском саду».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Лиштван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З.В. «Конструирование».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Лайзане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С.Я. «Физическая культура для малышей».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Соломенникова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А. «Занятия по формированию элементарных экологических представлений».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Пилюгина Э. Г. «Сенсорные способности малыша».</a:t>
            </a: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2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547664" y="764704"/>
            <a:ext cx="4824536" cy="1152128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научно-методического обеспечения</a:t>
            </a:r>
            <a:endParaRPr lang="ru-RU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979712" y="1772816"/>
            <a:ext cx="6984776" cy="5085184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занятия в группах раннего возраста «Кукла Маша».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Наглядно-дидактическое пособие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В.В.Гербова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речи в детском саду» (с детьми 2-3 лет).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занятия в младшей группе детского сада «Стихи А.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Наглядно-дидактическое пособие рассказы по картинкам «Колобок»; «Теремок»; «Курочка Ряба».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Наглядно-дидактическое пособие «Потешки».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 материал «Дымковская игрушка»; «Богородская игрушка»</a:t>
            </a: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203848" y="3260380"/>
            <a:ext cx="3168352" cy="201622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реализуемых программ</a:t>
            </a:r>
            <a:endParaRPr lang="ru-RU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4322324" y="2378594"/>
            <a:ext cx="792088" cy="864096"/>
          </a:xfrm>
          <a:prstGeom prst="up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2 9"/>
          <p:cNvSpPr/>
          <p:nvPr/>
        </p:nvSpPr>
        <p:spPr>
          <a:xfrm>
            <a:off x="2627784" y="0"/>
            <a:ext cx="4344919" cy="2810642"/>
          </a:xfrm>
          <a:prstGeom prst="irregularSeal2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и обучения в детском саду под. Редакцией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М.А.Васильевой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В.В.Гербовой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Т.С.Комаровой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438738" y="3966784"/>
            <a:ext cx="792088" cy="648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2 11"/>
          <p:cNvSpPr/>
          <p:nvPr/>
        </p:nvSpPr>
        <p:spPr>
          <a:xfrm>
            <a:off x="6972703" y="2868662"/>
            <a:ext cx="2189197" cy="2844316"/>
          </a:xfrm>
          <a:prstGeom prst="irregularSeal2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ДОУ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2452208" y="3943632"/>
            <a:ext cx="751640" cy="807221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ятно 1 15"/>
          <p:cNvSpPr/>
          <p:nvPr/>
        </p:nvSpPr>
        <p:spPr>
          <a:xfrm>
            <a:off x="0" y="2492896"/>
            <a:ext cx="2627784" cy="2743869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С.Н.Николаева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«Экологическое воспитание в ДОУ»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75656" y="980728"/>
            <a:ext cx="4896544" cy="100811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диагностик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абличка 2">
            <a:hlinkClick r:id="rId3" action="ppaction://hlinkfile"/>
          </p:cNvPr>
          <p:cNvSpPr/>
          <p:nvPr/>
        </p:nvSpPr>
        <p:spPr>
          <a:xfrm>
            <a:off x="2654780" y="2132856"/>
            <a:ext cx="5256584" cy="3888432"/>
          </a:xfrm>
          <a:prstGeom prst="plaqu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Анализ  диагностики на январь детей третьего года жизни группы 4  2014 г - копия.doc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сад\работа\Анализ по игровой деятельности группа 4 на 2014 - 2015 год.doc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детский сад\работа\Анализ по познавательному развитию группа 4 (2).doc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детский сад\работа\Анализ по физическому развитию группа № 4 (2).doc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детский сад\работа\анализ по изобразительной деятельности.doc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" y="0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1259632" y="498612"/>
            <a:ext cx="4680520" cy="792088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деятельности</a:t>
            </a:r>
            <a:endParaRPr lang="ru-RU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290700"/>
            <a:ext cx="574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воспитание на середину года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60645730"/>
              </p:ext>
            </p:extLst>
          </p:nvPr>
        </p:nvGraphicFramePr>
        <p:xfrm>
          <a:off x="1763688" y="1770590"/>
          <a:ext cx="6912768" cy="456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51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78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619672" y="620688"/>
            <a:ext cx="4680520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деятельности</a:t>
            </a:r>
            <a:endParaRPr lang="ru-RU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720521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на середину года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8090103"/>
              </p:ext>
            </p:extLst>
          </p:nvPr>
        </p:nvGraphicFramePr>
        <p:xfrm>
          <a:off x="1835696" y="2420888"/>
          <a:ext cx="6696744" cy="414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66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2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75656" y="548680"/>
            <a:ext cx="5184576" cy="144016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опыта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060848"/>
            <a:ext cx="4392488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интернет конкурс педагогического творчества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«Педагогические идеи и технологии: дошкольное образование»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педагогический марафон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«Ясли - это серьезно»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717595"/>
            <a:ext cx="3024337" cy="375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13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547664" y="620688"/>
            <a:ext cx="4536504" cy="1584176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58863"/>
            <a:ext cx="2957513" cy="221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827585" y="2204865"/>
            <a:ext cx="735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(интеграций образовательных областей (речевое;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физическое; художественно-эстетическое; социально-коммуникативное;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ознавательное)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25" y="3068960"/>
            <a:ext cx="3180420" cy="238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33" y="4653137"/>
            <a:ext cx="2939819" cy="22048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548555" y="861298"/>
            <a:ext cx="4032448" cy="83951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745316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</a:t>
            </a:r>
            <a:r>
              <a:rPr lang="ru-RU" sz="2400" dirty="0" smtClean="0"/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игры; сюжетно-ролевые; подвижные игры и т.д.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2618"/>
            <a:ext cx="3960440" cy="29722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4" y="2517982"/>
            <a:ext cx="345515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00475"/>
            <a:ext cx="3155699" cy="2367534"/>
          </a:xfrm>
          <a:prstGeom prst="snip2DiagRect">
            <a:avLst>
              <a:gd name="adj1" fmla="val 20153"/>
              <a:gd name="adj2" fmla="val 1778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33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514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620688"/>
            <a:ext cx="60088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портфолио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1835696" y="1821017"/>
            <a:ext cx="6505516" cy="4272279"/>
          </a:xfrm>
          <a:prstGeom prst="plaqu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«Общие сведения»…………………………3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«Профессиональная карта»………….……..5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«Методическая копилка»…………………...9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«Ресурсное обеспечение»……………10 Раздел 5. «Анализ диагностик»……………………...12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«Результат деятельности»…………………13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«Обобщение и распространение опыта работы»………………………………………………..15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«Работа с детьми»………………………….16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9. «Работа с родителями»…………………….20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10. «Документы и материалы по самообразованию»……………………………………27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75656" y="548680"/>
            <a:ext cx="4608512" cy="864096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929" y="150354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9950"/>
            <a:ext cx="3432175" cy="257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" y="2038350"/>
            <a:ext cx="3713163" cy="277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293096"/>
            <a:ext cx="3006295" cy="225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7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691680" y="692696"/>
            <a:ext cx="3744416" cy="80467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56074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Культурно-гигиенические навыки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7438"/>
            <a:ext cx="3725540" cy="2794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727298" cy="27967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619672" y="404664"/>
            <a:ext cx="4320480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39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Родительское собрание: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5" y="2008004"/>
            <a:ext cx="4944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 Традиционное собрание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Родительские конференции на тему: «Забота о здоровье детей».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Круглый стол на тему: «Роль семьи в  воспитании ребенка».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 Мастер-класс на тему: «использование нетрадиционных техник рисования с детьми раннего возраста».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6" y="2924944"/>
            <a:ext cx="2919089" cy="1650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75423"/>
            <a:ext cx="2457016" cy="1842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90872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уклеты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772816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детский сад\БУКЛЕТЫ\буклет по безопасности.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pub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сад\БУКЛЕТЫ\буклет про отца.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pub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сад\БУКЛЕТЫ\Буклет в детский сад ЗДОРОВЬЕ.pub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8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2068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Консультации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628800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детский сад\папки передвижки\нужно с пальцами дружить если хочешь умным быть.doc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сад\консультации для родителей\Консультация Помогите ребёнку укрепить здоровье.doc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сад\консультации для родителей\Основные проявления кризиса трех лет.doc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детский сад\консультации для родителей\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фгос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 консультация для родителей.doc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43908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Папки-передвижки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1403648" y="1052736"/>
            <a:ext cx="5256584" cy="3888432"/>
          </a:xfrm>
          <a:prstGeom prst="verticalScroll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детский сад\папки передвижки\папка - передвижка на тему как избежать встречи с сосулькой.doc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сад\папки передвижки\Профилактика энтеровирусной инфекции.docx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сад\папки передвижки\как не заболеть.doc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00" y="4581128"/>
            <a:ext cx="2898671" cy="2174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64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90872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Конкурсы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92" y="3429000"/>
            <a:ext cx="3303587" cy="2481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3" y="3146566"/>
            <a:ext cx="4046781" cy="303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115615" y="1431940"/>
            <a:ext cx="6044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«Музыкальная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из бросового материала»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«Мама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 мне игрушку» и т.д.</a:t>
            </a:r>
          </a:p>
        </p:txBody>
      </p:sp>
    </p:spTree>
    <p:extLst>
      <p:ext uri="{BB962C8B-B14F-4D97-AF65-F5344CB8AC3E}">
        <p14:creationId xmlns:p14="http://schemas.microsoft.com/office/powerpoint/2010/main" val="312372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" y="36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0152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Стенгазеты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3908425" cy="2195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2886"/>
            <a:ext cx="3438525" cy="1931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35" y="3905913"/>
            <a:ext cx="348138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30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841" y="57510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Анкета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сохраненные данные 4"/>
          <p:cNvSpPr/>
          <p:nvPr/>
        </p:nvSpPr>
        <p:spPr>
          <a:xfrm>
            <a:off x="1979712" y="1098322"/>
            <a:ext cx="5328592" cy="4490918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1. детский сад\Анкеты для родителей\Анкета для родителей по сенсорном воспитанию.doc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сад\Анкеты для родителей\Анкета для родителей по экологии.doc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сад\Анкеты для родителей\Анкета здоровья.doc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03648" y="764704"/>
            <a:ext cx="4824536" cy="129614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  <a:endParaRPr lang="ru-RU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2100863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3059832" y="2564904"/>
            <a:ext cx="5040560" cy="3672408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детей третьего года жизни посредством использования техник нетрадиционного рисования</a:t>
            </a:r>
          </a:p>
        </p:txBody>
      </p:sp>
    </p:spTree>
    <p:extLst>
      <p:ext uri="{BB962C8B-B14F-4D97-AF65-F5344CB8AC3E}">
        <p14:creationId xmlns:p14="http://schemas.microsoft.com/office/powerpoint/2010/main" val="30633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абличка 10"/>
          <p:cNvSpPr/>
          <p:nvPr/>
        </p:nvSpPr>
        <p:spPr>
          <a:xfrm>
            <a:off x="2196627" y="1556791"/>
            <a:ext cx="6204342" cy="4271119"/>
          </a:xfrm>
          <a:prstGeom prst="plaqu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ноября 1984 года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4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г.Ангарска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 – специальное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Окончила: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Иркутский Государственный педагогический колледж № 1 в 2004 г.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по диплому: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в начальных классах дополнительной подготовкой в области психологии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начальных классов, педагог психолог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Педагогический стаж: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данном учреждении: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1327239" y="476672"/>
            <a:ext cx="4324881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5599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ертикальный свиток 5"/>
          <p:cNvSpPr/>
          <p:nvPr/>
        </p:nvSpPr>
        <p:spPr>
          <a:xfrm>
            <a:off x="2483768" y="1700808"/>
            <a:ext cx="6048672" cy="4176464"/>
          </a:xfrm>
          <a:prstGeom prst="verticalScroll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компетенции в области сенсорного развития детей раннего возраста посредством использования техник нетрадиционного рисования.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1259632" y="340265"/>
            <a:ext cx="3816424" cy="1152128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лнце 4"/>
          <p:cNvSpPr/>
          <p:nvPr/>
        </p:nvSpPr>
        <p:spPr>
          <a:xfrm>
            <a:off x="2843808" y="2132856"/>
            <a:ext cx="4248472" cy="3024336"/>
          </a:xfrm>
          <a:prstGeom prst="su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74786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Углубление теоретических знаний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 через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новейших педагогических и психологических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по изучаемой проблеме.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6296" y="2365723"/>
            <a:ext cx="1907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Разработка диагностического инструментария для определения уровня сформированности сенсорных способностей у детей 3-го года жизни.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311" y="4874101"/>
            <a:ext cx="3211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Способствование повышению теоретических и практических знаний у родителей по сенсорному развитию и изобразительной деятельности детей раннего возраста.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5696" y="4945416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Создание предметно-развивающей среды в группе по формированию сенсорных представлений у детей.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2996952"/>
            <a:ext cx="2736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Отработка методов и приемов работы с детьми по теме: «Сенсорное развитие детей третьего года жизни посредством использования техник нетрадиционного рисования».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1124744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Оформление и представление опыта работы по теме: «Сенсорное развитие детей третьего года жизни посредством использования техник нетрадиционного рисования».</a:t>
            </a:r>
          </a:p>
        </p:txBody>
      </p:sp>
    </p:spTree>
    <p:extLst>
      <p:ext uri="{BB962C8B-B14F-4D97-AF65-F5344CB8AC3E}">
        <p14:creationId xmlns:p14="http://schemas.microsoft.com/office/powerpoint/2010/main" val="5298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619672" y="490317"/>
            <a:ext cx="4248472" cy="864096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2987824" y="1556792"/>
            <a:ext cx="5472608" cy="4954907"/>
          </a:xfrm>
          <a:prstGeom prst="plaqu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сад\перспективные планы\Перспективный план работы с детьми дидактические игры.doc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сад\перспективные планы\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Перспективныйплан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 по изобразительной деятельности в первой младшей группе.doc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259632" y="404664"/>
            <a:ext cx="4824536" cy="136815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99927"/>
            <a:ext cx="3526059" cy="2646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32926"/>
            <a:ext cx="3384376" cy="2539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0" y="4077073"/>
            <a:ext cx="3293368" cy="2471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21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259632" y="404664"/>
            <a:ext cx="4824536" cy="136815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11" y="2060848"/>
            <a:ext cx="5370513" cy="3328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303713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5" y="836712"/>
            <a:ext cx="4486052" cy="318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81386" cy="308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8102"/>
            <a:ext cx="46148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992" y="1484784"/>
            <a:ext cx="533404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64502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48680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684786"/>
              </p:ext>
            </p:extLst>
          </p:nvPr>
        </p:nvGraphicFramePr>
        <p:xfrm>
          <a:off x="899591" y="980729"/>
          <a:ext cx="7488833" cy="51334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33631"/>
                <a:gridCol w="2408516"/>
                <a:gridCol w="2746686"/>
              </a:tblGrid>
              <a:tr h="1402030">
                <a:tc>
                  <a:txBody>
                    <a:bodyPr/>
                    <a:lstStyle/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Уровни развития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76517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года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598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года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2845">
                <a:tc>
                  <a:txBody>
                    <a:bodyPr/>
                    <a:lstStyle/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уровень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56,5 %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2845">
                <a:tc>
                  <a:txBody>
                    <a:bodyPr/>
                    <a:lstStyle/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уровень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34.8 %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39,1 %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2845">
                <a:tc>
                  <a:txBody>
                    <a:bodyPr/>
                    <a:lstStyle/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Низкий уровень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65,2 %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4,3 %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2845">
                <a:tc>
                  <a:txBody>
                    <a:bodyPr/>
                    <a:lstStyle/>
                    <a:p>
                      <a:pPr marL="90170" indent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группы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0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9975"/>
            <a:ext cx="5743575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289050"/>
            <a:ext cx="45847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692696"/>
            <a:ext cx="329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"Анкета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"Выявление интересов и знаний родителей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младшей 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сенсорного развития и рисования.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Имеете ли вы представление, что такое сенсорное развитие и воспитание ребенка: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да;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нет;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не знаю.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вы оцениваете необходимость сенсорного развития и воспитания ребенка в дошкольном возрасте: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считаю нужным;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не считаю нужным;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затрудняюсь ответить.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Помогает ли вам имеющая информация в ДОУ (группе) повысить уровень знаний по сенсорному развитию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Да;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Нет;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 знаю.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 Вы считаете занятия по рисованию, лепке, аппликации помогают вашему ребенку в развитии сенсорных представлений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Да;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Нет;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 знаю.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Какими изобразительными материалами любит рисовать ребенок (карандашами, акварелью, пальцами, сангиной, штампами, цветными восковыми мелками, фломастерами, ладошкой или др.?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)______________________________________________________________________________________6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С какими нетрадиционными техниками рисования вы знакомы?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Рассказывает ли ребенок о своем рисунке, что изобразил?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Да;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Нет.</a:t>
            </a:r>
          </a:p>
        </p:txBody>
      </p:sp>
    </p:spTree>
    <p:extLst>
      <p:ext uri="{BB962C8B-B14F-4D97-AF65-F5344CB8AC3E}">
        <p14:creationId xmlns:p14="http://schemas.microsoft.com/office/powerpoint/2010/main" val="13105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2123728" y="1196752"/>
            <a:ext cx="5544616" cy="4248472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 кредо: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правит жизнью» </a:t>
            </a:r>
          </a:p>
        </p:txBody>
      </p:sp>
    </p:spTree>
    <p:extLst>
      <p:ext uri="{BB962C8B-B14F-4D97-AF65-F5344CB8AC3E}">
        <p14:creationId xmlns:p14="http://schemas.microsoft.com/office/powerpoint/2010/main" val="4078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75656" y="620688"/>
            <a:ext cx="4752528" cy="129614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95071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планы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сохраненные данные 5">
            <a:hlinkClick r:id="rId3" action="ppaction://hlinkfile"/>
          </p:cNvPr>
          <p:cNvSpPr/>
          <p:nvPr/>
        </p:nvSpPr>
        <p:spPr>
          <a:xfrm>
            <a:off x="3275856" y="2473936"/>
            <a:ext cx="5112568" cy="3907392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1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сад\перспективные планы\Перспективный план работы с детьми дидактические игры.doc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сад\перспективные планы\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Перспективныйплан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 по изобразительной деятельности в первой младшей группе.doc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331640" y="548680"/>
            <a:ext cx="5184576" cy="108012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занятий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699792" y="1484784"/>
            <a:ext cx="5760640" cy="4896544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1. детский сад\занятия\занятие ежики.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2. детский сад\занятия\конспект занятия по рисованию следы котенка .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3. детский сад\занятия\конспект по ИЗО.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4. детский сад\занятия\Снег пушистый.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doc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-236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475656" y="476672"/>
            <a:ext cx="4392488" cy="136815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3437874" y="1844824"/>
            <a:ext cx="4860540" cy="4084031"/>
          </a:xfrm>
          <a:prstGeom prst="plaqu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детский сад\консультации для родителей\как научить ребенка рисовать.doc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детский сад\консультации для родителей\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konsultaciya_-_rol_risovaniya_v_zhizni_rebenka.docx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детский сад\консультации для родителей\Консультация для родителей на тему знакомство с нетрадиционными техниками рисования.doc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2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1619672" y="922187"/>
            <a:ext cx="4464496" cy="1008112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3635896" y="2348880"/>
            <a:ext cx="3960440" cy="3168352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самообразование по сенсорике через изо\диагностика по сенсорике и рисованию по самообразованию.doc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691680" y="620688"/>
            <a:ext cx="4392488" cy="1152128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Анкеты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2195736" y="1412776"/>
            <a:ext cx="6624736" cy="4752528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самообразование по сенсорике через изо\Анкета для родителей по изо.doc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самообразование по сенсорике через изо\Анкета по сенсорике.doc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" y="146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93" y="1700808"/>
            <a:ext cx="515878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635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1187624" y="764704"/>
            <a:ext cx="6048672" cy="5832649"/>
          </a:xfrm>
          <a:prstGeom prst="verticalScroll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мая 2012г. по 22 мая 2012 г. «Основы воспитания и развития детей раннего возраста в условиях дошкольного образовательного учреждения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 октября 2012 г по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2. 25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2012 г. «Работа с графическими редакторами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Adobe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Corel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Прослушала курс мастер-класса по проблеме «Содержание работы по развитию и воспитанию детей раннего возраста» в объеме 36 часов.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Прослушала курс учебного модуля по проблеме «Способность к саморазвитию как основа ориентированности педагога на инновационную деятельность» в объеме 36часов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 25 апреля по 26 апреля 2013 г. «Новые технологии в работе с родителями» (24 часа)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00" y="908720"/>
            <a:ext cx="6704860" cy="487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17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5" y="908720"/>
            <a:ext cx="6974477" cy="5075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17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259632" y="404664"/>
            <a:ext cx="5334597" cy="129614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</a:t>
            </a:r>
            <a:endParaRPr lang="ru-RU" sz="4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3938227" y="1412776"/>
            <a:ext cx="5256584" cy="504056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победителя в номинации «Отцы и дети» муниципального фотоконкурса «Счастливый миг в профессии»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8676"/>
            <a:ext cx="3096344" cy="443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33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вязной\Desktop\1242941970_vesenie-nastroe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2"/>
            <a:ext cx="9144000" cy="6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1215689" y="548680"/>
            <a:ext cx="5444543" cy="4680520"/>
          </a:xfrm>
          <a:prstGeom prst="verticalScroll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буклетов для родителей «Здоровье – это здорово».</a:t>
            </a: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Муниципальный конкурс буклетов для родителей на тему: «Безопасность ребенка».</a:t>
            </a: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Муниципальный фотоконкурс «Счастливый миг в профессии»</a:t>
            </a: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Всероссийский интернет конкурс педагогического творчества.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1176</Words>
  <Application>Microsoft Office PowerPoint</Application>
  <PresentationFormat>Экран (4:3)</PresentationFormat>
  <Paragraphs>200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связной</dc:creator>
  <cp:lastModifiedBy>связной</cp:lastModifiedBy>
  <cp:revision>49</cp:revision>
  <dcterms:created xsi:type="dcterms:W3CDTF">2015-03-21T10:28:44Z</dcterms:created>
  <dcterms:modified xsi:type="dcterms:W3CDTF">2015-05-11T11:48:56Z</dcterms:modified>
</cp:coreProperties>
</file>