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20"/>
  </p:notesMasterIdLst>
  <p:sldIdLst>
    <p:sldId id="279" r:id="rId6"/>
    <p:sldId id="263" r:id="rId7"/>
    <p:sldId id="265" r:id="rId8"/>
    <p:sldId id="272" r:id="rId9"/>
    <p:sldId id="268" r:id="rId10"/>
    <p:sldId id="267" r:id="rId11"/>
    <p:sldId id="276" r:id="rId12"/>
    <p:sldId id="274" r:id="rId13"/>
    <p:sldId id="269" r:id="rId14"/>
    <p:sldId id="273" r:id="rId15"/>
    <p:sldId id="277" r:id="rId16"/>
    <p:sldId id="271" r:id="rId17"/>
    <p:sldId id="262" r:id="rId18"/>
    <p:sldId id="26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7E53F-1997-4FE1-A9AB-EE790BFBE798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9A53B-259D-49A2-BE13-2CF5B4848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1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9A53B-259D-49A2-BE13-2CF5B484882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10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041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92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162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979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947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8851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46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903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844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1018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64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7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417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9543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386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381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5674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3717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9163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6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5954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34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2365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0472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4445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5675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710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1756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75362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5527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2750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9955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99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71129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0287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8741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5263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9053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9584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1186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083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586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577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06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7818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3042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5877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647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27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4269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006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0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71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906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3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60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75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071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6725C-5C6C-4960-83D8-58BF00056F9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23.06.2026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F30B7-3AE1-4080-9E19-A2BC2F9D6DF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1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B6B-B5EF-43DC-844F-45FF4D11F7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FA52A-12A9-4C39-AD5C-6A2C529632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880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1345" y="3244426"/>
            <a:ext cx="96150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00B050"/>
                </a:solidFill>
                <a:latin typeface="Comic Sans MS" panose="030F0702030302020204" pitchFamily="66" charset="0"/>
              </a:rPr>
              <a:t>Правильное написание предлогов.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65637" y="0"/>
            <a:ext cx="8826363" cy="22159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Предлог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720F456-54D8-4D43-B18F-E26D5AFF978F}"/>
              </a:ext>
            </a:extLst>
          </p:cNvPr>
          <p:cNvSpPr txBox="1">
            <a:spLocks/>
          </p:cNvSpPr>
          <p:nvPr/>
        </p:nvSpPr>
        <p:spPr>
          <a:xfrm>
            <a:off x="0" y="4879298"/>
            <a:ext cx="7989759" cy="19787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7100" b="1">
                <a:solidFill>
                  <a:srgbClr val="00B0F0"/>
                </a:solidFill>
              </a:rPr>
              <a:t>Русский язык</a:t>
            </a:r>
            <a:endParaRPr lang="en-US" sz="7100" b="1">
              <a:solidFill>
                <a:srgbClr val="00B0F0"/>
              </a:solidFill>
            </a:endParaRPr>
          </a:p>
          <a:p>
            <a:r>
              <a:rPr lang="ru-RU" sz="7100">
                <a:solidFill>
                  <a:srgbClr val="0070C0"/>
                </a:solidFill>
                <a:latin typeface="Comic Sans MS" panose="030F0702030302020204" pitchFamily="66" charset="0"/>
              </a:rPr>
              <a:t>2 класс</a:t>
            </a:r>
          </a:p>
          <a:p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208101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0691" y="0"/>
            <a:ext cx="65670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Правило!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8368" b="36838"/>
          <a:stretch/>
        </p:blipFill>
        <p:spPr>
          <a:xfrm>
            <a:off x="5290990" y="1663424"/>
            <a:ext cx="6830291" cy="353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25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99854" y="884041"/>
            <a:ext cx="8507288" cy="492941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i="1" dirty="0"/>
              <a:t>   </a:t>
            </a:r>
            <a:r>
              <a:rPr lang="ru-RU" sz="4400" b="1" i="1" dirty="0">
                <a:solidFill>
                  <a:srgbClr val="00B050"/>
                </a:solidFill>
              </a:rPr>
              <a:t>(За) шёл (за) товарищем. </a:t>
            </a:r>
          </a:p>
          <a:p>
            <a:pPr>
              <a:buNone/>
            </a:pPr>
            <a:r>
              <a:rPr lang="ru-RU" sz="4400" b="1" i="1" dirty="0">
                <a:solidFill>
                  <a:srgbClr val="00B050"/>
                </a:solidFill>
              </a:rPr>
              <a:t>(По) шли (по) улице. </a:t>
            </a:r>
          </a:p>
          <a:p>
            <a:pPr>
              <a:buNone/>
            </a:pPr>
            <a:r>
              <a:rPr lang="ru-RU" sz="4400" b="1" i="1" dirty="0">
                <a:solidFill>
                  <a:srgbClr val="00B050"/>
                </a:solidFill>
              </a:rPr>
              <a:t>(До) шли (до) реки.</a:t>
            </a:r>
          </a:p>
          <a:p>
            <a:pPr>
              <a:buNone/>
            </a:pPr>
            <a:r>
              <a:rPr lang="ru-RU" sz="4400" b="1" i="1" dirty="0">
                <a:solidFill>
                  <a:srgbClr val="00B050"/>
                </a:solidFill>
              </a:rPr>
              <a:t> (От) плыли (от) берега. </a:t>
            </a:r>
          </a:p>
          <a:p>
            <a:pPr>
              <a:buNone/>
            </a:pPr>
            <a:r>
              <a:rPr lang="ru-RU" sz="4400" b="1" i="1" dirty="0">
                <a:solidFill>
                  <a:srgbClr val="00B050"/>
                </a:solidFill>
              </a:rPr>
              <a:t>(До) плыли (до) островка.</a:t>
            </a:r>
          </a:p>
          <a:p>
            <a:pPr>
              <a:buNone/>
            </a:pPr>
            <a:r>
              <a:rPr lang="ru-RU" sz="4400" b="1" i="1" dirty="0">
                <a:solidFill>
                  <a:srgbClr val="00B050"/>
                </a:solidFill>
              </a:rPr>
              <a:t> (На) шли ёжика (на) опушке рощи.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99853" y="884041"/>
            <a:ext cx="6567055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i="1" dirty="0">
                <a:solidFill>
                  <a:srgbClr val="00B050"/>
                </a:solidFill>
              </a:rPr>
              <a:t> </a:t>
            </a:r>
            <a:r>
              <a:rPr lang="ru-RU" sz="4400" b="1" i="1" dirty="0">
                <a:solidFill>
                  <a:srgbClr val="00B050"/>
                </a:solidFill>
              </a:rPr>
              <a:t>Зашёл за товарищем.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9853" y="1653482"/>
            <a:ext cx="6567056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400" b="1" i="1" dirty="0">
                <a:solidFill>
                  <a:srgbClr val="00B050"/>
                </a:solidFill>
              </a:rPr>
              <a:t>Пошли по улице.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99853" y="2422923"/>
            <a:ext cx="6567056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400" b="1" i="1" dirty="0">
                <a:solidFill>
                  <a:srgbClr val="00B050"/>
                </a:solidFill>
              </a:rPr>
              <a:t>Дошли до реки.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99852" y="3192364"/>
            <a:ext cx="6567057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400" b="1" i="1" dirty="0">
                <a:solidFill>
                  <a:srgbClr val="00B050"/>
                </a:solidFill>
              </a:rPr>
              <a:t> Отплыли от берега.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99851" y="3961805"/>
            <a:ext cx="6567057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400" b="1" i="1" dirty="0">
                <a:solidFill>
                  <a:srgbClr val="00B050"/>
                </a:solidFill>
              </a:rPr>
              <a:t>Доплыли до островка.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99852" y="4731246"/>
            <a:ext cx="8132621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400" b="1" i="1" dirty="0">
                <a:solidFill>
                  <a:srgbClr val="00B050"/>
                </a:solidFill>
              </a:rPr>
              <a:t>Нашли ёжика на опушке рощи.</a:t>
            </a:r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54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46072" cy="68884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05911" y="678764"/>
            <a:ext cx="109600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Предлоги всегда пишутся одинаково.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542277" y="1929111"/>
            <a:ext cx="88807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в, к, с </a:t>
            </a:r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- с одной согласной буквой.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с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собакой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654" y="4703461"/>
            <a:ext cx="88807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из, без</a:t>
            </a:r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- с буквой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з</a:t>
            </a:r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 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без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разрешения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4906" y="1934105"/>
            <a:ext cx="88807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на, за</a:t>
            </a:r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 - с буквой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а</a:t>
            </a:r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за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домом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888088" y="3244981"/>
            <a:ext cx="88807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о, об, от, до, по, во</a:t>
            </a:r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-  с буквой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о</a:t>
            </a:r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до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школы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64906" y="3196960"/>
            <a:ext cx="88807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под, над</a:t>
            </a:r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- с буквой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д</a:t>
            </a:r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над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цветком</a:t>
            </a:r>
            <a:r>
              <a:rPr lang="ru-RU" sz="3200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716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6865"/>
          <a:stretch/>
        </p:blipFill>
        <p:spPr>
          <a:xfrm>
            <a:off x="2214800" y="1005705"/>
            <a:ext cx="9853715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422073" y="4740755"/>
            <a:ext cx="91036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Comic Sans MS" panose="030F0702030302020204" pitchFamily="66" charset="0"/>
              </a:rPr>
              <a:t>Предлоги всегда пишутся одинаково.</a:t>
            </a:r>
          </a:p>
        </p:txBody>
      </p:sp>
    </p:spTree>
    <p:extLst>
      <p:ext uri="{BB962C8B-B14F-4D97-AF65-F5344CB8AC3E}">
        <p14:creationId xmlns:p14="http://schemas.microsoft.com/office/powerpoint/2010/main" val="1553773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93280" y="96371"/>
            <a:ext cx="9074920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Спасибо за внимание!</a:t>
            </a:r>
          </a:p>
        </p:txBody>
      </p:sp>
      <p:pic>
        <p:nvPicPr>
          <p:cNvPr id="2050" name="Picture 2" descr="Одобрение, восторг | Смешные смайлики, Смешные плакаты, Смешные рож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226" y="2204703"/>
            <a:ext cx="4463434" cy="40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59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24272"/>
          </a:xfrm>
          <a:prstGeom prst="rect">
            <a:avLst/>
          </a:prstGeom>
        </p:spPr>
      </p:pic>
      <p:sp>
        <p:nvSpPr>
          <p:cNvPr id="9" name="AutoShape 8" descr="В СИЛЛАМЯЭ ГОРОЖАН ПРОСЯТ ОСТЕРЕГАТЬСЯ ЯДОВИТОГО ДЫМА? / НАМ ПИШУТ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72648" y="7937"/>
            <a:ext cx="815715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Он членом предложения не бывает, 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Но дело этот малый твёрдо знает.</a:t>
            </a:r>
            <a:endParaRPr lang="en-US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Не изменяется, один не может жить,</a:t>
            </a:r>
            <a:endParaRPr lang="en-US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Но вот с глаголами не захотел дружить.</a:t>
            </a:r>
          </a:p>
          <a:p>
            <a:pPr algn="ctr"/>
            <a:endParaRPr lang="ru-RU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Словам он руку помощи даёт.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Им помогает, связи бережёт </a:t>
            </a:r>
            <a:endParaRPr lang="en-US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И пишется от слов всегда отдельно.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Считает: приставать к ним очень скверно. </a:t>
            </a:r>
          </a:p>
        </p:txBody>
      </p:sp>
    </p:spTree>
    <p:extLst>
      <p:ext uri="{BB962C8B-B14F-4D97-AF65-F5344CB8AC3E}">
        <p14:creationId xmlns:p14="http://schemas.microsoft.com/office/powerpoint/2010/main" val="2381076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405" y="424463"/>
            <a:ext cx="965661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Comic Sans MS" panose="030F0702030302020204" pitchFamily="66" charset="0"/>
              </a:rPr>
              <a:t>Давайте вспомним, что мы  узнали о предлогах на прошлом уроке.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2993" y="1900776"/>
            <a:ext cx="10002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Предлог -это часть речи.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6530" y="2761535"/>
            <a:ext cx="11229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Предлог ничего не обозначает, не отвечает на вопросы.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32992" y="4332090"/>
            <a:ext cx="111126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Comic Sans MS" panose="030F0702030302020204" pitchFamily="66" charset="0"/>
              </a:rPr>
              <a:t>Предлоги употребляются в речи вместе с именами существительными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2993" y="3622294"/>
            <a:ext cx="10002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Предлоги нужны для связи слов в предложении.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1405" y="5440981"/>
            <a:ext cx="120543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в </a:t>
            </a:r>
            <a:r>
              <a:rPr lang="ru-RU" sz="2800" dirty="0">
                <a:latin typeface="Comic Sans MS" panose="030F0702030302020204" pitchFamily="66" charset="0"/>
              </a:rPr>
              <a:t>школе       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на</a:t>
            </a:r>
            <a:r>
              <a:rPr lang="ru-RU" sz="2800" dirty="0">
                <a:latin typeface="Comic Sans MS" panose="030F0702030302020204" pitchFamily="66" charset="0"/>
              </a:rPr>
              <a:t> столе            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между</a:t>
            </a:r>
            <a:r>
              <a:rPr lang="ru-RU" sz="2800" dirty="0">
                <a:latin typeface="Comic Sans MS" panose="030F0702030302020204" pitchFamily="66" charset="0"/>
              </a:rPr>
              <a:t> креслами       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под</a:t>
            </a:r>
            <a:r>
              <a:rPr lang="ru-RU" sz="2800" dirty="0">
                <a:latin typeface="Comic Sans MS" panose="030F0702030302020204" pitchFamily="66" charset="0"/>
              </a:rPr>
              <a:t> диваном            </a:t>
            </a:r>
          </a:p>
          <a:p>
            <a:r>
              <a:rPr lang="ru-RU" sz="2800" dirty="0">
                <a:latin typeface="Comic Sans MS" panose="030F0702030302020204" pitchFamily="66" charset="0"/>
              </a:rPr>
              <a:t>                                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за</a:t>
            </a:r>
            <a:r>
              <a:rPr lang="ru-RU" sz="2800" dirty="0">
                <a:latin typeface="Comic Sans MS" panose="030F0702030302020204" pitchFamily="66" charset="0"/>
              </a:rPr>
              <a:t> деревом    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около</a:t>
            </a:r>
            <a:r>
              <a:rPr lang="ru-RU" sz="2800" dirty="0">
                <a:latin typeface="Comic Sans MS" panose="030F0702030302020204" pitchFamily="66" charset="0"/>
              </a:rPr>
              <a:t> машины </a:t>
            </a:r>
          </a:p>
        </p:txBody>
      </p:sp>
    </p:spTree>
    <p:extLst>
      <p:ext uri="{BB962C8B-B14F-4D97-AF65-F5344CB8AC3E}">
        <p14:creationId xmlns:p14="http://schemas.microsoft.com/office/powerpoint/2010/main" val="23404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7365" y="0"/>
            <a:ext cx="8478984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rgbClr val="00B050"/>
                </a:solidFill>
                <a:latin typeface="Comic Sans MS" panose="030F0702030302020204" pitchFamily="66" charset="0"/>
              </a:rPr>
              <a:t>Существует такая сказка: "Ссора предлогов со всеми словами"</a:t>
            </a:r>
          </a:p>
        </p:txBody>
      </p:sp>
    </p:spTree>
    <p:extLst>
      <p:ext uri="{BB962C8B-B14F-4D97-AF65-F5344CB8AC3E}">
        <p14:creationId xmlns:p14="http://schemas.microsoft.com/office/powerpoint/2010/main" val="877102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78" y="261799"/>
            <a:ext cx="11320982" cy="63344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9090" y="975297"/>
            <a:ext cx="31823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Части речи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0090" y="3505200"/>
            <a:ext cx="2174947" cy="374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84622" y="3505200"/>
            <a:ext cx="2062942" cy="374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31479" y="5701290"/>
            <a:ext cx="1280161" cy="374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31254" y="5414549"/>
            <a:ext cx="1163783" cy="374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4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к заработать в интернете: Правописание производных предлого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92"/>
          <a:stretch/>
        </p:blipFill>
        <p:spPr bwMode="auto">
          <a:xfrm>
            <a:off x="382416" y="333536"/>
            <a:ext cx="11122647" cy="619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375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247" t="-564" r="32614" b="48113"/>
          <a:stretch/>
        </p:blipFill>
        <p:spPr>
          <a:xfrm>
            <a:off x="411644" y="315406"/>
            <a:ext cx="3340872" cy="5050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5083" t="48220" r="31421"/>
          <a:stretch/>
        </p:blipFill>
        <p:spPr>
          <a:xfrm>
            <a:off x="4629312" y="337556"/>
            <a:ext cx="2925587" cy="47527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58953" y="3464390"/>
            <a:ext cx="406630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B050"/>
                </a:solidFill>
                <a:latin typeface="Comic Sans MS" panose="030F0702030302020204" pitchFamily="66" charset="0"/>
              </a:rPr>
              <a:t>Существительное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64621" b="51445"/>
          <a:stretch/>
        </p:blipFill>
        <p:spPr>
          <a:xfrm>
            <a:off x="4492767" y="-4077068"/>
            <a:ext cx="2923309" cy="42163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61097" y="-1502386"/>
            <a:ext cx="398664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B0F0"/>
                </a:solidFill>
                <a:latin typeface="Comic Sans MS" panose="030F0702030302020204" pitchFamily="66" charset="0"/>
              </a:rPr>
              <a:t>Прилагательное</a:t>
            </a:r>
            <a:endParaRPr lang="ru-RU" sz="3200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8081" y="3429000"/>
            <a:ext cx="286019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Предлог</a:t>
            </a:r>
          </a:p>
        </p:txBody>
      </p:sp>
    </p:spTree>
    <p:extLst>
      <p:ext uri="{BB962C8B-B14F-4D97-AF65-F5344CB8AC3E}">
        <p14:creationId xmlns:p14="http://schemas.microsoft.com/office/powerpoint/2010/main" val="373166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33333E-6 L 0.33672 0.0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36" y="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33333E-6 L 0.31914 -0.0099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05 -0.11412 L 0.01119 0.6828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6" y="3907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95 -0.01991 L 0.01133 0.723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8" y="3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к заработать в интернете: Правописание производных предлог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19" y="390957"/>
            <a:ext cx="11314013" cy="556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97636" y="390957"/>
            <a:ext cx="2962896" cy="523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74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55" y="249382"/>
            <a:ext cx="11485417" cy="6262254"/>
          </a:xfrm>
          <a:prstGeom prst="flowChartAlternateProcess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3890" y="1583927"/>
            <a:ext cx="1151277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Comic Sans MS" panose="030F0702030302020204" pitchFamily="66" charset="0"/>
              </a:rPr>
              <a:t>Дом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6253" y="429489"/>
            <a:ext cx="1151277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Comic Sans MS" panose="030F0702030302020204" pitchFamily="66" charset="0"/>
              </a:rPr>
              <a:t>Дом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3981" y="2119745"/>
            <a:ext cx="1151277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Comic Sans MS" panose="030F0702030302020204" pitchFamily="66" charset="0"/>
              </a:rPr>
              <a:t>Дом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93380" y="752654"/>
            <a:ext cx="1151277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Comic Sans MS" panose="030F0702030302020204" pitchFamily="66" charset="0"/>
              </a:rPr>
              <a:t>Дом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183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299</Words>
  <Application>Microsoft Office PowerPoint</Application>
  <PresentationFormat>Широкоэкранный</PresentationFormat>
  <Paragraphs>58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Comic Sans MS</vt:lpstr>
      <vt:lpstr>Office Theme</vt:lpstr>
      <vt:lpstr>1_Office Theme</vt:lpstr>
      <vt:lpstr>2_Office Theme</vt:lpstr>
      <vt:lpstr>3_Office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Triniti</dc:creator>
  <cp:lastModifiedBy>User</cp:lastModifiedBy>
  <cp:revision>41</cp:revision>
  <dcterms:created xsi:type="dcterms:W3CDTF">2020-04-13T09:56:03Z</dcterms:created>
  <dcterms:modified xsi:type="dcterms:W3CDTF">2026-06-23T14:48:23Z</dcterms:modified>
</cp:coreProperties>
</file>