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sldIdLst>
    <p:sldId id="326" r:id="rId2"/>
    <p:sldId id="260" r:id="rId3"/>
    <p:sldId id="261" r:id="rId4"/>
    <p:sldId id="318" r:id="rId5"/>
    <p:sldId id="259" r:id="rId6"/>
    <p:sldId id="266" r:id="rId7"/>
    <p:sldId id="265" r:id="rId8"/>
    <p:sldId id="267"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DD1"/>
    <a:srgbClr val="873978"/>
    <a:srgbClr val="9966FF"/>
    <a:srgbClr val="0F0FB1"/>
    <a:srgbClr val="33CC33"/>
    <a:srgbClr val="CC99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6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F2E09178-AE8B-4D20-9931-5EF1B98601B3}" type="datetimeFigureOut">
              <a:rPr lang="ru-RU" smtClean="0"/>
              <a:t>23.06.2026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3655066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E09178-AE8B-4D20-9931-5EF1B98601B3}" type="datetimeFigureOut">
              <a:rPr lang="ru-RU" smtClean="0"/>
              <a:t>23.06.2026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4053994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E09178-AE8B-4D20-9931-5EF1B98601B3}" type="datetimeFigureOut">
              <a:rPr lang="ru-RU" smtClean="0"/>
              <a:t>23.06.2026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2455176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E09178-AE8B-4D20-9931-5EF1B98601B3}" type="datetimeFigureOut">
              <a:rPr lang="ru-RU" smtClean="0"/>
              <a:t>23.06.2026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1863939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2E09178-AE8B-4D20-9931-5EF1B98601B3}" type="datetimeFigureOut">
              <a:rPr lang="ru-RU" smtClean="0"/>
              <a:t>23.06.2026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1938331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2E09178-AE8B-4D20-9931-5EF1B98601B3}" type="datetimeFigureOut">
              <a:rPr lang="ru-RU" smtClean="0"/>
              <a:t>23.06.2026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3832033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2E09178-AE8B-4D20-9931-5EF1B98601B3}" type="datetimeFigureOut">
              <a:rPr lang="ru-RU" smtClean="0"/>
              <a:t>23.06.2026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3680121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2E09178-AE8B-4D20-9931-5EF1B98601B3}" type="datetimeFigureOut">
              <a:rPr lang="ru-RU" smtClean="0"/>
              <a:t>23.06.2026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116647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E09178-AE8B-4D20-9931-5EF1B98601B3}" type="datetimeFigureOut">
              <a:rPr lang="ru-RU" smtClean="0"/>
              <a:t>23.06.2026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306122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2E09178-AE8B-4D20-9931-5EF1B98601B3}" type="datetimeFigureOut">
              <a:rPr lang="ru-RU" smtClean="0"/>
              <a:t>23.06.2026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2514121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2E09178-AE8B-4D20-9931-5EF1B98601B3}" type="datetimeFigureOut">
              <a:rPr lang="ru-RU" smtClean="0"/>
              <a:t>23.06.2026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8DB8F3-8944-4535-A2DA-BD3BA9598E06}" type="slidenum">
              <a:rPr lang="ru-RU" smtClean="0"/>
              <a:t>‹#›</a:t>
            </a:fld>
            <a:endParaRPr lang="ru-RU"/>
          </a:p>
        </p:txBody>
      </p:sp>
    </p:spTree>
    <p:extLst>
      <p:ext uri="{BB962C8B-B14F-4D97-AF65-F5344CB8AC3E}">
        <p14:creationId xmlns:p14="http://schemas.microsoft.com/office/powerpoint/2010/main" val="4006198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2E09178-AE8B-4D20-9931-5EF1B98601B3}" type="datetimeFigureOut">
              <a:rPr lang="ru-RU" smtClean="0"/>
              <a:t>23.06.2026</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8DB8F3-8944-4535-A2DA-BD3BA9598E06}" type="slidenum">
              <a:rPr lang="ru-RU" smtClean="0"/>
              <a:t>‹#›</a:t>
            </a:fld>
            <a:endParaRPr lang="ru-RU"/>
          </a:p>
        </p:txBody>
      </p:sp>
    </p:spTree>
    <p:extLst>
      <p:ext uri="{BB962C8B-B14F-4D97-AF65-F5344CB8AC3E}">
        <p14:creationId xmlns:p14="http://schemas.microsoft.com/office/powerpoint/2010/main" val="9003411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tatic.asiawebdirect.com/m/phuket/portals/hong-kong-hotels-ws/homepage/shopping/times-square/pagePropertiesImage/hong-kong-time-squa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283" y="1628800"/>
            <a:ext cx="4107968" cy="29523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ictur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0709" y="224644"/>
            <a:ext cx="4585482" cy="3060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5251" y="3573016"/>
            <a:ext cx="4720745" cy="314503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7544" y="224644"/>
            <a:ext cx="3174459" cy="1248803"/>
          </a:xfrm>
          <a:prstGeom prst="rect">
            <a:avLst/>
          </a:prstGeom>
        </p:spPr>
        <p:txBody>
          <a:bodyPr wrap="none">
            <a:spAutoFit/>
          </a:bodyPr>
          <a:lstStyle/>
          <a:p>
            <a:pPr>
              <a:lnSpc>
                <a:spcPct val="107000"/>
              </a:lnSpc>
              <a:spcAft>
                <a:spcPts val="800"/>
              </a:spcAft>
            </a:pPr>
            <a:r>
              <a:rPr lang="en-US"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What is the topic </a:t>
            </a:r>
            <a:endParaRPr lang="en-US" sz="32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2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of </a:t>
            </a:r>
            <a:r>
              <a:rPr lang="en-US"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our lesson?</a:t>
            </a:r>
            <a:endParaRPr lang="ru-RU"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638359" y="5145534"/>
            <a:ext cx="2896947" cy="847604"/>
          </a:xfrm>
          <a:prstGeom prst="rect">
            <a:avLst/>
          </a:prstGeom>
        </p:spPr>
        <p:txBody>
          <a:bodyPr wrap="none">
            <a:spAutoFit/>
          </a:bodyPr>
          <a:lstStyle/>
          <a:p>
            <a:pPr>
              <a:lnSpc>
                <a:spcPct val="107000"/>
              </a:lnSpc>
              <a:spcAft>
                <a:spcPts val="800"/>
              </a:spcAft>
            </a:pPr>
            <a:r>
              <a:rPr lang="en-US" sz="4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SHOPPING</a:t>
            </a:r>
            <a:endParaRPr lang="ru-RU" sz="48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816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848899"/>
            <a:ext cx="8136904" cy="5509200"/>
          </a:xfrm>
          <a:prstGeom prst="rect">
            <a:avLst/>
          </a:prstGeom>
        </p:spPr>
        <p:txBody>
          <a:bodyPr wrap="square">
            <a:spAutoFit/>
          </a:bodyPr>
          <a:lstStyle/>
          <a:p>
            <a:pPr marL="1074738" indent="-1074738">
              <a:buFont typeface="Wingdings" panose="05000000000000000000" pitchFamily="2" charset="2"/>
              <a:buChar char="Ø"/>
            </a:pPr>
            <a:r>
              <a:rPr lang="en-US" sz="4400" b="1" dirty="0">
                <a:solidFill>
                  <a:srgbClr val="C00000"/>
                </a:solidFill>
              </a:rPr>
              <a:t>bargain</a:t>
            </a:r>
            <a:r>
              <a:rPr lang="en-US" sz="4400" b="1" dirty="0"/>
              <a:t> </a:t>
            </a:r>
          </a:p>
          <a:p>
            <a:pPr marL="1074738" indent="-1074738">
              <a:buFont typeface="Wingdings" panose="05000000000000000000" pitchFamily="2" charset="2"/>
              <a:buChar char="Ø"/>
            </a:pPr>
            <a:r>
              <a:rPr lang="en-US" sz="4400" b="1" dirty="0">
                <a:solidFill>
                  <a:srgbClr val="C00000"/>
                </a:solidFill>
              </a:rPr>
              <a:t>brands</a:t>
            </a:r>
            <a:endParaRPr lang="en-US" sz="4400" b="1" dirty="0"/>
          </a:p>
          <a:p>
            <a:pPr marL="1074738" indent="-1074738">
              <a:buFont typeface="Wingdings" panose="05000000000000000000" pitchFamily="2" charset="2"/>
              <a:buChar char="Ø"/>
            </a:pPr>
            <a:r>
              <a:rPr lang="en-US" sz="4400" b="1" dirty="0">
                <a:solidFill>
                  <a:srgbClr val="C00000"/>
                </a:solidFill>
              </a:rPr>
              <a:t>special offer</a:t>
            </a:r>
            <a:endParaRPr lang="en-US" sz="4400" b="1" dirty="0"/>
          </a:p>
          <a:p>
            <a:pPr marL="1074738" indent="-1074738">
              <a:buFont typeface="Wingdings" panose="05000000000000000000" pitchFamily="2" charset="2"/>
              <a:buChar char="Ø"/>
            </a:pPr>
            <a:r>
              <a:rPr lang="en-US" sz="4400" b="1" dirty="0">
                <a:solidFill>
                  <a:srgbClr val="C00000"/>
                </a:solidFill>
              </a:rPr>
              <a:t>logo</a:t>
            </a:r>
            <a:r>
              <a:rPr lang="en-US" sz="4400" b="1" dirty="0"/>
              <a:t> </a:t>
            </a:r>
          </a:p>
          <a:p>
            <a:pPr marL="1074738" indent="-1074738">
              <a:buFont typeface="Wingdings" panose="05000000000000000000" pitchFamily="2" charset="2"/>
              <a:buChar char="Ø"/>
            </a:pPr>
            <a:r>
              <a:rPr lang="en-US" sz="4400" b="1" dirty="0">
                <a:solidFill>
                  <a:srgbClr val="C00000"/>
                </a:solidFill>
              </a:rPr>
              <a:t>deal</a:t>
            </a:r>
          </a:p>
          <a:p>
            <a:pPr marL="1074738" indent="-1074738">
              <a:buFont typeface="Wingdings" panose="05000000000000000000" pitchFamily="2" charset="2"/>
              <a:buChar char="Ø"/>
            </a:pPr>
            <a:r>
              <a:rPr lang="en-US" sz="4400" b="1" dirty="0">
                <a:solidFill>
                  <a:srgbClr val="C00000"/>
                </a:solidFill>
              </a:rPr>
              <a:t>whim</a:t>
            </a:r>
          </a:p>
          <a:p>
            <a:pPr marL="1074738" indent="-1074738">
              <a:buFont typeface="Wingdings" panose="05000000000000000000" pitchFamily="2" charset="2"/>
              <a:buChar char="Ø"/>
            </a:pPr>
            <a:r>
              <a:rPr lang="en-US" sz="4400" b="1" dirty="0">
                <a:solidFill>
                  <a:srgbClr val="C00000"/>
                </a:solidFill>
              </a:rPr>
              <a:t>discount</a:t>
            </a:r>
            <a:r>
              <a:rPr lang="en-US" sz="4400" b="1" dirty="0"/>
              <a:t> </a:t>
            </a:r>
          </a:p>
          <a:p>
            <a:pPr marL="1074738" indent="-1074738">
              <a:buFont typeface="Wingdings" panose="05000000000000000000" pitchFamily="2" charset="2"/>
              <a:buChar char="Ø"/>
            </a:pPr>
            <a:r>
              <a:rPr lang="en-US" sz="4400" b="1" dirty="0">
                <a:solidFill>
                  <a:srgbClr val="C00000"/>
                </a:solidFill>
              </a:rPr>
              <a:t>budget</a:t>
            </a:r>
            <a:endParaRPr lang="ru-RU" sz="4400" b="1" dirty="0"/>
          </a:p>
        </p:txBody>
      </p:sp>
      <p:sp>
        <p:nvSpPr>
          <p:cNvPr id="3" name="Прямоугольник 2"/>
          <p:cNvSpPr/>
          <p:nvPr/>
        </p:nvSpPr>
        <p:spPr>
          <a:xfrm>
            <a:off x="4608004" y="1012017"/>
            <a:ext cx="3900876" cy="584775"/>
          </a:xfrm>
          <a:prstGeom prst="rect">
            <a:avLst/>
          </a:prstGeom>
        </p:spPr>
        <p:txBody>
          <a:bodyPr wrap="none">
            <a:spAutoFit/>
          </a:bodyPr>
          <a:lstStyle/>
          <a:p>
            <a:r>
              <a:rPr lang="ru-RU" sz="3200" b="1" dirty="0">
                <a:solidFill>
                  <a:srgbClr val="0F1115"/>
                </a:solidFill>
                <a:latin typeface="quote-cjk-patch"/>
              </a:rPr>
              <a:t>выгодная покупка</a:t>
            </a:r>
            <a:endParaRPr lang="ru-RU" sz="3200" dirty="0"/>
          </a:p>
        </p:txBody>
      </p:sp>
      <p:sp>
        <p:nvSpPr>
          <p:cNvPr id="4" name="Прямоугольник 3"/>
          <p:cNvSpPr/>
          <p:nvPr/>
        </p:nvSpPr>
        <p:spPr>
          <a:xfrm>
            <a:off x="5652120" y="1628800"/>
            <a:ext cx="1776448" cy="584775"/>
          </a:xfrm>
          <a:prstGeom prst="rect">
            <a:avLst/>
          </a:prstGeom>
        </p:spPr>
        <p:txBody>
          <a:bodyPr wrap="none">
            <a:spAutoFit/>
          </a:bodyPr>
          <a:lstStyle/>
          <a:p>
            <a:r>
              <a:rPr lang="ru-RU" sz="3200" b="1" dirty="0">
                <a:solidFill>
                  <a:srgbClr val="0F1115"/>
                </a:solidFill>
                <a:latin typeface="quote-cjk-patch"/>
              </a:rPr>
              <a:t>бренды</a:t>
            </a:r>
            <a:endParaRPr lang="ru-RU" sz="3200" dirty="0"/>
          </a:p>
        </p:txBody>
      </p:sp>
      <p:sp>
        <p:nvSpPr>
          <p:cNvPr id="5" name="Прямоугольник 4"/>
          <p:cNvSpPr/>
          <p:nvPr/>
        </p:nvSpPr>
        <p:spPr>
          <a:xfrm>
            <a:off x="179512" y="213120"/>
            <a:ext cx="8856984" cy="619272"/>
          </a:xfrm>
          <a:prstGeom prst="rect">
            <a:avLst/>
          </a:prstGeom>
        </p:spPr>
        <p:txBody>
          <a:bodyPr wrap="square">
            <a:spAutoFit/>
          </a:bodyPr>
          <a:lstStyle/>
          <a:p>
            <a:pPr>
              <a:lnSpc>
                <a:spcPct val="107000"/>
              </a:lnSpc>
              <a:spcAft>
                <a:spcPts val="800"/>
              </a:spcAft>
            </a:pPr>
            <a:r>
              <a:rPr lang="en-US" sz="3200" b="1" dirty="0" smtClean="0">
                <a:latin typeface="Calibri" panose="020F0502020204030204" pitchFamily="34" charset="0"/>
                <a:ea typeface="Calibri" panose="020F0502020204030204" pitchFamily="34" charset="0"/>
                <a:cs typeface="Times New Roman" panose="02020603050405020304" pitchFamily="18" charset="0"/>
              </a:rPr>
              <a:t>Translate these English words into Russian: </a:t>
            </a:r>
            <a:endParaRPr lang="ru-RU" sz="3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5004048" y="2280543"/>
            <a:ext cx="3869842" cy="584775"/>
          </a:xfrm>
          <a:prstGeom prst="rect">
            <a:avLst/>
          </a:prstGeom>
        </p:spPr>
        <p:txBody>
          <a:bodyPr wrap="none">
            <a:spAutoFit/>
          </a:bodyPr>
          <a:lstStyle/>
          <a:p>
            <a:r>
              <a:rPr lang="ru-RU" sz="3200" b="1" dirty="0" err="1">
                <a:solidFill>
                  <a:srgbClr val="0F1115"/>
                </a:solidFill>
                <a:latin typeface="quote-cjk-patch"/>
              </a:rPr>
              <a:t>спецпредложение</a:t>
            </a:r>
            <a:endParaRPr lang="ru-RU" sz="3200" dirty="0"/>
          </a:p>
        </p:txBody>
      </p:sp>
      <p:sp>
        <p:nvSpPr>
          <p:cNvPr id="7" name="Прямоугольник 6"/>
          <p:cNvSpPr/>
          <p:nvPr/>
        </p:nvSpPr>
        <p:spPr>
          <a:xfrm>
            <a:off x="5672282" y="2920658"/>
            <a:ext cx="1797159" cy="584775"/>
          </a:xfrm>
          <a:prstGeom prst="rect">
            <a:avLst/>
          </a:prstGeom>
        </p:spPr>
        <p:txBody>
          <a:bodyPr wrap="none">
            <a:spAutoFit/>
          </a:bodyPr>
          <a:lstStyle/>
          <a:p>
            <a:r>
              <a:rPr lang="ru-RU" sz="3200" b="1" dirty="0">
                <a:solidFill>
                  <a:srgbClr val="0F1115"/>
                </a:solidFill>
                <a:latin typeface="quote-cjk-patch"/>
              </a:rPr>
              <a:t>логотип</a:t>
            </a:r>
            <a:endParaRPr lang="ru-RU" sz="3200" dirty="0"/>
          </a:p>
        </p:txBody>
      </p:sp>
      <p:sp>
        <p:nvSpPr>
          <p:cNvPr id="8" name="Прямоугольник 7"/>
          <p:cNvSpPr/>
          <p:nvPr/>
        </p:nvSpPr>
        <p:spPr>
          <a:xfrm>
            <a:off x="5672282" y="3560773"/>
            <a:ext cx="1595309" cy="584775"/>
          </a:xfrm>
          <a:prstGeom prst="rect">
            <a:avLst/>
          </a:prstGeom>
        </p:spPr>
        <p:txBody>
          <a:bodyPr wrap="none">
            <a:spAutoFit/>
          </a:bodyPr>
          <a:lstStyle/>
          <a:p>
            <a:r>
              <a:rPr lang="ru-RU" sz="3200" b="1" dirty="0">
                <a:solidFill>
                  <a:srgbClr val="0F1115"/>
                </a:solidFill>
                <a:latin typeface="quote-cjk-patch"/>
              </a:rPr>
              <a:t>сделка</a:t>
            </a:r>
            <a:endParaRPr lang="ru-RU" sz="3200" dirty="0"/>
          </a:p>
        </p:txBody>
      </p:sp>
      <p:sp>
        <p:nvSpPr>
          <p:cNvPr id="9" name="Прямоугольник 8"/>
          <p:cNvSpPr/>
          <p:nvPr/>
        </p:nvSpPr>
        <p:spPr>
          <a:xfrm>
            <a:off x="5114404" y="4243479"/>
            <a:ext cx="3458447" cy="584775"/>
          </a:xfrm>
          <a:prstGeom prst="rect">
            <a:avLst/>
          </a:prstGeom>
        </p:spPr>
        <p:txBody>
          <a:bodyPr wrap="none">
            <a:spAutoFit/>
          </a:bodyPr>
          <a:lstStyle/>
          <a:p>
            <a:r>
              <a:rPr lang="ru-RU" sz="3200" b="1" dirty="0">
                <a:solidFill>
                  <a:srgbClr val="0F1115"/>
                </a:solidFill>
                <a:latin typeface="quote-cjk-patch"/>
              </a:rPr>
              <a:t>прихоть, каприз</a:t>
            </a:r>
            <a:endParaRPr lang="ru-RU" sz="3200" dirty="0"/>
          </a:p>
        </p:txBody>
      </p:sp>
      <p:sp>
        <p:nvSpPr>
          <p:cNvPr id="10" name="Прямоугольник 9"/>
          <p:cNvSpPr/>
          <p:nvPr/>
        </p:nvSpPr>
        <p:spPr>
          <a:xfrm>
            <a:off x="5652120" y="4931212"/>
            <a:ext cx="1563248" cy="584775"/>
          </a:xfrm>
          <a:prstGeom prst="rect">
            <a:avLst/>
          </a:prstGeom>
        </p:spPr>
        <p:txBody>
          <a:bodyPr wrap="none">
            <a:spAutoFit/>
          </a:bodyPr>
          <a:lstStyle/>
          <a:p>
            <a:r>
              <a:rPr lang="ru-RU" sz="3200" b="1" dirty="0">
                <a:solidFill>
                  <a:srgbClr val="0F1115"/>
                </a:solidFill>
                <a:latin typeface="quote-cjk-patch"/>
              </a:rPr>
              <a:t>скидка</a:t>
            </a:r>
            <a:endParaRPr lang="ru-RU" sz="3200" dirty="0"/>
          </a:p>
        </p:txBody>
      </p:sp>
      <p:sp>
        <p:nvSpPr>
          <p:cNvPr id="11" name="Прямоугольник 10"/>
          <p:cNvSpPr/>
          <p:nvPr/>
        </p:nvSpPr>
        <p:spPr>
          <a:xfrm>
            <a:off x="5663405" y="5683088"/>
            <a:ext cx="1753878" cy="584775"/>
          </a:xfrm>
          <a:prstGeom prst="rect">
            <a:avLst/>
          </a:prstGeom>
        </p:spPr>
        <p:txBody>
          <a:bodyPr wrap="none">
            <a:spAutoFit/>
          </a:bodyPr>
          <a:lstStyle/>
          <a:p>
            <a:r>
              <a:rPr lang="ru-RU" sz="3200" b="1" dirty="0">
                <a:solidFill>
                  <a:srgbClr val="0F1115"/>
                </a:solidFill>
                <a:latin typeface="quote-cjk-patch"/>
              </a:rPr>
              <a:t>бюджет</a:t>
            </a:r>
            <a:endParaRPr lang="ru-RU" sz="3200" dirty="0"/>
          </a:p>
        </p:txBody>
      </p:sp>
    </p:spTree>
    <p:extLst>
      <p:ext uri="{BB962C8B-B14F-4D97-AF65-F5344CB8AC3E}">
        <p14:creationId xmlns:p14="http://schemas.microsoft.com/office/powerpoint/2010/main" val="300069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700808"/>
            <a:ext cx="8784976" cy="4893647"/>
          </a:xfrm>
          <a:prstGeom prst="rect">
            <a:avLst/>
          </a:prstGeom>
        </p:spPr>
        <p:txBody>
          <a:bodyPr wrap="square">
            <a:spAutoFit/>
          </a:bodyPr>
          <a:lstStyle/>
          <a:p>
            <a:pPr marL="342900" lvl="0" indent="-342900">
              <a:buFont typeface="+mj-lt"/>
              <a:buAutoNum type="arabicPeriod"/>
            </a:pPr>
            <a:r>
              <a:rPr lang="en-US" sz="2400" dirty="0">
                <a:ea typeface="Verdana" panose="020B0604030504040204" pitchFamily="34" charset="0"/>
              </a:rPr>
              <a:t>Look at this! If you buy two of these today you get a third one free. What a _____!</a:t>
            </a:r>
            <a:endParaRPr lang="ru-RU" sz="2400" dirty="0">
              <a:ea typeface="Verdana" panose="020B0604030504040204" pitchFamily="34" charset="0"/>
            </a:endParaRPr>
          </a:p>
          <a:p>
            <a:pPr marL="342900" indent="-342900">
              <a:buFont typeface="+mj-lt"/>
              <a:buAutoNum type="arabicPeriod"/>
            </a:pPr>
            <a:r>
              <a:rPr lang="en-US" sz="2400" dirty="0">
                <a:ea typeface="Verdana" panose="020B0604030504040204" pitchFamily="34" charset="0"/>
              </a:rPr>
              <a:t>She always wears the latest in designer footwear.  If it hasn't got the _____of one of the most famous_____ she isn't interested.</a:t>
            </a:r>
            <a:endParaRPr lang="ru-RU" sz="2400" dirty="0">
              <a:ea typeface="Verdana" panose="020B0604030504040204" pitchFamily="34" charset="0"/>
            </a:endParaRPr>
          </a:p>
          <a:p>
            <a:pPr marL="342900" indent="-342900">
              <a:buFont typeface="+mj-lt"/>
              <a:buAutoNum type="arabicPeriod"/>
            </a:pPr>
            <a:r>
              <a:rPr lang="en-US" sz="2400" dirty="0">
                <a:ea typeface="Verdana" panose="020B0604030504040204" pitchFamily="34" charset="0"/>
              </a:rPr>
              <a:t>Normally I plan what I'm going to buy but yesterday I suddenly saw this and without thinking bought it on a ____ . Now I'm not sure that I like it.</a:t>
            </a:r>
            <a:endParaRPr lang="ru-RU" sz="2400" dirty="0">
              <a:ea typeface="Verdana" panose="020B0604030504040204" pitchFamily="34" charset="0"/>
            </a:endParaRPr>
          </a:p>
          <a:p>
            <a:pPr marL="342900" indent="-342900">
              <a:buFont typeface="+mj-lt"/>
              <a:buAutoNum type="arabicPeriod"/>
            </a:pPr>
            <a:r>
              <a:rPr lang="en-US" sz="2400" dirty="0">
                <a:ea typeface="Verdana" panose="020B0604030504040204" pitchFamily="34" charset="0"/>
              </a:rPr>
              <a:t>We have a ____so we know exactly how much we can spend each month and we can't go over it.</a:t>
            </a:r>
            <a:endParaRPr lang="ru-RU" sz="2400" dirty="0">
              <a:ea typeface="Verdana" panose="020B0604030504040204" pitchFamily="34" charset="0"/>
            </a:endParaRPr>
          </a:p>
          <a:p>
            <a:pPr marL="342900" indent="-342900">
              <a:buFont typeface="+mj-lt"/>
              <a:buAutoNum type="arabicPeriod"/>
            </a:pPr>
            <a:r>
              <a:rPr lang="en-US" sz="2400" dirty="0">
                <a:ea typeface="Verdana" panose="020B0604030504040204" pitchFamily="34" charset="0"/>
              </a:rPr>
              <a:t>This was on ____ for one week only. It had 50% off so I bought it!</a:t>
            </a:r>
            <a:endParaRPr lang="ru-RU" sz="2400" dirty="0">
              <a:ea typeface="Verdana" panose="020B0604030504040204" pitchFamily="34" charset="0"/>
            </a:endParaRPr>
          </a:p>
          <a:p>
            <a:pPr marL="342900" indent="-342900">
              <a:buFont typeface="+mj-lt"/>
              <a:buAutoNum type="arabicPeriod"/>
            </a:pPr>
            <a:r>
              <a:rPr lang="en-US" sz="2400" dirty="0">
                <a:ea typeface="Verdana" panose="020B0604030504040204" pitchFamily="34" charset="0"/>
              </a:rPr>
              <a:t>He made a _____with us that if we bought the car there and then, he'd give it a free service at the end of the first year.</a:t>
            </a:r>
            <a:endParaRPr lang="ru-RU" sz="2400" dirty="0">
              <a:ea typeface="Verdana" panose="020B0604030504040204" pitchFamily="34" charset="0"/>
            </a:endParaRPr>
          </a:p>
          <a:p>
            <a:pPr marL="342900" lvl="0" indent="-342900">
              <a:buFont typeface="+mj-lt"/>
              <a:buAutoNum type="arabicPeriod"/>
            </a:pPr>
            <a:r>
              <a:rPr lang="en-US" sz="2400" dirty="0">
                <a:ea typeface="Verdana" panose="020B0604030504040204" pitchFamily="34" charset="0"/>
              </a:rPr>
              <a:t>I can give you a _____ 10%</a:t>
            </a:r>
            <a:r>
              <a:rPr lang="en-US" sz="2400" b="1" dirty="0">
                <a:solidFill>
                  <a:srgbClr val="C00000"/>
                </a:solidFill>
                <a:ea typeface="Verdana" panose="020B0604030504040204" pitchFamily="34" charset="0"/>
              </a:rPr>
              <a:t> </a:t>
            </a:r>
            <a:r>
              <a:rPr lang="en-US" sz="2400" dirty="0">
                <a:ea typeface="Verdana" panose="020B0604030504040204" pitchFamily="34" charset="0"/>
              </a:rPr>
              <a:t>if you pay for it in cash.</a:t>
            </a:r>
            <a:endParaRPr lang="ru-RU" sz="2400" dirty="0">
              <a:ea typeface="Verdana" panose="020B0604030504040204" pitchFamily="34" charset="0"/>
            </a:endParaRPr>
          </a:p>
        </p:txBody>
      </p:sp>
      <p:graphicFrame>
        <p:nvGraphicFramePr>
          <p:cNvPr id="7" name="Таблица 7">
            <a:extLst>
              <a:ext uri="{FF2B5EF4-FFF2-40B4-BE49-F238E27FC236}">
                <a16:creationId xmlns:a16="http://schemas.microsoft.com/office/drawing/2014/main" id="{7DC3A190-9D8E-4D67-95C3-80D1F4F9AD51}"/>
              </a:ext>
            </a:extLst>
          </p:cNvPr>
          <p:cNvGraphicFramePr>
            <a:graphicFrameLocks noGrp="1"/>
          </p:cNvGraphicFramePr>
          <p:nvPr>
            <p:extLst>
              <p:ext uri="{D42A27DB-BD31-4B8C-83A1-F6EECF244321}">
                <p14:modId xmlns:p14="http://schemas.microsoft.com/office/powerpoint/2010/main" val="2117492985"/>
              </p:ext>
            </p:extLst>
          </p:nvPr>
        </p:nvGraphicFramePr>
        <p:xfrm>
          <a:off x="363751" y="620688"/>
          <a:ext cx="8496944" cy="967740"/>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val="2777848955"/>
                    </a:ext>
                  </a:extLst>
                </a:gridCol>
              </a:tblGrid>
              <a:tr h="79208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b="1" dirty="0">
                          <a:solidFill>
                            <a:schemeClr val="tx1"/>
                          </a:solidFill>
                          <a:latin typeface="Verdana" panose="020B0604030504040204" pitchFamily="34" charset="0"/>
                          <a:ea typeface="Verdana" panose="020B0604030504040204" pitchFamily="34" charset="0"/>
                        </a:rPr>
                        <a:t>brands         special offer</a:t>
                      </a:r>
                      <a:r>
                        <a:rPr lang="en-US" sz="2200" dirty="0">
                          <a:solidFill>
                            <a:schemeClr val="tx1"/>
                          </a:solidFill>
                          <a:latin typeface="Verdana" panose="020B0604030504040204" pitchFamily="34" charset="0"/>
                          <a:ea typeface="Verdana" panose="020B0604030504040204" pitchFamily="34" charset="0"/>
                        </a:rPr>
                        <a:t>          </a:t>
                      </a:r>
                      <a:r>
                        <a:rPr lang="en-US" sz="2200" b="1" dirty="0">
                          <a:solidFill>
                            <a:schemeClr val="tx1"/>
                          </a:solidFill>
                          <a:latin typeface="Verdana" panose="020B0604030504040204" pitchFamily="34" charset="0"/>
                          <a:ea typeface="Verdana" panose="020B0604030504040204" pitchFamily="34" charset="0"/>
                        </a:rPr>
                        <a:t>bargain  </a:t>
                      </a:r>
                      <a:r>
                        <a:rPr lang="en-US" sz="2200" b="1" dirty="0" smtClean="0">
                          <a:solidFill>
                            <a:schemeClr val="tx1"/>
                          </a:solidFill>
                          <a:latin typeface="Verdana" panose="020B0604030504040204" pitchFamily="34" charset="0"/>
                          <a:ea typeface="Verdana" panose="020B0604030504040204" pitchFamily="34" charset="0"/>
                        </a:rPr>
                        <a:t>      </a:t>
                      </a:r>
                      <a:r>
                        <a:rPr lang="en-US" sz="2200" b="1" dirty="0">
                          <a:solidFill>
                            <a:schemeClr val="tx1"/>
                          </a:solidFill>
                          <a:latin typeface="Verdana" panose="020B0604030504040204" pitchFamily="34" charset="0"/>
                          <a:ea typeface="Verdana" panose="020B0604030504040204" pitchFamily="34" charset="0"/>
                        </a:rPr>
                        <a:t>discount      whim       </a:t>
                      </a:r>
                      <a:r>
                        <a:rPr lang="en-US" sz="2200" b="1" dirty="0" smtClean="0">
                          <a:solidFill>
                            <a:schemeClr val="tx1"/>
                          </a:solidFill>
                          <a:latin typeface="Verdana" panose="020B0604030504040204" pitchFamily="34" charset="0"/>
                          <a:ea typeface="Verdana" panose="020B0604030504040204" pitchFamily="34" charset="0"/>
                        </a:rPr>
                        <a:t>    deal                logo               budget </a:t>
                      </a:r>
                      <a:endParaRPr lang="ru-RU" sz="2200" dirty="0">
                        <a:solidFill>
                          <a:schemeClr val="tx1"/>
                        </a:solidFill>
                        <a:latin typeface="Verdana" panose="020B0604030504040204" pitchFamily="34" charset="0"/>
                        <a:ea typeface="Verdana" panose="020B0604030504040204" pitchFamily="34" charset="0"/>
                      </a:endParaRPr>
                    </a:p>
                    <a:p>
                      <a:endParaRPr lang="ru-RU" dirty="0"/>
                    </a:p>
                  </a:txBody>
                  <a:tcPr>
                    <a:solidFill>
                      <a:schemeClr val="accent1">
                        <a:lumMod val="40000"/>
                        <a:lumOff val="60000"/>
                      </a:schemeClr>
                    </a:solidFill>
                  </a:tcPr>
                </a:tc>
                <a:extLst>
                  <a:ext uri="{0D108BD9-81ED-4DB2-BD59-A6C34878D82A}">
                    <a16:rowId xmlns:a16="http://schemas.microsoft.com/office/drawing/2014/main" val="4211961230"/>
                  </a:ext>
                </a:extLst>
              </a:tr>
            </a:tbl>
          </a:graphicData>
        </a:graphic>
      </p:graphicFrame>
      <p:sp>
        <p:nvSpPr>
          <p:cNvPr id="3" name="Прямоугольник 2"/>
          <p:cNvSpPr/>
          <p:nvPr/>
        </p:nvSpPr>
        <p:spPr>
          <a:xfrm>
            <a:off x="1083831" y="33879"/>
            <a:ext cx="7776864" cy="461665"/>
          </a:xfrm>
          <a:prstGeom prst="rect">
            <a:avLst/>
          </a:prstGeom>
        </p:spPr>
        <p:txBody>
          <a:bodyPr wrap="square">
            <a:spAutoFit/>
          </a:bodyPr>
          <a:lstStyle/>
          <a:p>
            <a:r>
              <a:rPr lang="en-US" sz="2400" b="1" dirty="0">
                <a:latin typeface="Calibri" panose="020F0502020204030204" pitchFamily="34" charset="0"/>
                <a:ea typeface="Calibri" panose="020F0502020204030204" pitchFamily="34" charset="0"/>
                <a:cs typeface="Times New Roman" panose="02020603050405020304" pitchFamily="18" charset="0"/>
              </a:rPr>
              <a:t>Read these sentences and put the words from the box:</a:t>
            </a:r>
            <a:endParaRPr lang="ru-RU" sz="2400" b="1" dirty="0"/>
          </a:p>
        </p:txBody>
      </p:sp>
    </p:spTree>
    <p:extLst>
      <p:ext uri="{BB962C8B-B14F-4D97-AF65-F5344CB8AC3E}">
        <p14:creationId xmlns:p14="http://schemas.microsoft.com/office/powerpoint/2010/main" val="4036285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97346"/>
            <a:ext cx="8784976" cy="6370975"/>
          </a:xfrm>
          <a:prstGeom prst="rect">
            <a:avLst/>
          </a:prstGeom>
        </p:spPr>
        <p:txBody>
          <a:bodyPr wrap="square">
            <a:spAutoFit/>
          </a:bodyPr>
          <a:lstStyle/>
          <a:p>
            <a:pPr marL="342900" lvl="0" indent="-342900">
              <a:buFont typeface="+mj-lt"/>
              <a:buAutoNum type="arabicPeriod"/>
            </a:pPr>
            <a:r>
              <a:rPr lang="en-US" sz="2400" dirty="0">
                <a:latin typeface="Verdana" panose="020B0604030504040204" pitchFamily="34" charset="0"/>
                <a:ea typeface="Verdana" panose="020B0604030504040204" pitchFamily="34" charset="0"/>
              </a:rPr>
              <a:t>Look at this! If you buy two of these today you get a third one free. What a </a:t>
            </a:r>
            <a:r>
              <a:rPr lang="en-US" sz="2400" b="1" dirty="0">
                <a:solidFill>
                  <a:srgbClr val="C00000"/>
                </a:solidFill>
                <a:latin typeface="Verdana" panose="020B0604030504040204" pitchFamily="34" charset="0"/>
                <a:ea typeface="Verdana" panose="020B0604030504040204" pitchFamily="34" charset="0"/>
              </a:rPr>
              <a:t>bargain</a:t>
            </a:r>
            <a:r>
              <a:rPr lang="en-US" sz="2400" dirty="0">
                <a:latin typeface="Verdana" panose="020B0604030504040204" pitchFamily="34" charset="0"/>
                <a:ea typeface="Verdana" panose="020B0604030504040204" pitchFamily="34" charset="0"/>
              </a:rPr>
              <a:t>!</a:t>
            </a:r>
            <a:endParaRPr lang="ru-RU" sz="2400" dirty="0">
              <a:latin typeface="Verdana" panose="020B0604030504040204" pitchFamily="34" charset="0"/>
              <a:ea typeface="Verdana" panose="020B0604030504040204" pitchFamily="34" charset="0"/>
            </a:endParaRPr>
          </a:p>
          <a:p>
            <a:pPr marL="342900" indent="-342900">
              <a:buFont typeface="+mj-lt"/>
              <a:buAutoNum type="arabicPeriod"/>
            </a:pPr>
            <a:r>
              <a:rPr lang="en-US" sz="2400" dirty="0">
                <a:latin typeface="Verdana" panose="020B0604030504040204" pitchFamily="34" charset="0"/>
                <a:ea typeface="Verdana" panose="020B0604030504040204" pitchFamily="34" charset="0"/>
              </a:rPr>
              <a:t>She always wears the latest in designer footwear.  If it hasn't got the </a:t>
            </a:r>
            <a:r>
              <a:rPr lang="en-US" sz="2400" b="1" dirty="0">
                <a:solidFill>
                  <a:srgbClr val="C00000"/>
                </a:solidFill>
                <a:latin typeface="Verdana" panose="020B0604030504040204" pitchFamily="34" charset="0"/>
                <a:ea typeface="Verdana" panose="020B0604030504040204" pitchFamily="34" charset="0"/>
              </a:rPr>
              <a:t>logo </a:t>
            </a:r>
            <a:r>
              <a:rPr lang="en-US" sz="2400" dirty="0">
                <a:latin typeface="Verdana" panose="020B0604030504040204" pitchFamily="34" charset="0"/>
                <a:ea typeface="Verdana" panose="020B0604030504040204" pitchFamily="34" charset="0"/>
              </a:rPr>
              <a:t>of one of the most famous </a:t>
            </a:r>
            <a:r>
              <a:rPr lang="en-US" sz="2400" b="1" dirty="0">
                <a:solidFill>
                  <a:srgbClr val="C00000"/>
                </a:solidFill>
                <a:latin typeface="Verdana" panose="020B0604030504040204" pitchFamily="34" charset="0"/>
                <a:ea typeface="Verdana" panose="020B0604030504040204" pitchFamily="34" charset="0"/>
              </a:rPr>
              <a:t>brands </a:t>
            </a:r>
            <a:r>
              <a:rPr lang="en-US" sz="2400" dirty="0">
                <a:latin typeface="Verdana" panose="020B0604030504040204" pitchFamily="34" charset="0"/>
                <a:ea typeface="Verdana" panose="020B0604030504040204" pitchFamily="34" charset="0"/>
              </a:rPr>
              <a:t> she isn't interested.</a:t>
            </a:r>
            <a:endParaRPr lang="ru-RU" sz="2400" dirty="0">
              <a:latin typeface="Verdana" panose="020B0604030504040204" pitchFamily="34" charset="0"/>
              <a:ea typeface="Verdana" panose="020B0604030504040204" pitchFamily="34" charset="0"/>
            </a:endParaRPr>
          </a:p>
          <a:p>
            <a:pPr marL="342900" indent="-342900">
              <a:buFont typeface="+mj-lt"/>
              <a:buAutoNum type="arabicPeriod"/>
            </a:pPr>
            <a:r>
              <a:rPr lang="en-US" sz="2400" dirty="0">
                <a:latin typeface="Verdana" panose="020B0604030504040204" pitchFamily="34" charset="0"/>
                <a:ea typeface="Verdana" panose="020B0604030504040204" pitchFamily="34" charset="0"/>
              </a:rPr>
              <a:t>Normally I plan what I'm going to buy but yesterday I suddenly saw this and without thinking bought it on a </a:t>
            </a:r>
            <a:r>
              <a:rPr lang="en-US" sz="2400" b="1" dirty="0">
                <a:solidFill>
                  <a:srgbClr val="C00000"/>
                </a:solidFill>
                <a:latin typeface="Verdana" panose="020B0604030504040204" pitchFamily="34" charset="0"/>
                <a:ea typeface="Verdana" panose="020B0604030504040204" pitchFamily="34" charset="0"/>
              </a:rPr>
              <a:t>whim </a:t>
            </a:r>
            <a:r>
              <a:rPr lang="en-US" sz="2400" dirty="0">
                <a:latin typeface="Verdana" panose="020B0604030504040204" pitchFamily="34" charset="0"/>
                <a:ea typeface="Verdana" panose="020B0604030504040204" pitchFamily="34" charset="0"/>
              </a:rPr>
              <a:t>. Now I'm not sure that I like it.</a:t>
            </a:r>
            <a:endParaRPr lang="ru-RU" sz="2400" dirty="0">
              <a:latin typeface="Verdana" panose="020B0604030504040204" pitchFamily="34" charset="0"/>
              <a:ea typeface="Verdana" panose="020B0604030504040204" pitchFamily="34" charset="0"/>
            </a:endParaRPr>
          </a:p>
          <a:p>
            <a:pPr marL="342900" indent="-342900">
              <a:buFont typeface="+mj-lt"/>
              <a:buAutoNum type="arabicPeriod"/>
            </a:pPr>
            <a:r>
              <a:rPr lang="en-US" sz="2400" dirty="0">
                <a:latin typeface="Verdana" panose="020B0604030504040204" pitchFamily="34" charset="0"/>
                <a:ea typeface="Verdana" panose="020B0604030504040204" pitchFamily="34" charset="0"/>
              </a:rPr>
              <a:t>We have a </a:t>
            </a:r>
            <a:r>
              <a:rPr lang="en-US" sz="2400" b="1" dirty="0">
                <a:solidFill>
                  <a:srgbClr val="C00000"/>
                </a:solidFill>
                <a:latin typeface="Verdana" panose="020B0604030504040204" pitchFamily="34" charset="0"/>
                <a:ea typeface="Verdana" panose="020B0604030504040204" pitchFamily="34" charset="0"/>
              </a:rPr>
              <a:t>budget </a:t>
            </a:r>
            <a:r>
              <a:rPr lang="en-US" sz="2400" dirty="0">
                <a:latin typeface="Verdana" panose="020B0604030504040204" pitchFamily="34" charset="0"/>
                <a:ea typeface="Verdana" panose="020B0604030504040204" pitchFamily="34" charset="0"/>
              </a:rPr>
              <a:t>so we know exactly how much we can spend each month and we can't go over it.</a:t>
            </a:r>
            <a:endParaRPr lang="ru-RU" sz="2400" dirty="0">
              <a:latin typeface="Verdana" panose="020B0604030504040204" pitchFamily="34" charset="0"/>
              <a:ea typeface="Verdana" panose="020B0604030504040204" pitchFamily="34" charset="0"/>
            </a:endParaRPr>
          </a:p>
          <a:p>
            <a:pPr marL="342900" indent="-342900">
              <a:buFont typeface="+mj-lt"/>
              <a:buAutoNum type="arabicPeriod"/>
            </a:pPr>
            <a:r>
              <a:rPr lang="en-US" sz="2400" dirty="0">
                <a:latin typeface="Verdana" panose="020B0604030504040204" pitchFamily="34" charset="0"/>
                <a:ea typeface="Verdana" panose="020B0604030504040204" pitchFamily="34" charset="0"/>
              </a:rPr>
              <a:t>This was on </a:t>
            </a:r>
            <a:r>
              <a:rPr lang="en-US" sz="2400" b="1" dirty="0">
                <a:solidFill>
                  <a:srgbClr val="C00000"/>
                </a:solidFill>
                <a:latin typeface="Verdana" panose="020B0604030504040204" pitchFamily="34" charset="0"/>
                <a:ea typeface="Verdana" panose="020B0604030504040204" pitchFamily="34" charset="0"/>
              </a:rPr>
              <a:t>special offer</a:t>
            </a:r>
            <a:r>
              <a:rPr lang="en-US" sz="2400" dirty="0">
                <a:latin typeface="Verdana" panose="020B0604030504040204" pitchFamily="34" charset="0"/>
                <a:ea typeface="Verdana" panose="020B0604030504040204" pitchFamily="34" charset="0"/>
              </a:rPr>
              <a:t> for one week only. It had 50% off so I bought it!</a:t>
            </a:r>
            <a:endParaRPr lang="ru-RU" sz="2400" dirty="0">
              <a:latin typeface="Verdana" panose="020B0604030504040204" pitchFamily="34" charset="0"/>
              <a:ea typeface="Verdana" panose="020B0604030504040204" pitchFamily="34" charset="0"/>
            </a:endParaRPr>
          </a:p>
          <a:p>
            <a:pPr marL="342900" indent="-342900">
              <a:buFont typeface="+mj-lt"/>
              <a:buAutoNum type="arabicPeriod"/>
            </a:pPr>
            <a:r>
              <a:rPr lang="en-US" sz="2400" dirty="0">
                <a:latin typeface="Verdana" panose="020B0604030504040204" pitchFamily="34" charset="0"/>
                <a:ea typeface="Verdana" panose="020B0604030504040204" pitchFamily="34" charset="0"/>
              </a:rPr>
              <a:t>He made a </a:t>
            </a:r>
            <a:r>
              <a:rPr lang="en-US" sz="2400" b="1" dirty="0">
                <a:solidFill>
                  <a:srgbClr val="C00000"/>
                </a:solidFill>
                <a:latin typeface="Verdana" panose="020B0604030504040204" pitchFamily="34" charset="0"/>
                <a:ea typeface="Verdana" panose="020B0604030504040204" pitchFamily="34" charset="0"/>
              </a:rPr>
              <a:t>deal </a:t>
            </a:r>
            <a:r>
              <a:rPr lang="en-US" sz="2400" dirty="0">
                <a:latin typeface="Verdana" panose="020B0604030504040204" pitchFamily="34" charset="0"/>
                <a:ea typeface="Verdana" panose="020B0604030504040204" pitchFamily="34" charset="0"/>
              </a:rPr>
              <a:t>with us that if we bought the car there and then, he'd give it a free service at the end of the first year.</a:t>
            </a:r>
            <a:endParaRPr lang="ru-RU" sz="2400" dirty="0">
              <a:latin typeface="Verdana" panose="020B0604030504040204" pitchFamily="34" charset="0"/>
              <a:ea typeface="Verdana" panose="020B0604030504040204" pitchFamily="34" charset="0"/>
            </a:endParaRPr>
          </a:p>
          <a:p>
            <a:pPr marL="342900" lvl="0" indent="-342900">
              <a:buFont typeface="+mj-lt"/>
              <a:buAutoNum type="arabicPeriod"/>
            </a:pPr>
            <a:r>
              <a:rPr lang="en-US" sz="2400" dirty="0">
                <a:latin typeface="Verdana" panose="020B0604030504040204" pitchFamily="34" charset="0"/>
                <a:ea typeface="Verdana" panose="020B0604030504040204" pitchFamily="34" charset="0"/>
              </a:rPr>
              <a:t>I can give you a 10%</a:t>
            </a:r>
            <a:r>
              <a:rPr lang="en-US" sz="2400" b="1" dirty="0">
                <a:solidFill>
                  <a:srgbClr val="C00000"/>
                </a:solidFill>
                <a:latin typeface="Verdana" panose="020B0604030504040204" pitchFamily="34" charset="0"/>
                <a:ea typeface="Verdana" panose="020B0604030504040204" pitchFamily="34" charset="0"/>
              </a:rPr>
              <a:t> discount </a:t>
            </a:r>
            <a:r>
              <a:rPr lang="en-US" sz="2400" dirty="0">
                <a:latin typeface="Verdana" panose="020B0604030504040204" pitchFamily="34" charset="0"/>
                <a:ea typeface="Verdana" panose="020B0604030504040204" pitchFamily="34" charset="0"/>
              </a:rPr>
              <a:t>if you pay for it in cash.</a:t>
            </a:r>
            <a:endParaRPr lang="ru-RU"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63821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568" y="0"/>
            <a:ext cx="9081936" cy="6555641"/>
          </a:xfrm>
          <a:prstGeom prst="rect">
            <a:avLst/>
          </a:prstGeom>
        </p:spPr>
        <p:txBody>
          <a:bodyPr wrap="square">
            <a:spAutoFit/>
          </a:bodyPr>
          <a:lstStyle/>
          <a:p>
            <a:pPr lvl="0"/>
            <a:r>
              <a:rPr lang="en-US" sz="2000" b="1" dirty="0">
                <a:latin typeface="Verdana" panose="020B0604030504040204" pitchFamily="34" charset="0"/>
                <a:ea typeface="Verdana" panose="020B0604030504040204" pitchFamily="34" charset="0"/>
              </a:rPr>
              <a:t>Read the text below. Use the words given in capitals to form a word that fits the gap. </a:t>
            </a:r>
            <a:endParaRPr lang="ru-RU" sz="2000" dirty="0">
              <a:latin typeface="Verdana" panose="020B0604030504040204" pitchFamily="34" charset="0"/>
              <a:ea typeface="Verdana" panose="020B0604030504040204" pitchFamily="34" charset="0"/>
            </a:endParaRPr>
          </a:p>
          <a:p>
            <a:pPr algn="ctr"/>
            <a:r>
              <a:rPr lang="ru-RU" sz="2300" b="1" dirty="0">
                <a:latin typeface="Verdana" panose="020B0604030504040204" pitchFamily="34" charset="0"/>
                <a:ea typeface="Verdana" panose="020B0604030504040204" pitchFamily="34" charset="0"/>
              </a:rPr>
              <a:t>          </a:t>
            </a:r>
            <a:r>
              <a:rPr lang="en-US" sz="2300" b="1" dirty="0">
                <a:latin typeface="Verdana" panose="020B0604030504040204" pitchFamily="34" charset="0"/>
                <a:ea typeface="Verdana" panose="020B0604030504040204" pitchFamily="34" charset="0"/>
              </a:rPr>
              <a:t>Big stores vs. small shops</a:t>
            </a:r>
            <a:r>
              <a:rPr lang="en-GB" sz="2300" dirty="0">
                <a:latin typeface="Verdana" panose="020B0604030504040204" pitchFamily="34" charset="0"/>
                <a:ea typeface="Verdana" panose="020B0604030504040204" pitchFamily="34" charset="0"/>
              </a:rPr>
              <a:t> </a:t>
            </a:r>
            <a:endParaRPr lang="ru-RU" sz="2300" dirty="0">
              <a:latin typeface="Verdana" panose="020B0604030504040204" pitchFamily="34" charset="0"/>
              <a:ea typeface="Verdana" panose="020B0604030504040204" pitchFamily="34" charset="0"/>
            </a:endParaRPr>
          </a:p>
          <a:p>
            <a:pPr algn="just"/>
            <a:r>
              <a:rPr lang="en-US" sz="2100" dirty="0">
                <a:latin typeface="Verdana" panose="020B0604030504040204" pitchFamily="34" charset="0"/>
                <a:ea typeface="Verdana" panose="020B0604030504040204" pitchFamily="34" charset="0"/>
              </a:rPr>
              <a:t>There is a great excitement about going into a huge department store and seeing such an </a:t>
            </a:r>
            <a:r>
              <a:rPr lang="en-US" sz="2100" b="1" baseline="30000" dirty="0">
                <a:latin typeface="Verdana" panose="020B0604030504040204" pitchFamily="34" charset="0"/>
                <a:ea typeface="Verdana" panose="020B0604030504040204" pitchFamily="34" charset="0"/>
              </a:rPr>
              <a:t>1)</a:t>
            </a:r>
            <a:r>
              <a:rPr lang="en-US" sz="2100" dirty="0">
                <a:latin typeface="Verdana" panose="020B0604030504040204" pitchFamily="34" charset="0"/>
                <a:ea typeface="Verdana" panose="020B0604030504040204" pitchFamily="34" charset="0"/>
              </a:rPr>
              <a:t>___ (</a:t>
            </a:r>
            <a:r>
              <a:rPr lang="en-US" sz="2100" b="1" dirty="0">
                <a:latin typeface="Verdana" panose="020B0604030504040204" pitchFamily="34" charset="0"/>
                <a:ea typeface="Verdana" panose="020B0604030504040204" pitchFamily="34" charset="0"/>
              </a:rPr>
              <a:t>BELIEVE</a:t>
            </a:r>
            <a:r>
              <a:rPr lang="en-US" sz="2100" dirty="0">
                <a:latin typeface="Verdana" panose="020B0604030504040204" pitchFamily="34" charset="0"/>
                <a:ea typeface="Verdana" panose="020B0604030504040204" pitchFamily="34" charset="0"/>
              </a:rPr>
              <a:t>) range of things to buy. Department stores are almost like  </a:t>
            </a:r>
            <a:r>
              <a:rPr lang="en-US" sz="2100" b="1" baseline="30000" dirty="0">
                <a:latin typeface="Verdana" panose="020B0604030504040204" pitchFamily="34" charset="0"/>
                <a:ea typeface="Verdana" panose="020B0604030504040204" pitchFamily="34" charset="0"/>
              </a:rPr>
              <a:t>2)</a:t>
            </a:r>
            <a:r>
              <a:rPr lang="en-US" sz="2100" dirty="0">
                <a:latin typeface="Verdana" panose="020B0604030504040204" pitchFamily="34" charset="0"/>
                <a:ea typeface="Verdana" panose="020B0604030504040204" pitchFamily="34" charset="0"/>
              </a:rPr>
              <a:t> ___</a:t>
            </a:r>
            <a:r>
              <a:rPr lang="ru-RU" sz="2100" dirty="0">
                <a:latin typeface="Verdana" panose="020B0604030504040204" pitchFamily="34" charset="0"/>
                <a:ea typeface="Verdana" panose="020B0604030504040204" pitchFamily="34" charset="0"/>
              </a:rPr>
              <a:t> </a:t>
            </a:r>
            <a:r>
              <a:rPr lang="en-US" sz="2100" dirty="0">
                <a:latin typeface="Verdana" panose="020B0604030504040204" pitchFamily="34" charset="0"/>
                <a:ea typeface="Verdana" panose="020B0604030504040204" pitchFamily="34" charset="0"/>
              </a:rPr>
              <a:t>(</a:t>
            </a:r>
            <a:r>
              <a:rPr lang="en-US" sz="2100" b="1" dirty="0">
                <a:latin typeface="Verdana" panose="020B0604030504040204" pitchFamily="34" charset="0"/>
                <a:ea typeface="Verdana" panose="020B0604030504040204" pitchFamily="34" charset="0"/>
              </a:rPr>
              <a:t>GLAMOUR</a:t>
            </a:r>
            <a:r>
              <a:rPr lang="en-US" sz="2100" dirty="0">
                <a:latin typeface="Verdana" panose="020B0604030504040204" pitchFamily="34" charset="0"/>
                <a:ea typeface="Verdana" panose="020B0604030504040204" pitchFamily="34" charset="0"/>
              </a:rPr>
              <a:t>) villages where you can stay all day and eat and drink. It is almost a modern form of </a:t>
            </a:r>
            <a:r>
              <a:rPr lang="en-US" sz="2100" b="1" baseline="30000" dirty="0">
                <a:latin typeface="Verdana" panose="020B0604030504040204" pitchFamily="34" charset="0"/>
                <a:ea typeface="Verdana" panose="020B0604030504040204" pitchFamily="34" charset="0"/>
              </a:rPr>
              <a:t>3)</a:t>
            </a:r>
            <a:r>
              <a:rPr lang="en-US" sz="2100" dirty="0">
                <a:latin typeface="Verdana" panose="020B0604030504040204" pitchFamily="34" charset="0"/>
                <a:ea typeface="Verdana" panose="020B0604030504040204" pitchFamily="34" charset="0"/>
              </a:rPr>
              <a:t> ____ (</a:t>
            </a:r>
            <a:r>
              <a:rPr lang="en-US" sz="2100" b="1" dirty="0">
                <a:latin typeface="Verdana" panose="020B0604030504040204" pitchFamily="34" charset="0"/>
                <a:ea typeface="Verdana" panose="020B0604030504040204" pitchFamily="34" charset="0"/>
              </a:rPr>
              <a:t>ENTERTAIN</a:t>
            </a:r>
            <a:r>
              <a:rPr lang="en-US" sz="2100" dirty="0">
                <a:latin typeface="Verdana" panose="020B0604030504040204" pitchFamily="34" charset="0"/>
                <a:ea typeface="Verdana" panose="020B0604030504040204" pitchFamily="34" charset="0"/>
              </a:rPr>
              <a:t>) and everything looks so wonderful that they definitely encourage impulse </a:t>
            </a:r>
            <a:r>
              <a:rPr lang="en-US" sz="2100" b="1" baseline="30000" dirty="0">
                <a:latin typeface="Verdana" panose="020B0604030504040204" pitchFamily="34" charset="0"/>
                <a:ea typeface="Verdana" panose="020B0604030504040204" pitchFamily="34" charset="0"/>
              </a:rPr>
              <a:t>4)</a:t>
            </a:r>
            <a:r>
              <a:rPr lang="en-US" sz="2100" dirty="0">
                <a:latin typeface="Verdana" panose="020B0604030504040204" pitchFamily="34" charset="0"/>
                <a:ea typeface="Verdana" panose="020B0604030504040204" pitchFamily="34" charset="0"/>
              </a:rPr>
              <a:t> ___ (</a:t>
            </a:r>
            <a:r>
              <a:rPr lang="en-US" sz="2100" b="1" dirty="0">
                <a:latin typeface="Verdana" panose="020B0604030504040204" pitchFamily="34" charset="0"/>
                <a:ea typeface="Verdana" panose="020B0604030504040204" pitchFamily="34" charset="0"/>
              </a:rPr>
              <a:t>SHOP</a:t>
            </a:r>
            <a:r>
              <a:rPr lang="en-US" sz="2100" dirty="0">
                <a:latin typeface="Verdana" panose="020B0604030504040204" pitchFamily="34" charset="0"/>
                <a:ea typeface="Verdana" panose="020B0604030504040204" pitchFamily="34" charset="0"/>
              </a:rPr>
              <a:t>). </a:t>
            </a:r>
            <a:r>
              <a:rPr lang="ru-RU" sz="2100" dirty="0">
                <a:latin typeface="Verdana" panose="020B0604030504040204" pitchFamily="34" charset="0"/>
                <a:ea typeface="Verdana" panose="020B0604030504040204" pitchFamily="34" charset="0"/>
              </a:rPr>
              <a:t>           </a:t>
            </a:r>
            <a:r>
              <a:rPr lang="en-US" sz="2100" dirty="0">
                <a:latin typeface="Verdana" panose="020B0604030504040204" pitchFamily="34" charset="0"/>
                <a:ea typeface="Verdana" panose="020B0604030504040204" pitchFamily="34" charset="0"/>
              </a:rPr>
              <a:t>A very common trend at the moment is for huge stores  </a:t>
            </a:r>
            <a:r>
              <a:rPr lang="en-US" sz="2100" b="1" baseline="30000" dirty="0">
                <a:latin typeface="Verdana" panose="020B0604030504040204" pitchFamily="34" charset="0"/>
                <a:ea typeface="Verdana" panose="020B0604030504040204" pitchFamily="34" charset="0"/>
              </a:rPr>
              <a:t>5)</a:t>
            </a:r>
            <a:r>
              <a:rPr lang="en-US" sz="2100" dirty="0">
                <a:latin typeface="Verdana" panose="020B0604030504040204" pitchFamily="34" charset="0"/>
                <a:ea typeface="Verdana" panose="020B0604030504040204" pitchFamily="34" charset="0"/>
              </a:rPr>
              <a:t> ____ (</a:t>
            </a:r>
            <a:r>
              <a:rPr lang="en-US" sz="2100" b="1" dirty="0">
                <a:latin typeface="Verdana" panose="020B0604030504040204" pitchFamily="34" charset="0"/>
                <a:ea typeface="Verdana" panose="020B0604030504040204" pitchFamily="34" charset="0"/>
              </a:rPr>
              <a:t>SPECIAL</a:t>
            </a:r>
            <a:r>
              <a:rPr lang="en-US" sz="2100" dirty="0">
                <a:latin typeface="Verdana" panose="020B0604030504040204" pitchFamily="34" charset="0"/>
                <a:ea typeface="Verdana" panose="020B0604030504040204" pitchFamily="34" charset="0"/>
              </a:rPr>
              <a:t>) in one product such as sports clothes or computers. There are also stores which sell </a:t>
            </a:r>
            <a:r>
              <a:rPr lang="en-US" sz="2100" b="1" baseline="30000" dirty="0">
                <a:latin typeface="Verdana" panose="020B0604030504040204" pitchFamily="34" charset="0"/>
                <a:ea typeface="Verdana" panose="020B0604030504040204" pitchFamily="34" charset="0"/>
              </a:rPr>
              <a:t>6)</a:t>
            </a:r>
            <a:r>
              <a:rPr lang="en-US" sz="2100" dirty="0">
                <a:latin typeface="Verdana" panose="020B0604030504040204" pitchFamily="34" charset="0"/>
                <a:ea typeface="Verdana" panose="020B0604030504040204" pitchFamily="34" charset="0"/>
              </a:rPr>
              <a:t> ________ (</a:t>
            </a:r>
            <a:r>
              <a:rPr lang="en-US" sz="2100" b="1" dirty="0">
                <a:latin typeface="Verdana" panose="020B0604030504040204" pitchFamily="34" charset="0"/>
                <a:ea typeface="Verdana" panose="020B0604030504040204" pitchFamily="34" charset="0"/>
              </a:rPr>
              <a:t>NUMBER</a:t>
            </a:r>
            <a:r>
              <a:rPr lang="en-US" sz="2100" dirty="0">
                <a:latin typeface="Verdana" panose="020B0604030504040204" pitchFamily="34" charset="0"/>
                <a:ea typeface="Verdana" panose="020B0604030504040204" pitchFamily="34" charset="0"/>
              </a:rPr>
              <a:t>) products from one source, such as the Disney stores. The noise and size of these large stores can be overwhelming and many people prefer to shop in small boutiques that sell different or </a:t>
            </a:r>
            <a:r>
              <a:rPr lang="en-US" sz="2100" b="1" baseline="30000" dirty="0">
                <a:latin typeface="Verdana" panose="020B0604030504040204" pitchFamily="34" charset="0"/>
                <a:ea typeface="Verdana" panose="020B0604030504040204" pitchFamily="34" charset="0"/>
              </a:rPr>
              <a:t>7)</a:t>
            </a:r>
            <a:r>
              <a:rPr lang="en-US" sz="2100" dirty="0">
                <a:latin typeface="Verdana" panose="020B0604030504040204" pitchFamily="34" charset="0"/>
                <a:ea typeface="Verdana" panose="020B0604030504040204" pitchFamily="34" charset="0"/>
              </a:rPr>
              <a:t>_____ (</a:t>
            </a:r>
            <a:r>
              <a:rPr lang="en-US" sz="2100" b="1" dirty="0">
                <a:latin typeface="Verdana" panose="020B0604030504040204" pitchFamily="34" charset="0"/>
                <a:ea typeface="Verdana" panose="020B0604030504040204" pitchFamily="34" charset="0"/>
              </a:rPr>
              <a:t>USUAL</a:t>
            </a:r>
            <a:r>
              <a:rPr lang="en-US" sz="2100" dirty="0">
                <a:latin typeface="Verdana" panose="020B0604030504040204" pitchFamily="34" charset="0"/>
                <a:ea typeface="Verdana" panose="020B0604030504040204" pitchFamily="34" charset="0"/>
              </a:rPr>
              <a:t>) things that they can't find anywhere else. The  </a:t>
            </a:r>
            <a:r>
              <a:rPr lang="en-US" sz="2100" b="1" baseline="30000" dirty="0">
                <a:latin typeface="Verdana" panose="020B0604030504040204" pitchFamily="34" charset="0"/>
                <a:ea typeface="Verdana" panose="020B0604030504040204" pitchFamily="34" charset="0"/>
              </a:rPr>
              <a:t>8)</a:t>
            </a:r>
            <a:r>
              <a:rPr lang="en-US" sz="2100" dirty="0">
                <a:latin typeface="Verdana" panose="020B0604030504040204" pitchFamily="34" charset="0"/>
                <a:ea typeface="Verdana" panose="020B0604030504040204" pitchFamily="34" charset="0"/>
              </a:rPr>
              <a:t> ________ (</a:t>
            </a:r>
            <a:r>
              <a:rPr lang="en-US" sz="2100" b="1" dirty="0">
                <a:latin typeface="Verdana" panose="020B0604030504040204" pitchFamily="34" charset="0"/>
                <a:ea typeface="Verdana" panose="020B0604030504040204" pitchFamily="34" charset="0"/>
              </a:rPr>
              <a:t>DIFFICULT</a:t>
            </a:r>
            <a:r>
              <a:rPr lang="en-US" sz="2100" dirty="0">
                <a:latin typeface="Verdana" panose="020B0604030504040204" pitchFamily="34" charset="0"/>
                <a:ea typeface="Verdana" panose="020B0604030504040204" pitchFamily="34" charset="0"/>
              </a:rPr>
              <a:t>) here is that you may be the only person in the shop so it can make you feel </a:t>
            </a:r>
            <a:r>
              <a:rPr lang="en-US" sz="2100" b="1" baseline="30000" dirty="0">
                <a:latin typeface="Verdana" panose="020B0604030504040204" pitchFamily="34" charset="0"/>
                <a:ea typeface="Verdana" panose="020B0604030504040204" pitchFamily="34" charset="0"/>
              </a:rPr>
              <a:t>9) </a:t>
            </a:r>
            <a:r>
              <a:rPr lang="en-US" sz="2100" dirty="0">
                <a:latin typeface="Verdana" panose="020B0604030504040204" pitchFamily="34" charset="0"/>
                <a:ea typeface="Verdana" panose="020B0604030504040204" pitchFamily="34" charset="0"/>
              </a:rPr>
              <a:t>______(</a:t>
            </a:r>
            <a:r>
              <a:rPr lang="en-US" sz="2100" b="1" dirty="0">
                <a:latin typeface="Verdana" panose="020B0604030504040204" pitchFamily="34" charset="0"/>
                <a:ea typeface="Verdana" panose="020B0604030504040204" pitchFamily="34" charset="0"/>
              </a:rPr>
              <a:t>COMFORT</a:t>
            </a:r>
            <a:r>
              <a:rPr lang="en-US" sz="2100" dirty="0">
                <a:latin typeface="Verdana" panose="020B0604030504040204" pitchFamily="34" charset="0"/>
                <a:ea typeface="Verdana" panose="020B0604030504040204" pitchFamily="34" charset="0"/>
              </a:rPr>
              <a:t>) while you are looking around. However, you may prefer the personal service in these shops, where it is truly shopping as it used to be.</a:t>
            </a:r>
            <a:r>
              <a:rPr lang="en-GB" sz="2100" dirty="0">
                <a:latin typeface="Verdana" panose="020B0604030504040204" pitchFamily="34" charset="0"/>
                <a:ea typeface="Verdana" panose="020B0604030504040204" pitchFamily="34" charset="0"/>
              </a:rPr>
              <a:t> </a:t>
            </a:r>
            <a:endParaRPr lang="ru-RU" sz="2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44728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5"/>
            <a:ext cx="8136904" cy="4247317"/>
          </a:xfrm>
          <a:prstGeom prst="rect">
            <a:avLst/>
          </a:prstGeom>
        </p:spPr>
        <p:txBody>
          <a:bodyPr wrap="square">
            <a:spAutoFit/>
          </a:bodyPr>
          <a:lstStyle/>
          <a:p>
            <a:r>
              <a:rPr lang="en-US" sz="3000" b="1" dirty="0">
                <a:latin typeface="Verdana" panose="020B0604030504040204" pitchFamily="34" charset="0"/>
                <a:ea typeface="Verdana" panose="020B0604030504040204" pitchFamily="34" charset="0"/>
              </a:rPr>
              <a:t>1 </a:t>
            </a:r>
            <a:r>
              <a:rPr lang="en-GB" sz="3000" b="1" dirty="0">
                <a:latin typeface="Verdana" panose="020B0604030504040204" pitchFamily="34" charset="0"/>
                <a:ea typeface="Verdana" panose="020B0604030504040204" pitchFamily="34" charset="0"/>
              </a:rPr>
              <a:t>unbelievable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2 glamorous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3 entertainment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4 shopping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5 specialising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6 numerous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7 unusual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8 difficulty </a:t>
            </a:r>
            <a:endParaRPr lang="ru-RU" sz="3000" dirty="0">
              <a:latin typeface="Verdana" panose="020B0604030504040204" pitchFamily="34" charset="0"/>
              <a:ea typeface="Verdana" panose="020B0604030504040204" pitchFamily="34" charset="0"/>
            </a:endParaRPr>
          </a:p>
          <a:p>
            <a:r>
              <a:rPr lang="en-GB" sz="3000" b="1" dirty="0">
                <a:latin typeface="Verdana" panose="020B0604030504040204" pitchFamily="34" charset="0"/>
                <a:ea typeface="Verdana" panose="020B0604030504040204" pitchFamily="34" charset="0"/>
              </a:rPr>
              <a:t>9 uncomfortable</a:t>
            </a:r>
            <a:endParaRPr lang="ru-RU" sz="3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18465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6922"/>
            <a:ext cx="9144000" cy="6755696"/>
          </a:xfrm>
          <a:prstGeom prst="rect">
            <a:avLst/>
          </a:prstGeom>
        </p:spPr>
        <p:txBody>
          <a:bodyPr wrap="square">
            <a:spAutoFit/>
          </a:bodyPr>
          <a:lstStyle/>
          <a:p>
            <a:pPr lvl="0" algn="ctr"/>
            <a:r>
              <a:rPr lang="en-US" sz="1700" b="1" i="1" dirty="0">
                <a:latin typeface="Verdana" panose="020B0604030504040204" pitchFamily="34" charset="0"/>
                <a:ea typeface="Verdana" panose="020B0604030504040204" pitchFamily="34" charset="0"/>
              </a:rPr>
              <a:t>Fill in the gaps with the correct prepositions: </a:t>
            </a:r>
            <a:endParaRPr lang="ru-RU" sz="1700" dirty="0">
              <a:latin typeface="Verdana" panose="020B0604030504040204" pitchFamily="34" charset="0"/>
              <a:ea typeface="Verdana" panose="020B0604030504040204" pitchFamily="34" charset="0"/>
            </a:endParaRPr>
          </a:p>
          <a:p>
            <a:pPr algn="just"/>
            <a:r>
              <a:rPr lang="en-US" sz="2100" b="1" dirty="0">
                <a:latin typeface="Verdana" panose="020B0604030504040204" pitchFamily="34" charset="0"/>
                <a:ea typeface="Verdana" panose="020B0604030504040204" pitchFamily="34" charset="0"/>
              </a:rPr>
              <a:t>at   /     behind   /    down  /    Instead of   /    in  /    in  /     in       of  /     of   /     on  /     out of  /    to   /    with</a:t>
            </a:r>
            <a:endParaRPr lang="ru-RU" sz="2100" dirty="0">
              <a:latin typeface="Verdana" panose="020B0604030504040204" pitchFamily="34" charset="0"/>
              <a:ea typeface="Verdana" panose="020B0604030504040204" pitchFamily="34" charset="0"/>
            </a:endParaRPr>
          </a:p>
          <a:p>
            <a:pPr algn="just"/>
            <a:r>
              <a:rPr lang="en-US" sz="2200" dirty="0">
                <a:latin typeface="Verdana" panose="020B0604030504040204" pitchFamily="34" charset="0"/>
                <a:ea typeface="Verdana" panose="020B0604030504040204" pitchFamily="34" charset="0"/>
              </a:rPr>
              <a:t>Nobody can deny that supermarkets are very convenient. The whole idea </a:t>
            </a:r>
            <a:r>
              <a:rPr lang="en-US" sz="2200" b="1" baseline="30000" dirty="0">
                <a:latin typeface="Verdana" panose="020B0604030504040204" pitchFamily="34" charset="0"/>
                <a:ea typeface="Verdana" panose="020B0604030504040204" pitchFamily="34" charset="0"/>
              </a:rPr>
              <a:t>(1)</a:t>
            </a:r>
            <a:r>
              <a:rPr lang="en-US" sz="2200" dirty="0">
                <a:latin typeface="Verdana" panose="020B0604030504040204" pitchFamily="34" charset="0"/>
                <a:ea typeface="Verdana" panose="020B0604030504040204" pitchFamily="34" charset="0"/>
              </a:rPr>
              <a:t>__ them is that they give customers more choice </a:t>
            </a:r>
            <a:r>
              <a:rPr lang="en-US" sz="2200" b="1" baseline="30000" dirty="0">
                <a:latin typeface="Verdana" panose="020B0604030504040204" pitchFamily="34" charset="0"/>
                <a:ea typeface="Verdana" panose="020B0604030504040204" pitchFamily="34" charset="0"/>
              </a:rPr>
              <a:t>(2)</a:t>
            </a:r>
            <a:r>
              <a:rPr lang="en-US" sz="2200" dirty="0">
                <a:latin typeface="Verdana" panose="020B0604030504040204" pitchFamily="34" charset="0"/>
                <a:ea typeface="Verdana" panose="020B0604030504040204" pitchFamily="34" charset="0"/>
              </a:rPr>
              <a:t>___ a cheaper price. But the current fashion </a:t>
            </a:r>
            <a:r>
              <a:rPr lang="en-US" sz="2200" b="1" baseline="30000" dirty="0">
                <a:latin typeface="Verdana" panose="020B0604030504040204" pitchFamily="34" charset="0"/>
                <a:ea typeface="Verdana" panose="020B0604030504040204" pitchFamily="34" charset="0"/>
              </a:rPr>
              <a:t>(3)</a:t>
            </a:r>
            <a:r>
              <a:rPr lang="en-US" sz="2200" dirty="0">
                <a:latin typeface="Verdana" panose="020B0604030504040204" pitchFamily="34" charset="0"/>
                <a:ea typeface="Verdana" panose="020B0604030504040204" pitchFamily="34" charset="0"/>
              </a:rPr>
              <a:t>_____ building enormous supermarkets </a:t>
            </a:r>
            <a:r>
              <a:rPr lang="en-US" sz="2200" b="1" baseline="30000" dirty="0">
                <a:latin typeface="Verdana" panose="020B0604030504040204" pitchFamily="34" charset="0"/>
                <a:ea typeface="Verdana" panose="020B0604030504040204" pitchFamily="34" charset="0"/>
              </a:rPr>
              <a:t>(4)</a:t>
            </a:r>
            <a:r>
              <a:rPr lang="en-US" sz="2200" dirty="0">
                <a:latin typeface="Verdana" panose="020B0604030504040204" pitchFamily="34" charset="0"/>
                <a:ea typeface="Verdana" panose="020B0604030504040204" pitchFamily="34" charset="0"/>
              </a:rPr>
              <a:t>____ the outskirts of towns is having the opposite effect. These supermarkets are putting small shopkeepers </a:t>
            </a:r>
            <a:r>
              <a:rPr lang="en-US" sz="2200" b="1" baseline="30000" dirty="0">
                <a:latin typeface="Verdana" panose="020B0604030504040204" pitchFamily="34" charset="0"/>
                <a:ea typeface="Verdana" panose="020B0604030504040204" pitchFamily="34" charset="0"/>
              </a:rPr>
              <a:t>(5)</a:t>
            </a:r>
            <a:r>
              <a:rPr lang="en-US" sz="2200" dirty="0">
                <a:latin typeface="Verdana" panose="020B0604030504040204" pitchFamily="34" charset="0"/>
                <a:ea typeface="Verdana" panose="020B0604030504040204" pitchFamily="34" charset="0"/>
              </a:rPr>
              <a:t>____ business. Shops </a:t>
            </a:r>
            <a:r>
              <a:rPr lang="en-US" sz="2200" b="1" baseline="30000" dirty="0">
                <a:latin typeface="Verdana" panose="020B0604030504040204" pitchFamily="34" charset="0"/>
                <a:ea typeface="Verdana" panose="020B0604030504040204" pitchFamily="34" charset="0"/>
              </a:rPr>
              <a:t>(6)</a:t>
            </a:r>
            <a:r>
              <a:rPr lang="en-US" sz="2200" dirty="0">
                <a:latin typeface="Verdana" panose="020B0604030504040204" pitchFamily="34" charset="0"/>
                <a:ea typeface="Verdana" panose="020B0604030504040204" pitchFamily="34" charset="0"/>
              </a:rPr>
              <a:t>____ town </a:t>
            </a:r>
            <a:r>
              <a:rPr lang="en-US" sz="2200" dirty="0" err="1">
                <a:latin typeface="Verdana" panose="020B0604030504040204" pitchFamily="34" charset="0"/>
                <a:ea typeface="Verdana" panose="020B0604030504040204" pitchFamily="34" charset="0"/>
              </a:rPr>
              <a:t>centres</a:t>
            </a:r>
            <a:r>
              <a:rPr lang="en-US" sz="2200" dirty="0">
                <a:latin typeface="Verdana" panose="020B0604030504040204" pitchFamily="34" charset="0"/>
                <a:ea typeface="Verdana" panose="020B0604030504040204" pitchFamily="34" charset="0"/>
              </a:rPr>
              <a:t> are closing </a:t>
            </a:r>
            <a:r>
              <a:rPr lang="en-US" sz="2200" b="1" baseline="30000" dirty="0">
                <a:latin typeface="Verdana" panose="020B0604030504040204" pitchFamily="34" charset="0"/>
                <a:ea typeface="Verdana" panose="020B0604030504040204" pitchFamily="34" charset="0"/>
              </a:rPr>
              <a:t>(7)</a:t>
            </a:r>
            <a:r>
              <a:rPr lang="en-US" sz="2200" dirty="0">
                <a:latin typeface="Verdana" panose="020B0604030504040204" pitchFamily="34" charset="0"/>
                <a:ea typeface="Verdana" panose="020B0604030504040204" pitchFamily="34" charset="0"/>
              </a:rPr>
              <a:t>____ because they cannot compete </a:t>
            </a:r>
            <a:r>
              <a:rPr lang="en-US" sz="2200" b="1" baseline="30000" dirty="0">
                <a:latin typeface="Verdana" panose="020B0604030504040204" pitchFamily="34" charset="0"/>
                <a:ea typeface="Verdana" panose="020B0604030504040204" pitchFamily="34" charset="0"/>
              </a:rPr>
              <a:t>(8)</a:t>
            </a:r>
            <a:r>
              <a:rPr lang="en-US" sz="2200" dirty="0">
                <a:latin typeface="Verdana" panose="020B0604030504040204" pitchFamily="34" charset="0"/>
                <a:ea typeface="Verdana" panose="020B0604030504040204" pitchFamily="34" charset="0"/>
              </a:rPr>
              <a:t>___ the low prices the big supermarkets are able to offer their customers. Town </a:t>
            </a:r>
            <a:r>
              <a:rPr lang="en-US" sz="2200" dirty="0" err="1">
                <a:latin typeface="Verdana" panose="020B0604030504040204" pitchFamily="34" charset="0"/>
                <a:ea typeface="Verdana" panose="020B0604030504040204" pitchFamily="34" charset="0"/>
              </a:rPr>
              <a:t>centres</a:t>
            </a:r>
            <a:r>
              <a:rPr lang="en-US" sz="2200" dirty="0">
                <a:latin typeface="Verdana" panose="020B0604030504040204" pitchFamily="34" charset="0"/>
                <a:ea typeface="Verdana" panose="020B0604030504040204" pitchFamily="34" charset="0"/>
              </a:rPr>
              <a:t> are dying. </a:t>
            </a:r>
            <a:endParaRPr lang="ru-RU" sz="2200" dirty="0">
              <a:latin typeface="Verdana" panose="020B0604030504040204" pitchFamily="34" charset="0"/>
              <a:ea typeface="Verdana" panose="020B0604030504040204" pitchFamily="34" charset="0"/>
            </a:endParaRPr>
          </a:p>
          <a:p>
            <a:pPr algn="just"/>
            <a:r>
              <a:rPr lang="en-US" sz="2200" b="1" baseline="30000" dirty="0">
                <a:latin typeface="Verdana" panose="020B0604030504040204" pitchFamily="34" charset="0"/>
                <a:ea typeface="Verdana" panose="020B0604030504040204" pitchFamily="34" charset="0"/>
              </a:rPr>
              <a:t>(9)</a:t>
            </a:r>
            <a:r>
              <a:rPr lang="en-US" sz="2200" dirty="0">
                <a:latin typeface="Verdana" panose="020B0604030504040204" pitchFamily="34" charset="0"/>
                <a:ea typeface="Verdana" panose="020B0604030504040204" pitchFamily="34" charset="0"/>
              </a:rPr>
              <a:t>_______ shopping in town, people are driving </a:t>
            </a:r>
            <a:r>
              <a:rPr lang="en-US" sz="2200" b="1" baseline="30000" dirty="0">
                <a:latin typeface="Verdana" panose="020B0604030504040204" pitchFamily="34" charset="0"/>
                <a:ea typeface="Verdana" panose="020B0604030504040204" pitchFamily="34" charset="0"/>
              </a:rPr>
              <a:t>(10)</a:t>
            </a:r>
            <a:r>
              <a:rPr lang="en-US" sz="2200" dirty="0">
                <a:latin typeface="Verdana" panose="020B0604030504040204" pitchFamily="34" charset="0"/>
                <a:ea typeface="Verdana" panose="020B0604030504040204" pitchFamily="34" charset="0"/>
              </a:rPr>
              <a:t>___ the out-of-town supermarkets, buying all the food they need for a week or two, then driving home again. That is their choice. But soon they will have no choice </a:t>
            </a:r>
            <a:r>
              <a:rPr lang="en-US" sz="2200" b="1" baseline="30000" dirty="0">
                <a:latin typeface="Verdana" panose="020B0604030504040204" pitchFamily="34" charset="0"/>
                <a:ea typeface="Verdana" panose="020B0604030504040204" pitchFamily="34" charset="0"/>
              </a:rPr>
              <a:t>(11)</a:t>
            </a:r>
            <a:r>
              <a:rPr lang="en-US" sz="2200" dirty="0">
                <a:latin typeface="Verdana" panose="020B0604030504040204" pitchFamily="34" charset="0"/>
                <a:ea typeface="Verdana" panose="020B0604030504040204" pitchFamily="34" charset="0"/>
              </a:rPr>
              <a:t>__ the matter, because all </a:t>
            </a:r>
            <a:r>
              <a:rPr lang="en-US" sz="2200" b="1" baseline="30000" dirty="0">
                <a:latin typeface="Verdana" panose="020B0604030504040204" pitchFamily="34" charset="0"/>
                <a:ea typeface="Verdana" panose="020B0604030504040204" pitchFamily="34" charset="0"/>
              </a:rPr>
              <a:t>(12)</a:t>
            </a:r>
            <a:r>
              <a:rPr lang="en-US" sz="2200" dirty="0">
                <a:latin typeface="Verdana" panose="020B0604030504040204" pitchFamily="34" charset="0"/>
                <a:ea typeface="Verdana" panose="020B0604030504040204" pitchFamily="34" charset="0"/>
              </a:rPr>
              <a:t>____ the shops in their town will have closed down. This is why some town councils are refusing to give supermarket chains permission to build </a:t>
            </a:r>
            <a:r>
              <a:rPr lang="en-US" sz="2200" b="1" baseline="30000" dirty="0">
                <a:latin typeface="Verdana" panose="020B0604030504040204" pitchFamily="34" charset="0"/>
                <a:ea typeface="Verdana" panose="020B0604030504040204" pitchFamily="34" charset="0"/>
              </a:rPr>
              <a:t>(13)</a:t>
            </a:r>
            <a:r>
              <a:rPr lang="en-US" sz="2200" dirty="0">
                <a:latin typeface="Verdana" panose="020B0604030504040204" pitchFamily="34" charset="0"/>
                <a:ea typeface="Verdana" panose="020B0604030504040204" pitchFamily="34" charset="0"/>
              </a:rPr>
              <a:t>___ their region. Nobody wants to live in a ghost town.</a:t>
            </a:r>
            <a:r>
              <a:rPr lang="en-GB" sz="2200" dirty="0">
                <a:latin typeface="Verdana" panose="020B0604030504040204" pitchFamily="34" charset="0"/>
                <a:ea typeface="Verdana" panose="020B0604030504040204" pitchFamily="34" charset="0"/>
              </a:rPr>
              <a:t> </a:t>
            </a:r>
            <a:endParaRPr lang="ru-RU" sz="2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85026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94195"/>
          </a:xfrm>
          <a:prstGeom prst="rect">
            <a:avLst/>
          </a:prstGeom>
        </p:spPr>
        <p:txBody>
          <a:bodyPr wrap="square">
            <a:spAutoFit/>
          </a:bodyPr>
          <a:lstStyle/>
          <a:p>
            <a:pPr indent="358775" algn="just"/>
            <a:r>
              <a:rPr lang="en-US" sz="2600" dirty="0">
                <a:latin typeface="Cambria" panose="02040503050406030204" pitchFamily="18" charset="0"/>
              </a:rPr>
              <a:t>Nobody can deny that supermarkets are very convenient. The whole idea 1.</a:t>
            </a:r>
            <a:r>
              <a:rPr lang="en-US" sz="2600" b="1" dirty="0">
                <a:solidFill>
                  <a:srgbClr val="FF0000"/>
                </a:solidFill>
                <a:latin typeface="Cambria" panose="02040503050406030204" pitchFamily="18" charset="0"/>
              </a:rPr>
              <a:t>behind</a:t>
            </a:r>
            <a:r>
              <a:rPr lang="en-US" sz="2600" dirty="0">
                <a:latin typeface="Cambria" panose="02040503050406030204" pitchFamily="18" charset="0"/>
              </a:rPr>
              <a:t> them is that they give customers more choice 2.</a:t>
            </a:r>
            <a:r>
              <a:rPr lang="en-US" sz="2600" b="1" dirty="0">
                <a:solidFill>
                  <a:srgbClr val="FF0000"/>
                </a:solidFill>
                <a:latin typeface="Cambria" panose="02040503050406030204" pitchFamily="18" charset="0"/>
              </a:rPr>
              <a:t>at</a:t>
            </a:r>
            <a:r>
              <a:rPr lang="en-US" sz="2600" dirty="0">
                <a:latin typeface="Cambria" panose="02040503050406030204" pitchFamily="18" charset="0"/>
              </a:rPr>
              <a:t> a cheaper price. But the current fashion 3.</a:t>
            </a:r>
            <a:r>
              <a:rPr lang="en-US" sz="2600" b="1" dirty="0">
                <a:solidFill>
                  <a:srgbClr val="FF0000"/>
                </a:solidFill>
                <a:latin typeface="Cambria" panose="02040503050406030204" pitchFamily="18" charset="0"/>
              </a:rPr>
              <a:t>of</a:t>
            </a:r>
            <a:r>
              <a:rPr lang="en-US" sz="2600" dirty="0">
                <a:latin typeface="Cambria" panose="02040503050406030204" pitchFamily="18" charset="0"/>
              </a:rPr>
              <a:t> building enormous supermarkets 4.</a:t>
            </a:r>
            <a:r>
              <a:rPr lang="en-US" sz="2600" b="1" dirty="0">
                <a:solidFill>
                  <a:srgbClr val="FF0000"/>
                </a:solidFill>
                <a:latin typeface="Cambria" panose="02040503050406030204" pitchFamily="18" charset="0"/>
              </a:rPr>
              <a:t>on</a:t>
            </a:r>
            <a:r>
              <a:rPr lang="en-US" sz="2600" dirty="0">
                <a:latin typeface="Cambria" panose="02040503050406030204" pitchFamily="18" charset="0"/>
              </a:rPr>
              <a:t> the outskirts of towns is having the opposite effect. These supermarkets are putting small shopkeepers 5.</a:t>
            </a:r>
            <a:r>
              <a:rPr lang="en-US" sz="2600" b="1" dirty="0">
                <a:solidFill>
                  <a:srgbClr val="FF0000"/>
                </a:solidFill>
                <a:latin typeface="Cambria" panose="02040503050406030204" pitchFamily="18" charset="0"/>
              </a:rPr>
              <a:t>out of </a:t>
            </a:r>
            <a:r>
              <a:rPr lang="en-US" sz="2600" dirty="0">
                <a:latin typeface="Cambria" panose="02040503050406030204" pitchFamily="18" charset="0"/>
              </a:rPr>
              <a:t>business. Shops 6.</a:t>
            </a:r>
            <a:r>
              <a:rPr lang="en-US" sz="2600" b="1" dirty="0">
                <a:solidFill>
                  <a:srgbClr val="FF0000"/>
                </a:solidFill>
                <a:latin typeface="Cambria" panose="02040503050406030204" pitchFamily="18" charset="0"/>
              </a:rPr>
              <a:t>in</a:t>
            </a:r>
            <a:r>
              <a:rPr lang="en-US" sz="2600" dirty="0">
                <a:latin typeface="Cambria" panose="02040503050406030204" pitchFamily="18" charset="0"/>
              </a:rPr>
              <a:t> town </a:t>
            </a:r>
            <a:r>
              <a:rPr lang="en-US" sz="2600" dirty="0" err="1">
                <a:latin typeface="Cambria" panose="02040503050406030204" pitchFamily="18" charset="0"/>
              </a:rPr>
              <a:t>centres</a:t>
            </a:r>
            <a:r>
              <a:rPr lang="en-US" sz="2600" dirty="0">
                <a:latin typeface="Cambria" panose="02040503050406030204" pitchFamily="18" charset="0"/>
              </a:rPr>
              <a:t> are closing 7.</a:t>
            </a:r>
            <a:r>
              <a:rPr lang="en-US" sz="2600" b="1" dirty="0">
                <a:solidFill>
                  <a:srgbClr val="FF0000"/>
                </a:solidFill>
                <a:latin typeface="Cambria" panose="02040503050406030204" pitchFamily="18" charset="0"/>
              </a:rPr>
              <a:t>down</a:t>
            </a:r>
            <a:r>
              <a:rPr lang="en-US" sz="2600" dirty="0">
                <a:latin typeface="Cambria" panose="02040503050406030204" pitchFamily="18" charset="0"/>
              </a:rPr>
              <a:t> because they cannot compete 8.</a:t>
            </a:r>
            <a:r>
              <a:rPr lang="en-US" sz="2600" b="1" dirty="0">
                <a:solidFill>
                  <a:srgbClr val="FF0000"/>
                </a:solidFill>
                <a:latin typeface="Cambria" panose="02040503050406030204" pitchFamily="18" charset="0"/>
              </a:rPr>
              <a:t>with</a:t>
            </a:r>
            <a:r>
              <a:rPr lang="en-US" sz="2600" dirty="0">
                <a:latin typeface="Cambria" panose="02040503050406030204" pitchFamily="18" charset="0"/>
              </a:rPr>
              <a:t> the low prices the big supermarkets are able to offer their customers. Town </a:t>
            </a:r>
            <a:r>
              <a:rPr lang="en-US" sz="2600" dirty="0" err="1">
                <a:latin typeface="Cambria" panose="02040503050406030204" pitchFamily="18" charset="0"/>
              </a:rPr>
              <a:t>centres</a:t>
            </a:r>
            <a:r>
              <a:rPr lang="en-US" sz="2600" dirty="0">
                <a:latin typeface="Cambria" panose="02040503050406030204" pitchFamily="18" charset="0"/>
              </a:rPr>
              <a:t> are dying. </a:t>
            </a:r>
            <a:endParaRPr lang="ru-RU" sz="2600" dirty="0">
              <a:latin typeface="Cambria" panose="02040503050406030204" pitchFamily="18" charset="0"/>
            </a:endParaRPr>
          </a:p>
          <a:p>
            <a:pPr indent="358775" algn="just"/>
            <a:r>
              <a:rPr lang="en-US" sz="2600" dirty="0">
                <a:latin typeface="Cambria" panose="02040503050406030204" pitchFamily="18" charset="0"/>
              </a:rPr>
              <a:t>9.</a:t>
            </a:r>
            <a:r>
              <a:rPr lang="en-US" sz="2600" b="1" dirty="0">
                <a:solidFill>
                  <a:srgbClr val="FF0000"/>
                </a:solidFill>
                <a:latin typeface="Cambria" panose="02040503050406030204" pitchFamily="18" charset="0"/>
              </a:rPr>
              <a:t>Instead of </a:t>
            </a:r>
            <a:r>
              <a:rPr lang="en-US" sz="2600" dirty="0">
                <a:latin typeface="Cambria" panose="02040503050406030204" pitchFamily="18" charset="0"/>
              </a:rPr>
              <a:t>shopping in town, people are driving 10.</a:t>
            </a:r>
            <a:r>
              <a:rPr lang="en-US" sz="2600" b="1" dirty="0">
                <a:solidFill>
                  <a:srgbClr val="FF0000"/>
                </a:solidFill>
                <a:latin typeface="Cambria" panose="02040503050406030204" pitchFamily="18" charset="0"/>
              </a:rPr>
              <a:t>to</a:t>
            </a:r>
            <a:r>
              <a:rPr lang="en-US" sz="2600" dirty="0">
                <a:latin typeface="Cambria" panose="02040503050406030204" pitchFamily="18" charset="0"/>
              </a:rPr>
              <a:t> the out-of-town supermarkets, buying all the food they need for a week or two, then driving home again. That is their choice. But soon they will have no choice 11.</a:t>
            </a:r>
            <a:r>
              <a:rPr lang="en-US" sz="2600" b="1" dirty="0">
                <a:solidFill>
                  <a:srgbClr val="FF0000"/>
                </a:solidFill>
                <a:latin typeface="Cambria" panose="02040503050406030204" pitchFamily="18" charset="0"/>
              </a:rPr>
              <a:t>in</a:t>
            </a:r>
            <a:r>
              <a:rPr lang="en-US" sz="2600" dirty="0">
                <a:latin typeface="Cambria" panose="02040503050406030204" pitchFamily="18" charset="0"/>
              </a:rPr>
              <a:t> the matter, because all 12. </a:t>
            </a:r>
            <a:r>
              <a:rPr lang="en-US" sz="2600" b="1" dirty="0">
                <a:solidFill>
                  <a:srgbClr val="FF0000"/>
                </a:solidFill>
                <a:latin typeface="Cambria" panose="02040503050406030204" pitchFamily="18" charset="0"/>
              </a:rPr>
              <a:t>of</a:t>
            </a:r>
            <a:r>
              <a:rPr lang="en-US" sz="2600" dirty="0">
                <a:latin typeface="Cambria" panose="02040503050406030204" pitchFamily="18" charset="0"/>
              </a:rPr>
              <a:t> the shops in their town will have closed down. This is why some town councils are refusing to give supermarket chains permission to build 13. </a:t>
            </a:r>
            <a:r>
              <a:rPr lang="en-US" sz="2600" b="1" dirty="0">
                <a:solidFill>
                  <a:srgbClr val="FF0000"/>
                </a:solidFill>
                <a:latin typeface="Cambria" panose="02040503050406030204" pitchFamily="18" charset="0"/>
              </a:rPr>
              <a:t>in</a:t>
            </a:r>
            <a:r>
              <a:rPr lang="en-US" sz="2600" dirty="0">
                <a:latin typeface="Cambria" panose="02040503050406030204" pitchFamily="18" charset="0"/>
              </a:rPr>
              <a:t> their region. Nobody wants to live in a ghost town.</a:t>
            </a:r>
            <a:endParaRPr lang="ru-RU" sz="2600" dirty="0">
              <a:latin typeface="Cambria" panose="02040503050406030204" pitchFamily="18" charset="0"/>
            </a:endParaRPr>
          </a:p>
        </p:txBody>
      </p:sp>
    </p:spTree>
    <p:extLst>
      <p:ext uri="{BB962C8B-B14F-4D97-AF65-F5344CB8AC3E}">
        <p14:creationId xmlns:p14="http://schemas.microsoft.com/office/powerpoint/2010/main" val="1448770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1672</TotalTime>
  <Words>845</Words>
  <Application>Microsoft Office PowerPoint</Application>
  <PresentationFormat>Экран (4:3)</PresentationFormat>
  <Paragraphs>54</Paragraphs>
  <Slides>8</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8</vt:i4>
      </vt:variant>
    </vt:vector>
  </HeadingPairs>
  <TitlesOfParts>
    <vt:vector size="17" baseType="lpstr">
      <vt:lpstr>Arial</vt:lpstr>
      <vt:lpstr>Calibri</vt:lpstr>
      <vt:lpstr>Calibri Light</vt:lpstr>
      <vt:lpstr>Cambria</vt:lpstr>
      <vt:lpstr>quote-cjk-patch</vt:lpstr>
      <vt:lpstr>Times New Roman</vt:lpstr>
      <vt:lpstr>Verdana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dc:creator>
  <cp:lastModifiedBy>Ольга</cp:lastModifiedBy>
  <cp:revision>102</cp:revision>
  <dcterms:created xsi:type="dcterms:W3CDTF">2019-02-16T03:25:44Z</dcterms:created>
  <dcterms:modified xsi:type="dcterms:W3CDTF">2026-06-23T12:17:42Z</dcterms:modified>
</cp:coreProperties>
</file>