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89" r:id="rId2"/>
    <p:sldId id="260" r:id="rId3"/>
    <p:sldId id="280" r:id="rId4"/>
    <p:sldId id="268" r:id="rId5"/>
    <p:sldId id="281" r:id="rId6"/>
    <p:sldId id="278" r:id="rId7"/>
    <p:sldId id="28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5" d="100"/>
          <a:sy n="95" d="100"/>
        </p:scale>
        <p:origin x="67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C51BF-FB3B-4506-9117-ADFE9680C39B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7E2468-C6EE-4974-9D6A-D6E8BFA382B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36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1488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65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36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237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49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532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756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33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33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0484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328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16547-7FAA-43F7-B1CE-D36B9A796736}" type="datetimeFigureOut">
              <a:rPr lang="ru-RU" smtClean="0"/>
              <a:t>04.06.2026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5E544-79EF-470F-B273-DA28C1880C5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281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95D9F4-8CC5-8164-63E9-56C41D9C6139}"/>
              </a:ext>
            </a:extLst>
          </p:cNvPr>
          <p:cNvSpPr txBox="1"/>
          <p:nvPr/>
        </p:nvSpPr>
        <p:spPr>
          <a:xfrm>
            <a:off x="2245892" y="184484"/>
            <a:ext cx="723499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0F111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Look at the picture and call out </a:t>
            </a:r>
            <a:r>
              <a:rPr lang="en-US" b="1" i="0" dirty="0">
                <a:solidFill>
                  <a:srgbClr val="0F111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5–10 words</a:t>
            </a:r>
            <a:r>
              <a:rPr lang="en-US" b="0" i="0" dirty="0">
                <a:solidFill>
                  <a:srgbClr val="0F1115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that come to mind</a:t>
            </a:r>
            <a:endParaRPr lang="ru-RU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D481C17-252D-5F8E-FC71-9C9D0BEEE5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092" y="553816"/>
            <a:ext cx="9179553" cy="611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42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462" y="1041041"/>
            <a:ext cx="11750842" cy="5604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family meal time is one of the most </a:t>
            </a:r>
            <a:r>
              <a:rPr lang="en-US" sz="24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________(1.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VALUE</a:t>
            </a:r>
            <a:r>
              <a:rPr lang="en-US" sz="24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)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routines to establish in the life of a family.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 learn simply and directly through their own experience, the _______________________(</a:t>
            </a:r>
            <a:r>
              <a:rPr lang="en-US" sz="2400" b="1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IMPORTANT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of family interactions and the value of close friendship, support and _____</a:t>
            </a:r>
            <a:r>
              <a:rPr lang="en-US" sz="2400" b="1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(3. LOYAL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shared meal can be the setting for _______(</a:t>
            </a:r>
            <a:r>
              <a:rPr lang="en-US" sz="2400" b="1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PEACE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conversation.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__________(5. SUCCESS)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family meal times are primarily about talking and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_______________(6. COMMUNICATE).</a:t>
            </a:r>
            <a:endParaRPr lang="ru-RU" sz="2400" b="1" kern="1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________(7.VARY)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strategies available for promoting shared family meals.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 lives really can be better in general if we make the effort to communicate more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_________(8. EFFECT).</a:t>
            </a:r>
            <a:endParaRPr lang="ru-RU" sz="2400" b="1" kern="1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will always be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_________(9. ARGUE)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time to time.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 can also help by being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_______(10. ATTENTION)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listeners and appropriate </a:t>
            </a:r>
            <a:r>
              <a:rPr lang="en-US" sz="2400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_________(11. RESPOND).</a:t>
            </a:r>
            <a:endParaRPr lang="ru-RU" sz="2400" b="1" kern="100" dirty="0">
              <a:latin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462" y="0"/>
            <a:ext cx="1187917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0340" algn="just">
              <a:lnSpc>
                <a:spcPct val="107000"/>
              </a:lnSpc>
              <a:spcAft>
                <a:spcPts val="0"/>
              </a:spcAft>
            </a:pPr>
            <a:r>
              <a:rPr lang="ru-RU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приведённые ниже предложения. Образуйте от слов, напечатанных заглавными буквами обозначенных номерами 1–9, однокоренные слова так, чтобы они грамматически и лексически соответствовали содержанию. Заполните пропуски полученными словами</a:t>
            </a:r>
            <a:r>
              <a:rPr lang="en-US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b="1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230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462" y="1041041"/>
            <a:ext cx="11750842" cy="4419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family meal time is one of the most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valuable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routines to establish in the life of a family.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 learn simply and directly through their own experience, the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importance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family interactions and the value of close friendship, support and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loyalty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shared meal can be the setting for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peaceful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conversation.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Successful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family meal times are primarily about talking and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communication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are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various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strategies available for promoting shared family meals.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Our lives really can be better in general if we make the effort to communicate more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effectively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There will always be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arguments 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from time to time.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"/>
            </a:pP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 can also help by being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attentive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listeners and appropriate </a:t>
            </a:r>
            <a:r>
              <a:rPr lang="en-US" sz="2400" kern="100" dirty="0">
                <a:highlight>
                  <a:srgbClr val="FFFF00"/>
                </a:highlight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responders</a:t>
            </a:r>
            <a:r>
              <a:rPr lang="en-US" sz="2400" kern="100" dirty="0"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462" y="0"/>
            <a:ext cx="11879179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180340" algn="just">
              <a:lnSpc>
                <a:spcPct val="107000"/>
              </a:lnSpc>
              <a:spcAft>
                <a:spcPts val="0"/>
              </a:spcAft>
            </a:pPr>
            <a:r>
              <a:rPr lang="ru-RU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Прочитайте приведённые ниже предложения. Образуйте от слов, напечатанных заглавными буквами обозначенных номерами 1–9, однокоренные слова так, чтобы они грамматически и лексически соответствовали содержанию. Заполните пропуски полученными словами</a:t>
            </a:r>
            <a:r>
              <a:rPr lang="en-US" b="1" kern="1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b="1" kern="1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166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E9745-251A-CFDD-0E56-834D7AA9BC63}"/>
              </a:ext>
            </a:extLst>
          </p:cNvPr>
          <p:cNvSpPr txBox="1"/>
          <p:nvPr/>
        </p:nvSpPr>
        <p:spPr>
          <a:xfrm>
            <a:off x="0" y="707207"/>
            <a:ext cx="12053582" cy="4211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</a:pP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 family meal time is one of the most valuable routines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_____A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Research has proved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_______B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with their families benefit greatly in terms of social skills and acceptance of shared responsibilities. They learn simply and directly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_______C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the importance of family interactions and the value of close friendship, support and loyalty.</a:t>
            </a:r>
          </a:p>
          <a:p>
            <a:pPr indent="180340" algn="just">
              <a:lnSpc>
                <a:spcPct val="107000"/>
              </a:lnSpc>
            </a:pP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In theory and with practice, a shared meal can be the setting for peaceful conversation and allow each family member the opportunity to talk about his/her day,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___D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Successful family meal times are primarily about talking and communication. In the modern age of 24 hour TV, computer games and computer social networking sites – the fact is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___E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rather than together. Furthermore, if parents fail to establish these routines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__F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it is very hard to implement them when the kids become teenagers. But it is not impossible. There are various strategies available for promoting shared family meals.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6D1C476-F378-DFA2-1A94-FA1F00828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91616"/>
              </p:ext>
            </p:extLst>
          </p:nvPr>
        </p:nvGraphicFramePr>
        <p:xfrm>
          <a:off x="4763547" y="5552356"/>
          <a:ext cx="7290035" cy="975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41570">
                  <a:extLst>
                    <a:ext uri="{9D8B030D-6E8A-4147-A177-3AD203B41FA5}">
                      <a16:colId xmlns:a16="http://schemas.microsoft.com/office/drawing/2014/main" val="1996102631"/>
                    </a:ext>
                  </a:extLst>
                </a:gridCol>
                <a:gridCol w="1249959">
                  <a:extLst>
                    <a:ext uri="{9D8B030D-6E8A-4147-A177-3AD203B41FA5}">
                      <a16:colId xmlns:a16="http://schemas.microsoft.com/office/drawing/2014/main" val="1169442520"/>
                    </a:ext>
                  </a:extLst>
                </a:gridCol>
                <a:gridCol w="939567">
                  <a:extLst>
                    <a:ext uri="{9D8B030D-6E8A-4147-A177-3AD203B41FA5}">
                      <a16:colId xmlns:a16="http://schemas.microsoft.com/office/drawing/2014/main" val="1078192106"/>
                    </a:ext>
                  </a:extLst>
                </a:gridCol>
                <a:gridCol w="1216404">
                  <a:extLst>
                    <a:ext uri="{9D8B030D-6E8A-4147-A177-3AD203B41FA5}">
                      <a16:colId xmlns:a16="http://schemas.microsoft.com/office/drawing/2014/main" val="4120801607"/>
                    </a:ext>
                  </a:extLst>
                </a:gridCol>
                <a:gridCol w="1191089">
                  <a:extLst>
                    <a:ext uri="{9D8B030D-6E8A-4147-A177-3AD203B41FA5}">
                      <a16:colId xmlns:a16="http://schemas.microsoft.com/office/drawing/2014/main" val="476872332"/>
                    </a:ext>
                  </a:extLst>
                </a:gridCol>
                <a:gridCol w="1451446">
                  <a:extLst>
                    <a:ext uri="{9D8B030D-6E8A-4147-A177-3AD203B41FA5}">
                      <a16:colId xmlns:a16="http://schemas.microsoft.com/office/drawing/2014/main" val="2074515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91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194760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9F07918-D292-3064-B1D1-9AD92F14E575}"/>
              </a:ext>
            </a:extLst>
          </p:cNvPr>
          <p:cNvSpPr txBox="1"/>
          <p:nvPr/>
        </p:nvSpPr>
        <p:spPr>
          <a:xfrm>
            <a:off x="34954" y="0"/>
            <a:ext cx="1212209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Прочитайте текст и заполните пропуски </a:t>
            </a:r>
            <a:r>
              <a:rPr lang="ru-RU" sz="1600" b="1" i="1" dirty="0">
                <a:solidFill>
                  <a:srgbClr val="555555"/>
                </a:solidFill>
                <a:effectLst/>
                <a:latin typeface="inherit"/>
              </a:rPr>
              <a:t>A–F</a:t>
            </a:r>
            <a:r>
              <a:rPr lang="ru-RU" sz="1600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частями предложений, обозначенными цифрами </a:t>
            </a:r>
            <a:r>
              <a:rPr lang="ru-RU" sz="1600" b="1" i="1" dirty="0">
                <a:solidFill>
                  <a:srgbClr val="555555"/>
                </a:solidFill>
                <a:effectLst/>
                <a:latin typeface="inherit"/>
              </a:rPr>
              <a:t>1–7.</a:t>
            </a:r>
            <a:r>
              <a:rPr lang="ru-RU" sz="1600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1600" b="1" i="1" dirty="0">
                <a:solidFill>
                  <a:srgbClr val="555555"/>
                </a:solidFill>
                <a:effectLst/>
                <a:latin typeface="inherit"/>
              </a:rPr>
              <a:t>Одна из частей в списке 1–7 лишняя.</a:t>
            </a:r>
            <a:r>
              <a:rPr lang="ru-RU" sz="1600" b="0" i="1" dirty="0">
                <a:solidFill>
                  <a:srgbClr val="555555"/>
                </a:solidFill>
                <a:effectLst/>
                <a:latin typeface="Arial" panose="020B0604020202020204" pitchFamily="34" charset="0"/>
              </a:rPr>
              <a:t> Занесите цифру, обозначающую соответствующую часть предложения, в таблицу.</a:t>
            </a:r>
            <a:endParaRPr lang="ru-RU" sz="16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224F68-18D0-0538-C073-6826D59D9259}"/>
              </a:ext>
            </a:extLst>
          </p:cNvPr>
          <p:cNvSpPr txBox="1"/>
          <p:nvPr/>
        </p:nvSpPr>
        <p:spPr>
          <a:xfrm>
            <a:off x="216017" y="4799784"/>
            <a:ext cx="61029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 and possibly to discuss any problems or issues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that children who eat at least one meal a week 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to establish in the life of a family</a:t>
            </a:r>
          </a:p>
          <a:p>
            <a:r>
              <a:rPr lang="en-US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that it is often easier to eat alone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that</a:t>
            </a:r>
            <a:r>
              <a:rPr lang="en-US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share family’s values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 whilst their children are young 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7. through their own experience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69361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B1E9745-251A-CFDD-0E56-834D7AA9BC63}"/>
              </a:ext>
            </a:extLst>
          </p:cNvPr>
          <p:cNvSpPr txBox="1"/>
          <p:nvPr/>
        </p:nvSpPr>
        <p:spPr>
          <a:xfrm>
            <a:off x="34954" y="-81104"/>
            <a:ext cx="12053582" cy="5005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80340" algn="just">
              <a:lnSpc>
                <a:spcPct val="107000"/>
              </a:lnSpc>
            </a:pP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The family meal time is one of the most valuable routines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to establish in the life of a family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Research has proved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that children who eat at least one meal a week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with their families benefit greatly in terms of social skills and acceptance of shared responsibilities. They learn simply and directly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through their own experience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, the importance of family interactions and the value of close friendship, support and loyalty.</a:t>
            </a:r>
          </a:p>
          <a:p>
            <a:pPr indent="180340" algn="just">
              <a:lnSpc>
                <a:spcPct val="107000"/>
              </a:lnSpc>
            </a:pP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   In theory and with practice, a shared meal can be the setting for peaceful conversation and allow each family member the opportunity to talk about his/her day,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and possibly to discuss any problems or issues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. Successful family meal times are primarily about talking and communication. In the modern age of 24 hour TV, computer games and computer social networking sites – the fact is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that it is often easier to eat alone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rather than together. Furthermore, if parents fail to establish these routines </a:t>
            </a:r>
            <a:r>
              <a:rPr lang="en-US" sz="2100" kern="100" dirty="0">
                <a:effectLst/>
                <a:highlight>
                  <a:srgbClr val="FFFF00"/>
                </a:highlight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whilst their children are young </a:t>
            </a:r>
            <a:r>
              <a:rPr lang="en-US" sz="21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it is very hard to implement them when the kids become teenagers. But it is not impossible. There are various strategies available for promoting shared family meals.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06D1C476-F378-DFA2-1A94-FA1F00828C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455199"/>
              </p:ext>
            </p:extLst>
          </p:nvPr>
        </p:nvGraphicFramePr>
        <p:xfrm>
          <a:off x="4685948" y="5489476"/>
          <a:ext cx="7290035" cy="975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41570">
                  <a:extLst>
                    <a:ext uri="{9D8B030D-6E8A-4147-A177-3AD203B41FA5}">
                      <a16:colId xmlns:a16="http://schemas.microsoft.com/office/drawing/2014/main" val="1996102631"/>
                    </a:ext>
                  </a:extLst>
                </a:gridCol>
                <a:gridCol w="1249959">
                  <a:extLst>
                    <a:ext uri="{9D8B030D-6E8A-4147-A177-3AD203B41FA5}">
                      <a16:colId xmlns:a16="http://schemas.microsoft.com/office/drawing/2014/main" val="1169442520"/>
                    </a:ext>
                  </a:extLst>
                </a:gridCol>
                <a:gridCol w="939567">
                  <a:extLst>
                    <a:ext uri="{9D8B030D-6E8A-4147-A177-3AD203B41FA5}">
                      <a16:colId xmlns:a16="http://schemas.microsoft.com/office/drawing/2014/main" val="1078192106"/>
                    </a:ext>
                  </a:extLst>
                </a:gridCol>
                <a:gridCol w="1216404">
                  <a:extLst>
                    <a:ext uri="{9D8B030D-6E8A-4147-A177-3AD203B41FA5}">
                      <a16:colId xmlns:a16="http://schemas.microsoft.com/office/drawing/2014/main" val="4120801607"/>
                    </a:ext>
                  </a:extLst>
                </a:gridCol>
                <a:gridCol w="1191089">
                  <a:extLst>
                    <a:ext uri="{9D8B030D-6E8A-4147-A177-3AD203B41FA5}">
                      <a16:colId xmlns:a16="http://schemas.microsoft.com/office/drawing/2014/main" val="476872332"/>
                    </a:ext>
                  </a:extLst>
                </a:gridCol>
                <a:gridCol w="1451446">
                  <a:extLst>
                    <a:ext uri="{9D8B030D-6E8A-4147-A177-3AD203B41FA5}">
                      <a16:colId xmlns:a16="http://schemas.microsoft.com/office/drawing/2014/main" val="207451533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A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B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C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D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E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</a:rPr>
                        <a:t>F</a:t>
                      </a:r>
                      <a:endParaRPr lang="ru-RU" sz="240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8919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2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1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4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6</a:t>
                      </a:r>
                      <a:endParaRPr lang="ru-RU" sz="2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319476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B224F68-18D0-0538-C073-6826D59D9259}"/>
              </a:ext>
            </a:extLst>
          </p:cNvPr>
          <p:cNvSpPr txBox="1"/>
          <p:nvPr/>
        </p:nvSpPr>
        <p:spPr>
          <a:xfrm>
            <a:off x="216017" y="4702429"/>
            <a:ext cx="61029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1. and possibly to discuss any problems or issues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2. that children who eat at least one meal a week 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3. to establish in the life of a family</a:t>
            </a:r>
          </a:p>
          <a:p>
            <a:r>
              <a:rPr lang="en-US" kern="1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4. that it is often easier to eat alone </a:t>
            </a:r>
            <a:endParaRPr lang="en-US" sz="1800" kern="100" dirty="0">
              <a:effectLst/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5. that share family’s values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6. whilst their children are young </a:t>
            </a:r>
          </a:p>
          <a:p>
            <a:r>
              <a:rPr lang="en-US" sz="1800" kern="100" dirty="0">
                <a:effectLst/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7. through their own experience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626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9CD004-265A-FA19-EB18-A8B9D78CA02A}"/>
              </a:ext>
            </a:extLst>
          </p:cNvPr>
          <p:cNvSpPr txBox="1"/>
          <p:nvPr/>
        </p:nvSpPr>
        <p:spPr>
          <a:xfrm>
            <a:off x="523061" y="1099768"/>
            <a:ext cx="11031523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What are the main values which children acquire  thanks to family meals?</a:t>
            </a:r>
          </a:p>
          <a:p>
            <a:pPr marL="342900" indent="-342900">
              <a:buAutoNum type="arabicPeriod"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What is the ideal family meal?</a:t>
            </a:r>
          </a:p>
          <a:p>
            <a:pPr marL="342900" indent="-342900">
              <a:buAutoNum type="arabicPeriod"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Why may teenagers not want to join a family meal?</a:t>
            </a:r>
          </a:p>
          <a:p>
            <a:pPr marL="342900" indent="-342900">
              <a:buAutoNum type="arabicPeriod"/>
            </a:pPr>
            <a:endParaRPr lang="en-US" sz="3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342900" indent="-342900">
              <a:buAutoNum type="arabicPeriod"/>
            </a:pPr>
            <a:r>
              <a:rPr 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Is it late to start the tradition of family meals if the children are quite old? 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endParaRPr lang="en-US" dirty="0"/>
          </a:p>
          <a:p>
            <a:endParaRPr lang="en-US" dirty="0"/>
          </a:p>
          <a:p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1BCFA8-19B7-3CB5-64D4-D4D858F5372C}"/>
              </a:ext>
            </a:extLst>
          </p:cNvPr>
          <p:cNvSpPr txBox="1"/>
          <p:nvPr/>
        </p:nvSpPr>
        <p:spPr>
          <a:xfrm>
            <a:off x="4339389" y="296779"/>
            <a:ext cx="26564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Algerian" panose="04020705040A02060702" pitchFamily="82" charset="0"/>
              </a:rPr>
              <a:t>DISCUSS IN PAIRS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021899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D658AA-9F92-32AF-24BF-8663A6562B62}"/>
              </a:ext>
            </a:extLst>
          </p:cNvPr>
          <p:cNvSpPr txBox="1"/>
          <p:nvPr/>
        </p:nvSpPr>
        <p:spPr>
          <a:xfrm>
            <a:off x="0" y="-67112"/>
            <a:ext cx="12166834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Task 4. Imagine that you and your friend are doing a school project “</a:t>
            </a:r>
            <a:r>
              <a:rPr lang="en-US" b="1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Family Pastime</a:t>
            </a:r>
            <a:r>
              <a:rPr lang="en-US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”. You have found some photos to illustrate it but for technical reasons you cannot send them now. Leave a voice message to your friend explaining your choice of the photos and sharing some ideas about the project. In 2.5 minutes be ready to:  </a:t>
            </a:r>
          </a:p>
          <a:p>
            <a:pPr algn="just"/>
            <a:r>
              <a:rPr lang="en-US" sz="20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• explain the choice of the illustrations for the project by briefly describing them and noting the differences;</a:t>
            </a:r>
          </a:p>
          <a:p>
            <a:pPr algn="just"/>
            <a:r>
              <a:rPr lang="en-US" sz="20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• mention the advantages (1–2) of the two ways of spending family pastime;</a:t>
            </a:r>
          </a:p>
          <a:p>
            <a:pPr algn="just"/>
            <a:r>
              <a:rPr lang="en-US" sz="20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• mention the disadvantages (1–2) the two ways of spending family pastime;</a:t>
            </a:r>
          </a:p>
          <a:p>
            <a:pPr algn="just"/>
            <a:r>
              <a:rPr lang="en-US" sz="20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• express your opinion on the subject of the project – which way of spending family pastime you’d prefer and why.</a:t>
            </a:r>
          </a:p>
          <a:p>
            <a:pPr algn="just"/>
            <a:r>
              <a:rPr lang="en-US" sz="2000" kern="100" dirty="0">
                <a:latin typeface="Cambria" panose="02040503050406030204" pitchFamily="18" charset="0"/>
                <a:cs typeface="Times New Roman" panose="02020603050405020304" pitchFamily="18" charset="0"/>
              </a:rPr>
              <a:t>You will speak for not more than 3 minutes (12–15 sentences). You have to talk continuously.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ED8712A-F5CD-2F14-0C72-DA327F8B66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852" y="2887579"/>
            <a:ext cx="5597528" cy="340774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CC7BAA-F4B9-9C6A-F529-EA6C50A720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215" y="2887579"/>
            <a:ext cx="5314960" cy="354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197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1112</Words>
  <Application>Microsoft Office PowerPoint</Application>
  <PresentationFormat>Широкоэкранный</PresentationFormat>
  <Paragraphs>74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Cambria</vt:lpstr>
      <vt:lpstr>inherit</vt:lpstr>
      <vt:lpstr>Open Sans</vt:lpstr>
      <vt:lpstr>Verdana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Olga</dc:creator>
  <cp:lastModifiedBy>olgasecheiko@mail.ru</cp:lastModifiedBy>
  <cp:revision>21</cp:revision>
  <dcterms:created xsi:type="dcterms:W3CDTF">2023-10-10T21:33:22Z</dcterms:created>
  <dcterms:modified xsi:type="dcterms:W3CDTF">2026-06-04T20:47:55Z</dcterms:modified>
</cp:coreProperties>
</file>