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1" r:id="rId10"/>
    <p:sldId id="263" r:id="rId11"/>
    <p:sldId id="272" r:id="rId12"/>
    <p:sldId id="265" r:id="rId13"/>
    <p:sldId id="273" r:id="rId14"/>
    <p:sldId id="266" r:id="rId15"/>
    <p:sldId id="267" r:id="rId16"/>
    <p:sldId id="274" r:id="rId17"/>
    <p:sldId id="268" r:id="rId18"/>
    <p:sldId id="269" r:id="rId19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84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Garamond" pitchFamily="18" charset="0"/>
              </a:rPr>
              <a:t>Антон Павлович Чехов</a:t>
            </a:r>
            <a:r>
              <a:rPr lang="ru-RU" sz="6600" dirty="0" smtClean="0">
                <a:latin typeface="Garamond" pitchFamily="18" charset="0"/>
              </a:rPr>
              <a:t/>
            </a:r>
            <a:br>
              <a:rPr lang="ru-RU" sz="6600" dirty="0" smtClean="0">
                <a:latin typeface="Garamond" pitchFamily="18" charset="0"/>
              </a:rPr>
            </a:br>
            <a:r>
              <a:rPr lang="ru-RU" sz="6600" b="1" dirty="0" smtClean="0">
                <a:latin typeface="Garamond" pitchFamily="18" charset="0"/>
              </a:rPr>
              <a:t>«Вишнёвый сад»</a:t>
            </a:r>
            <a:endParaRPr lang="ru-RU" sz="66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68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" y="2865482"/>
            <a:ext cx="3347864" cy="28495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Garamond" pitchFamily="18" charset="0"/>
              </a:rPr>
              <a:t>Бывший крепостник </a:t>
            </a:r>
            <a:r>
              <a:rPr lang="ru-RU" sz="2400" dirty="0" err="1" smtClean="0">
                <a:latin typeface="Garamond" pitchFamily="18" charset="0"/>
              </a:rPr>
              <a:t>Гаевых</a:t>
            </a:r>
            <a:r>
              <a:rPr lang="ru-RU" sz="2400" dirty="0" smtClean="0">
                <a:latin typeface="Garamond" pitchFamily="18" charset="0"/>
              </a:rPr>
              <a:t>. Помнит добро Раневской.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Garamond" pitchFamily="18" charset="0"/>
              </a:rPr>
              <a:t>Ведёт </a:t>
            </a:r>
            <a:r>
              <a:rPr lang="ru-RU" sz="2400" dirty="0">
                <a:latin typeface="Garamond" pitchFamily="18" charset="0"/>
              </a:rPr>
              <a:t>борьбу с купцом </a:t>
            </a:r>
            <a:r>
              <a:rPr lang="ru-RU" sz="2400" dirty="0" err="1">
                <a:latin typeface="Garamond" pitchFamily="18" charset="0"/>
              </a:rPr>
              <a:t>Деригановым</a:t>
            </a:r>
            <a:r>
              <a:rPr lang="ru-RU" sz="2400" dirty="0">
                <a:latin typeface="Garamond" pitchFamily="18" charset="0"/>
              </a:rPr>
              <a:t> на торгах</a:t>
            </a:r>
            <a:endParaRPr lang="ru-RU" sz="2400" dirty="0" smtClean="0">
              <a:latin typeface="Garamond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131840" y="9506"/>
            <a:ext cx="6012159" cy="570549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>
                <a:latin typeface="Garamond" pitchFamily="18" charset="0"/>
              </a:rPr>
              <a:t>Ермолай Алексеевич </a:t>
            </a:r>
            <a:r>
              <a:rPr lang="ru-RU" sz="4000" b="1" dirty="0" smtClean="0">
                <a:latin typeface="Garamond" pitchFamily="18" charset="0"/>
              </a:rPr>
              <a:t>Лопахин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Garamond" pitchFamily="18" charset="0"/>
              </a:rPr>
              <a:t>Происходящий из крестьянского класса, он теперь является богатым </a:t>
            </a:r>
            <a:r>
              <a:rPr lang="ru-RU" sz="2400" dirty="0" smtClean="0">
                <a:latin typeface="Garamond" pitchFamily="18" charset="0"/>
              </a:rPr>
              <a:t>торговцем.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Garamond" pitchFamily="18" charset="0"/>
              </a:rPr>
              <a:t>Внимательный и рациональный человек с тонкой душевной организацией</a:t>
            </a:r>
            <a:r>
              <a:rPr lang="ru-RU" sz="2400" dirty="0" smtClean="0">
                <a:latin typeface="Garamond" pitchFamily="18" charset="0"/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Garamond" pitchFamily="18" charset="0"/>
              </a:rPr>
              <a:t>Испытывает </a:t>
            </a:r>
            <a:r>
              <a:rPr lang="ru-RU" sz="2400" dirty="0">
                <a:latin typeface="Garamond" pitchFamily="18" charset="0"/>
              </a:rPr>
              <a:t>особую радость, приобретая имение с вишнёвым садом, где был рождён его отец-крепостной</a:t>
            </a:r>
            <a:r>
              <a:rPr lang="ru-RU" sz="2400" dirty="0" smtClean="0">
                <a:latin typeface="Garamond" pitchFamily="18" charset="0"/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Garamond" pitchFamily="18" charset="0"/>
              </a:rPr>
              <a:t>Речь изобилует </a:t>
            </a:r>
            <a:r>
              <a:rPr lang="ru-RU" sz="2400" dirty="0">
                <a:latin typeface="Garamond" pitchFamily="18" charset="0"/>
              </a:rPr>
              <a:t>торговыми и коммерческими жаргонными терминами, в ней много конкретных фактов и цифр, просторечий.</a:t>
            </a:r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51520" y="18938"/>
            <a:ext cx="2726668" cy="292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126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729708"/>
            <a:ext cx="4330824" cy="700129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Garamond" pitchFamily="18" charset="0"/>
              </a:rPr>
              <a:t>(с) Е.А. Лопахин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3204"/>
            <a:ext cx="8928992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i="1" dirty="0">
                <a:latin typeface="Garamond" pitchFamily="18" charset="0"/>
              </a:rPr>
              <a:t>«Я купил! Погодите, господа, сделайте милость, у меня в голове помутилось, говорить не могу…(Смеется.) … Вишневый сад теперь мой! Мой! (Хохочет.) Боже мой, господи, вишневый сад мой! Скажите мне, что я пьян, не в своем уме, что все это мне представляется…(Топочет ногами.)»</a:t>
            </a:r>
          </a:p>
        </p:txBody>
      </p:sp>
    </p:spTree>
    <p:extLst>
      <p:ext uri="{BB962C8B-B14F-4D97-AF65-F5344CB8AC3E}">
        <p14:creationId xmlns:p14="http://schemas.microsoft.com/office/powerpoint/2010/main" val="1723592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0" y="2865482"/>
            <a:ext cx="3491880" cy="28495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Garamond" pitchFamily="18" charset="0"/>
              </a:rPr>
              <a:t>Склонен </a:t>
            </a:r>
            <a:r>
              <a:rPr lang="ru-RU" sz="2400" dirty="0">
                <a:latin typeface="Garamond" pitchFamily="18" charset="0"/>
              </a:rPr>
              <a:t>к </a:t>
            </a:r>
            <a:r>
              <a:rPr lang="ru-RU" sz="2400" dirty="0" smtClean="0">
                <a:latin typeface="Garamond" pitchFamily="18" charset="0"/>
              </a:rPr>
              <a:t>сентиментальности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Garamond" pitchFamily="18" charset="0"/>
              </a:rPr>
              <a:t>Абсолютно недееспособный человек. Не </a:t>
            </a:r>
            <a:r>
              <a:rPr lang="ru-RU" sz="2400" dirty="0" smtClean="0">
                <a:latin typeface="Garamond" pitchFamily="18" charset="0"/>
              </a:rPr>
              <a:t>может </a:t>
            </a:r>
            <a:r>
              <a:rPr lang="ru-RU" sz="2400" dirty="0">
                <a:latin typeface="Garamond" pitchFamily="18" charset="0"/>
              </a:rPr>
              <a:t>понять, почему старой жизни пришел конец.</a:t>
            </a:r>
          </a:p>
          <a:p>
            <a:pPr>
              <a:buFont typeface="Courier New" pitchFamily="49" charset="0"/>
              <a:buChar char="o"/>
            </a:pPr>
            <a:endParaRPr lang="ru-RU" sz="2400" dirty="0" smtClean="0">
              <a:latin typeface="Garamond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75858" y="9506"/>
            <a:ext cx="5868142" cy="570549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>
                <a:latin typeface="Garamond" pitchFamily="18" charset="0"/>
              </a:rPr>
              <a:t>Леонид Андреевич </a:t>
            </a:r>
            <a:r>
              <a:rPr lang="ru-RU" sz="4000" b="1" dirty="0" smtClean="0">
                <a:latin typeface="Garamond" pitchFamily="18" charset="0"/>
              </a:rPr>
              <a:t>Гаев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Garamond" pitchFamily="18" charset="0"/>
              </a:rPr>
              <a:t>Старший брат Раневской.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Garamond" pitchFamily="18" charset="0"/>
              </a:rPr>
              <a:t>Он такой же мот и растратчик, не в состоянии отказаться от своих барских замашек, к тому же интриган и сплетник.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Garamond" pitchFamily="18" charset="0"/>
              </a:rPr>
              <a:t>Выдумывает </a:t>
            </a:r>
            <a:r>
              <a:rPr lang="ru-RU" sz="2400" dirty="0">
                <a:latin typeface="Garamond" pitchFamily="18" charset="0"/>
              </a:rPr>
              <a:t>нереальные планы, чтобы избежать разорения. Много говорит, но ничего не способен сделать</a:t>
            </a:r>
            <a:r>
              <a:rPr lang="ru-RU" sz="2400" dirty="0" smtClean="0">
                <a:latin typeface="Garamond" pitchFamily="18" charset="0"/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Garamond" pitchFamily="18" charset="0"/>
              </a:rPr>
              <a:t>Речь </a:t>
            </a:r>
            <a:r>
              <a:rPr lang="ru-RU" sz="2400" dirty="0" err="1">
                <a:latin typeface="Garamond" pitchFamily="18" charset="0"/>
              </a:rPr>
              <a:t>Гаева</a:t>
            </a:r>
            <a:r>
              <a:rPr lang="ru-RU" sz="2400" dirty="0">
                <a:latin typeface="Garamond" pitchFamily="18" charset="0"/>
              </a:rPr>
              <a:t> наполнена различными «вкусовыми» эпитетами, связанными с едой, а также игрой в бильярд («от двух бортов в середину! Кладу чистого…» — говорит он, довольный своим планом по спасению вишнёвого </a:t>
            </a:r>
            <a:r>
              <a:rPr lang="ru-RU" sz="2400" dirty="0" smtClean="0">
                <a:latin typeface="Garamond" pitchFamily="18" charset="0"/>
              </a:rPr>
              <a:t>сада)</a:t>
            </a:r>
            <a:endParaRPr lang="ru-RU" sz="2400" dirty="0">
              <a:latin typeface="Garamond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ru-RU" sz="2400" dirty="0">
              <a:latin typeface="Garamond" pitchFamily="18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124"/>
          <a:stretch/>
        </p:blipFill>
        <p:spPr bwMode="auto">
          <a:xfrm>
            <a:off x="179512" y="44982"/>
            <a:ext cx="3096344" cy="2903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867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729708"/>
            <a:ext cx="4330824" cy="700129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Garamond" pitchFamily="18" charset="0"/>
              </a:rPr>
              <a:t>(с) Л.А. Гаев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5292"/>
            <a:ext cx="8928992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i="1" dirty="0">
                <a:latin typeface="Garamond" pitchFamily="18" charset="0"/>
              </a:rPr>
              <a:t>«Дорогой, многоуважаемый шкаф! Приветствую твое существование, которое вот уже больше ста лет было направлено к светлым идеалам добра и справедливости…»</a:t>
            </a:r>
          </a:p>
        </p:txBody>
      </p:sp>
    </p:spTree>
    <p:extLst>
      <p:ext uri="{BB962C8B-B14F-4D97-AF65-F5344CB8AC3E}">
        <p14:creationId xmlns:p14="http://schemas.microsoft.com/office/powerpoint/2010/main" val="1195681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0" y="2865482"/>
            <a:ext cx="3491880" cy="28495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Garamond" pitchFamily="18" charset="0"/>
              </a:rPr>
              <a:t>Добрая, наивная, </a:t>
            </a:r>
            <a:r>
              <a:rPr lang="ru-RU" sz="2400" dirty="0" smtClean="0">
                <a:latin typeface="Garamond" pitchFamily="18" charset="0"/>
              </a:rPr>
              <a:t>отзывчивая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Garamond" pitchFamily="18" charset="0"/>
              </a:rPr>
              <a:t>На мир смотрит </a:t>
            </a:r>
            <a:r>
              <a:rPr lang="ru-RU" sz="2400" dirty="0" smtClean="0">
                <a:latin typeface="Garamond" pitchFamily="18" charset="0"/>
              </a:rPr>
              <a:t>восторженно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Garamond" pitchFamily="18" charset="0"/>
              </a:rPr>
              <a:t>Верит</a:t>
            </a:r>
            <a:r>
              <a:rPr lang="ru-RU" sz="2400" dirty="0">
                <a:latin typeface="Garamond" pitchFamily="18" charset="0"/>
              </a:rPr>
              <a:t>, что мир может измениться в лучшую сторону.</a:t>
            </a:r>
            <a:endParaRPr lang="ru-RU" sz="2400" dirty="0" smtClean="0">
              <a:latin typeface="Garamond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75858" y="9506"/>
            <a:ext cx="5868142" cy="570549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latin typeface="Garamond" pitchFamily="18" charset="0"/>
              </a:rPr>
              <a:t>Аня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Garamond" pitchFamily="18" charset="0"/>
              </a:rPr>
              <a:t>Дочь Раневской. 17 лет.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Garamond" pitchFamily="18" charset="0"/>
              </a:rPr>
              <a:t>Во всём ориентируется на идеи Пети Трофимова</a:t>
            </a:r>
            <a:r>
              <a:rPr lang="ru-RU" sz="2400" dirty="0" smtClean="0">
                <a:latin typeface="Garamond" pitchFamily="18" charset="0"/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Garamond" pitchFamily="18" charset="0"/>
              </a:rPr>
              <a:t>Умная </a:t>
            </a:r>
            <a:r>
              <a:rPr lang="ru-RU" sz="2400" dirty="0">
                <a:latin typeface="Garamond" pitchFamily="18" charset="0"/>
              </a:rPr>
              <a:t>и честолюбивая </a:t>
            </a:r>
            <a:endParaRPr lang="ru-RU" sz="2400" dirty="0" smtClean="0">
              <a:latin typeface="Garamond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Garamond" pitchFamily="18" charset="0"/>
              </a:rPr>
              <a:t>И</a:t>
            </a:r>
            <a:r>
              <a:rPr lang="ru-RU" sz="2400" dirty="0" smtClean="0">
                <a:latin typeface="Garamond" pitchFamily="18" charset="0"/>
              </a:rPr>
              <a:t>з </a:t>
            </a:r>
            <a:r>
              <a:rPr lang="ru-RU" sz="2400" dirty="0">
                <a:latin typeface="Garamond" pitchFamily="18" charset="0"/>
              </a:rPr>
              <a:t>мечтательной и наивной красавицы превращается в женщину, желающую трудиться и обеспечивать себя самостоятельно</a:t>
            </a:r>
            <a:r>
              <a:rPr lang="ru-RU" sz="2400" dirty="0" smtClean="0">
                <a:latin typeface="Garamond" pitchFamily="18" charset="0"/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Garamond" pitchFamily="18" charset="0"/>
              </a:rPr>
              <a:t>В системе образов становится представителем нового поколения, в котором автор видел надежду на будущее России.</a:t>
            </a: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6" r="18986"/>
          <a:stretch/>
        </p:blipFill>
        <p:spPr bwMode="auto">
          <a:xfrm>
            <a:off x="35496" y="6869"/>
            <a:ext cx="3309001" cy="2850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66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3275858" y="9506"/>
            <a:ext cx="5868142" cy="570549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latin typeface="Garamond" pitchFamily="18" charset="0"/>
              </a:rPr>
              <a:t>Петя Трофимов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Garamond" pitchFamily="18" charset="0"/>
              </a:rPr>
              <a:t>«Вечный студент</a:t>
            </a:r>
            <a:r>
              <a:rPr lang="ru-RU" sz="2400" dirty="0" smtClean="0">
                <a:latin typeface="Garamond" pitchFamily="18" charset="0"/>
              </a:rPr>
              <a:t>» 26-27 лет.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Garamond" pitchFamily="18" charset="0"/>
              </a:rPr>
              <a:t>Его мыслям и идеям свойственна прямота, острота и правдивость, но ничего из того, что он говорит, не воплощено в жизнь, ведь он даже не окончил </a:t>
            </a:r>
            <a:r>
              <a:rPr lang="ru-RU" sz="2400" dirty="0" smtClean="0">
                <a:latin typeface="Garamond" pitchFamily="18" charset="0"/>
              </a:rPr>
              <a:t>институт.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Garamond" pitchFamily="18" charset="0"/>
              </a:rPr>
              <a:t>Труд, к которому он призывает, не является частью его </a:t>
            </a:r>
            <a:r>
              <a:rPr lang="ru-RU" sz="2400" dirty="0" smtClean="0">
                <a:latin typeface="Garamond" pitchFamily="18" charset="0"/>
              </a:rPr>
              <a:t>жизни.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Garamond" pitchFamily="18" charset="0"/>
              </a:rPr>
              <a:t>Озвучивает авторские идеи о том, что однажды человечество добьётся того, что прежде казалось ему недосягаемым. А.П. Чехов связывал будущее России с трудом.</a:t>
            </a:r>
          </a:p>
        </p:txBody>
      </p:sp>
      <p:pic>
        <p:nvPicPr>
          <p:cNvPr id="5122" name="Picture 2" descr="https://i0.wp.com/static.tildacdn.com/tild3032-3264-4236-b534-643964323630/3_3__.png?resize=400%2C600&amp;ssl=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" y="373381"/>
            <a:ext cx="3318496" cy="4977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902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729708"/>
            <a:ext cx="4330824" cy="700129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Garamond" pitchFamily="18" charset="0"/>
              </a:rPr>
              <a:t>(с) П. Трофимов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5292"/>
            <a:ext cx="8928992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i="1" dirty="0">
                <a:latin typeface="Garamond" pitchFamily="18" charset="0"/>
              </a:rPr>
              <a:t>«Человечество идет вперед, совершенствуя свои силы. Все, что недосягаемо для него теперь, когда-нибудь станет близким, понятным, только вот надо работать, помогать всеми силами тем, кто ищет истину»</a:t>
            </a:r>
          </a:p>
        </p:txBody>
      </p:sp>
    </p:spTree>
    <p:extLst>
      <p:ext uri="{BB962C8B-B14F-4D97-AF65-F5344CB8AC3E}">
        <p14:creationId xmlns:p14="http://schemas.microsoft.com/office/powerpoint/2010/main" val="3148344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3275858" y="9506"/>
            <a:ext cx="5868142" cy="570549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latin typeface="Garamond" pitchFamily="18" charset="0"/>
              </a:rPr>
              <a:t>Варя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Garamond" pitchFamily="18" charset="0"/>
              </a:rPr>
              <a:t>Приёмная дочь </a:t>
            </a:r>
            <a:r>
              <a:rPr lang="ru-RU" sz="2400" dirty="0" smtClean="0">
                <a:latin typeface="Garamond" pitchFamily="18" charset="0"/>
              </a:rPr>
              <a:t>Раневской. 24 года.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Garamond" pitchFamily="18" charset="0"/>
              </a:rPr>
              <a:t>Экономка в доме Раневской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Garamond" pitchFamily="18" charset="0"/>
              </a:rPr>
              <a:t>Трудолюбивая</a:t>
            </a:r>
            <a:r>
              <a:rPr lang="ru-RU" sz="2400" dirty="0">
                <a:latin typeface="Garamond" pitchFamily="18" charset="0"/>
              </a:rPr>
              <a:t>, но чрезвычайно скромная героиня, чьё сердце огрубело от несчастной жизни. </a:t>
            </a:r>
            <a:endParaRPr lang="ru-RU" sz="2400" dirty="0" smtClean="0">
              <a:latin typeface="Garamond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Garamond" pitchFamily="18" charset="0"/>
              </a:rPr>
              <a:t>Влюблена </a:t>
            </a:r>
            <a:r>
              <a:rPr lang="ru-RU" sz="2400" dirty="0">
                <a:latin typeface="Garamond" pitchFamily="18" charset="0"/>
              </a:rPr>
              <a:t>в Лопахина, но, не получив предложения, принимает решение забыться в работе по дому. </a:t>
            </a:r>
            <a:endParaRPr lang="ru-RU" sz="2400" dirty="0" smtClean="0">
              <a:latin typeface="Garamond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Garamond" pitchFamily="18" charset="0"/>
              </a:rPr>
              <a:t>После </a:t>
            </a:r>
            <a:r>
              <a:rPr lang="ru-RU" sz="2400" dirty="0">
                <a:latin typeface="Garamond" pitchFamily="18" charset="0"/>
              </a:rPr>
              <a:t>того как семья лишается имения, она поступает на работу экономкой в дом других помещиков.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3433564"/>
            <a:ext cx="3491880" cy="22814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Garamond" pitchFamily="18" charset="0"/>
              </a:rPr>
              <a:t>Человек настоящего времени, живёт в реальном мире, слишком приземлённая.</a:t>
            </a:r>
            <a:endParaRPr lang="ru-RU" sz="2400" dirty="0">
              <a:latin typeface="Garamond" pitchFamily="18" charset="0"/>
            </a:endParaRPr>
          </a:p>
        </p:txBody>
      </p:sp>
      <p:pic>
        <p:nvPicPr>
          <p:cNvPr id="6148" name="Picture 4" descr="Сад (2008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05"/>
          <a:stretch/>
        </p:blipFill>
        <p:spPr bwMode="auto">
          <a:xfrm>
            <a:off x="150986" y="121196"/>
            <a:ext cx="3124872" cy="3173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52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3275858" y="9506"/>
            <a:ext cx="5868142" cy="570549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latin typeface="Garamond" pitchFamily="18" charset="0"/>
              </a:rPr>
              <a:t>Фирс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Garamond" pitchFamily="18" charset="0"/>
              </a:rPr>
              <a:t>Старый и преданный слуга, служивший этой семье ещё при крепостном праве. По-родственному относится к своим хозяевам, заботится о них, как о малых детях. </a:t>
            </a:r>
            <a:endParaRPr lang="ru-RU" sz="2400" dirty="0" smtClean="0">
              <a:latin typeface="Garamond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Garamond" pitchFamily="18" charset="0"/>
              </a:rPr>
              <a:t>Считает самой большой бедой отмену крепостного права.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Garamond" pitchFamily="18" charset="0"/>
              </a:rPr>
              <a:t>Хозяева</a:t>
            </a:r>
            <a:r>
              <a:rPr lang="ru-RU" sz="2400" dirty="0">
                <a:latin typeface="Garamond" pitchFamily="18" charset="0"/>
              </a:rPr>
              <a:t>, уехав из имения, забыли своего верного слугу, а он продолжает о них заботиться, думает, что не взяли тёплые вещи и могут простудиться.</a:t>
            </a:r>
          </a:p>
          <a:p>
            <a:pPr>
              <a:buFont typeface="Courier New" pitchFamily="49" charset="0"/>
              <a:buChar char="o"/>
            </a:pPr>
            <a:endParaRPr lang="ru-RU" sz="2400" dirty="0">
              <a:latin typeface="Garamond" pitchFamily="18" charset="0"/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9" r="18066"/>
          <a:stretch/>
        </p:blipFill>
        <p:spPr bwMode="auto">
          <a:xfrm>
            <a:off x="107505" y="96065"/>
            <a:ext cx="3274290" cy="3337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3433564"/>
            <a:ext cx="3491880" cy="22814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Garamond" pitchFamily="18" charset="0"/>
              </a:rPr>
              <a:t>Старик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Garamond" pitchFamily="18" charset="0"/>
              </a:rPr>
              <a:t>Лакей в доме Раневской </a:t>
            </a:r>
            <a:endParaRPr lang="ru-RU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7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3204"/>
            <a:ext cx="892899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Garamond" pitchFamily="18" charset="0"/>
              </a:rPr>
              <a:t>Направление: </a:t>
            </a:r>
            <a:r>
              <a:rPr lang="ru-RU" sz="3600" dirty="0" smtClean="0">
                <a:latin typeface="Garamond" pitchFamily="18" charset="0"/>
              </a:rPr>
              <a:t>реализм</a:t>
            </a:r>
          </a:p>
          <a:p>
            <a:pPr marL="0" indent="0">
              <a:buNone/>
            </a:pPr>
            <a:r>
              <a:rPr lang="ru-RU" sz="4000" b="1" dirty="0" smtClean="0">
                <a:latin typeface="Garamond" pitchFamily="18" charset="0"/>
              </a:rPr>
              <a:t>Род: </a:t>
            </a:r>
            <a:r>
              <a:rPr lang="ru-RU" sz="3600" dirty="0" smtClean="0">
                <a:latin typeface="Garamond" pitchFamily="18" charset="0"/>
              </a:rPr>
              <a:t>драма</a:t>
            </a:r>
          </a:p>
          <a:p>
            <a:pPr marL="0" indent="0">
              <a:buNone/>
            </a:pPr>
            <a:r>
              <a:rPr lang="ru-RU" sz="4000" b="1" dirty="0" smtClean="0">
                <a:latin typeface="Garamond" pitchFamily="18" charset="0"/>
              </a:rPr>
              <a:t>Жанр:</a:t>
            </a:r>
            <a:r>
              <a:rPr lang="ru-RU" sz="3600" b="1" dirty="0" smtClean="0">
                <a:latin typeface="Garamond" pitchFamily="18" charset="0"/>
              </a:rPr>
              <a:t> </a:t>
            </a:r>
            <a:r>
              <a:rPr lang="ru-RU" sz="3600" dirty="0" smtClean="0">
                <a:latin typeface="Garamond" pitchFamily="18" charset="0"/>
              </a:rPr>
              <a:t>комедия</a:t>
            </a:r>
          </a:p>
          <a:p>
            <a:pPr marL="0" indent="0">
              <a:buNone/>
            </a:pPr>
            <a:r>
              <a:rPr lang="ru-RU" sz="4000" b="1" dirty="0" smtClean="0">
                <a:latin typeface="Garamond" pitchFamily="18" charset="0"/>
              </a:rPr>
              <a:t>Темы:</a:t>
            </a:r>
            <a:r>
              <a:rPr lang="ru-RU" sz="3600" b="1" dirty="0" smtClean="0">
                <a:latin typeface="Garamond" pitchFamily="18" charset="0"/>
              </a:rPr>
              <a:t> </a:t>
            </a:r>
            <a:r>
              <a:rPr lang="ru-RU" sz="3600" dirty="0" smtClean="0">
                <a:latin typeface="Garamond" pitchFamily="18" charset="0"/>
              </a:rPr>
              <a:t>настоящее </a:t>
            </a:r>
            <a:r>
              <a:rPr lang="ru-RU" sz="3600" dirty="0">
                <a:latin typeface="Garamond" pitchFamily="18" charset="0"/>
              </a:rPr>
              <a:t>и </a:t>
            </a:r>
            <a:r>
              <a:rPr lang="ru-RU" sz="3600" dirty="0" smtClean="0">
                <a:latin typeface="Garamond" pitchFamily="18" charset="0"/>
              </a:rPr>
              <a:t>будущее; конфликт поколений; будущее России.</a:t>
            </a:r>
            <a:endParaRPr lang="ru-RU" sz="3600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ru-RU" sz="4000" b="1" dirty="0">
                <a:latin typeface="Garamond" pitchFamily="18" charset="0"/>
              </a:rPr>
              <a:t>Конфликт</a:t>
            </a:r>
            <a:r>
              <a:rPr lang="ru-RU" sz="4000" dirty="0">
                <a:latin typeface="Garamond" pitchFamily="18" charset="0"/>
              </a:rPr>
              <a:t> </a:t>
            </a:r>
            <a:r>
              <a:rPr lang="ru-RU" sz="3600" dirty="0">
                <a:latin typeface="Garamond" pitchFamily="18" charset="0"/>
              </a:rPr>
              <a:t>— противостояние прошлого, будущего и настоящего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6843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3204"/>
            <a:ext cx="892899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Garamond" pitchFamily="18" charset="0"/>
              </a:rPr>
              <a:t>Проблематика</a:t>
            </a:r>
            <a:r>
              <a:rPr lang="ru-RU" sz="4000" b="1" dirty="0">
                <a:latin typeface="Garamond" pitchFamily="18" charset="0"/>
              </a:rPr>
              <a:t>: </a:t>
            </a:r>
          </a:p>
          <a:p>
            <a:pPr>
              <a:buFont typeface="Courier New" pitchFamily="49" charset="0"/>
              <a:buChar char="o"/>
            </a:pPr>
            <a:r>
              <a:rPr lang="ru-RU" sz="3600" dirty="0">
                <a:latin typeface="Garamond" pitchFamily="18" charset="0"/>
              </a:rPr>
              <a:t>Каково будущее России?</a:t>
            </a:r>
          </a:p>
          <a:p>
            <a:pPr>
              <a:buFont typeface="Courier New" pitchFamily="49" charset="0"/>
              <a:buChar char="o"/>
            </a:pPr>
            <a:r>
              <a:rPr lang="ru-RU" sz="3600" dirty="0">
                <a:latin typeface="Garamond" pitchFamily="18" charset="0"/>
              </a:rPr>
              <a:t>Как приспособиться к быстро меняющемуся обществу</a:t>
            </a:r>
            <a:r>
              <a:rPr lang="ru-RU" sz="3600" dirty="0" smtClean="0">
                <a:latin typeface="Garamond" pitchFamily="18" charset="0"/>
              </a:rPr>
              <a:t>?</a:t>
            </a:r>
            <a:endParaRPr lang="ru-RU" sz="3600" dirty="0">
              <a:latin typeface="Garamond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3600" dirty="0" smtClean="0">
                <a:latin typeface="Garamond" pitchFamily="18" charset="0"/>
              </a:rPr>
              <a:t>Непонимание </a:t>
            </a:r>
            <a:r>
              <a:rPr lang="ru-RU" sz="3600" dirty="0">
                <a:latin typeface="Garamond" pitchFamily="18" charset="0"/>
              </a:rPr>
              <a:t>одного поколения </a:t>
            </a:r>
            <a:r>
              <a:rPr lang="ru-RU" sz="3600" dirty="0" smtClean="0">
                <a:latin typeface="Garamond" pitchFamily="18" charset="0"/>
              </a:rPr>
              <a:t>другим.</a:t>
            </a:r>
          </a:p>
          <a:p>
            <a:pPr marL="0" indent="0">
              <a:buNone/>
            </a:pPr>
            <a:r>
              <a:rPr lang="ru-RU" sz="4000" b="1" dirty="0" smtClean="0">
                <a:latin typeface="Garamond" pitchFamily="18" charset="0"/>
              </a:rPr>
              <a:t>Главный символ </a:t>
            </a:r>
            <a:r>
              <a:rPr lang="ru-RU" sz="3600" dirty="0" smtClean="0">
                <a:latin typeface="Garamond" pitchFamily="18" charset="0"/>
              </a:rPr>
              <a:t>– вишневый сад – символ России.</a:t>
            </a:r>
            <a:endParaRPr lang="ru-RU" sz="36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7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3204"/>
            <a:ext cx="8928992" cy="532859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5400" b="1" dirty="0" smtClean="0">
                <a:latin typeface="Garamond" pitchFamily="18" charset="0"/>
              </a:rPr>
              <a:t>Вишневый сад – память о прошлом</a:t>
            </a:r>
          </a:p>
          <a:p>
            <a:pPr marL="0" indent="0">
              <a:buNone/>
            </a:pPr>
            <a:endParaRPr lang="ru-RU" sz="4000" b="1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Garamond" pitchFamily="18" charset="0"/>
              </a:rPr>
              <a:t>• Раневская и Гаев вспоминают лёгкую жизнь дворянства;</a:t>
            </a:r>
          </a:p>
          <a:p>
            <a:pPr marL="0" indent="0">
              <a:buNone/>
            </a:pPr>
            <a:r>
              <a:rPr lang="ru-RU" sz="4000" dirty="0">
                <a:latin typeface="Garamond" pitchFamily="18" charset="0"/>
              </a:rPr>
              <a:t>• Лопахин скорее воспринимает его как отражение крепостного общества;</a:t>
            </a:r>
          </a:p>
          <a:p>
            <a:pPr marL="0" indent="0">
              <a:buNone/>
            </a:pPr>
            <a:r>
              <a:rPr lang="ru-RU" sz="4000" dirty="0">
                <a:latin typeface="Garamond" pitchFamily="18" charset="0"/>
              </a:rPr>
              <a:t>• С другой стороны, Петя Трофимов видит в нем олицетворение всей России.</a:t>
            </a:r>
          </a:p>
          <a:p>
            <a:pPr marL="0" indent="0">
              <a:buNone/>
            </a:pPr>
            <a:endParaRPr lang="ru-RU" sz="4000" b="1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Garamond" pitchFamily="18" charset="0"/>
              </a:rPr>
              <a:t>Молодое </a:t>
            </a:r>
            <a:r>
              <a:rPr lang="ru-RU" sz="4000" dirty="0">
                <a:latin typeface="Garamond" pitchFamily="18" charset="0"/>
              </a:rPr>
              <a:t>поколение стремится посадить новый сад — они желают лучших перемен для своей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086968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3204"/>
            <a:ext cx="8928992" cy="532859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5400" b="1" dirty="0" smtClean="0">
                <a:latin typeface="Garamond" pitchFamily="18" charset="0"/>
              </a:rPr>
              <a:t>Вишневый сад – Россия</a:t>
            </a:r>
          </a:p>
          <a:p>
            <a:pPr>
              <a:buFont typeface="Courier New" pitchFamily="49" charset="0"/>
              <a:buChar char="o"/>
            </a:pPr>
            <a:r>
              <a:rPr lang="ru-RU" sz="4000" dirty="0" smtClean="0">
                <a:latin typeface="Garamond" pitchFamily="18" charset="0"/>
              </a:rPr>
              <a:t>Старая </a:t>
            </a:r>
            <a:r>
              <a:rPr lang="ru-RU" sz="4000" dirty="0">
                <a:latin typeface="Garamond" pitchFamily="18" charset="0"/>
              </a:rPr>
              <a:t>Россия умрёт вместе со старым </a:t>
            </a:r>
            <a:r>
              <a:rPr lang="ru-RU" sz="4000" dirty="0" smtClean="0">
                <a:latin typeface="Garamond" pitchFamily="18" charset="0"/>
              </a:rPr>
              <a:t>поколением. Надежда только </a:t>
            </a:r>
            <a:r>
              <a:rPr lang="ru-RU" sz="4000" dirty="0">
                <a:latin typeface="Garamond" pitchFamily="18" charset="0"/>
              </a:rPr>
              <a:t>на то, что новое поколение построит новую Россию, с новым укладом. </a:t>
            </a:r>
            <a:endParaRPr lang="ru-RU" sz="4000" dirty="0" smtClean="0">
              <a:latin typeface="Garamond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4000" dirty="0" smtClean="0">
                <a:latin typeface="Garamond" pitchFamily="18" charset="0"/>
              </a:rPr>
              <a:t>Вишни </a:t>
            </a:r>
            <a:r>
              <a:rPr lang="ru-RU" sz="4000" dirty="0">
                <a:latin typeface="Garamond" pitchFamily="18" charset="0"/>
              </a:rPr>
              <a:t>расцветают в мае: они , благоуханны и прекрасны ровно отпущенную им неделю, а затем опадают. Так прекрасно и скоропостижно опало дворянство, погрязшее в долгах и нескончаемых полемиках</a:t>
            </a:r>
            <a:r>
              <a:rPr lang="ru-RU" sz="4000" dirty="0" smtClean="0">
                <a:latin typeface="Garamond" pitchFamily="18" charset="0"/>
              </a:rPr>
              <a:t>.</a:t>
            </a:r>
            <a:endParaRPr lang="ru-RU" sz="40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1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3204"/>
            <a:ext cx="892899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latin typeface="Garamond" pitchFamily="18" charset="0"/>
              </a:rPr>
              <a:t>Композиция</a:t>
            </a: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3287230" y="1849387"/>
            <a:ext cx="2083706" cy="1727043"/>
          </a:xfrm>
          <a:custGeom>
            <a:avLst/>
            <a:gdLst>
              <a:gd name="connsiteX0" fmla="*/ 0 w 3528392"/>
              <a:gd name="connsiteY0" fmla="*/ 2952328 h 2952328"/>
              <a:gd name="connsiteX1" fmla="*/ 1764196 w 3528392"/>
              <a:gd name="connsiteY1" fmla="*/ 0 h 2952328"/>
              <a:gd name="connsiteX2" fmla="*/ 3528392 w 3528392"/>
              <a:gd name="connsiteY2" fmla="*/ 2952328 h 2952328"/>
              <a:gd name="connsiteX3" fmla="*/ 0 w 3528392"/>
              <a:gd name="connsiteY3" fmla="*/ 2952328 h 2952328"/>
              <a:gd name="connsiteX0" fmla="*/ 25 w 3528417"/>
              <a:gd name="connsiteY0" fmla="*/ 2952328 h 2952332"/>
              <a:gd name="connsiteX1" fmla="*/ 1764221 w 3528417"/>
              <a:gd name="connsiteY1" fmla="*/ 0 h 2952332"/>
              <a:gd name="connsiteX2" fmla="*/ 3528417 w 3528417"/>
              <a:gd name="connsiteY2" fmla="*/ 2952328 h 2952332"/>
              <a:gd name="connsiteX3" fmla="*/ 25 w 3528417"/>
              <a:gd name="connsiteY3" fmla="*/ 2952328 h 2952332"/>
              <a:gd name="connsiteX0" fmla="*/ 25 w 3528417"/>
              <a:gd name="connsiteY0" fmla="*/ 2952328 h 2956392"/>
              <a:gd name="connsiteX1" fmla="*/ 1764221 w 3528417"/>
              <a:gd name="connsiteY1" fmla="*/ 0 h 2956392"/>
              <a:gd name="connsiteX2" fmla="*/ 3528417 w 3528417"/>
              <a:gd name="connsiteY2" fmla="*/ 2952328 h 2956392"/>
              <a:gd name="connsiteX3" fmla="*/ 25 w 3528417"/>
              <a:gd name="connsiteY3" fmla="*/ 2952328 h 2956392"/>
              <a:gd name="connsiteX0" fmla="*/ 25 w 3619857"/>
              <a:gd name="connsiteY0" fmla="*/ 2952328 h 3043768"/>
              <a:gd name="connsiteX1" fmla="*/ 1764221 w 3619857"/>
              <a:gd name="connsiteY1" fmla="*/ 0 h 3043768"/>
              <a:gd name="connsiteX2" fmla="*/ 3619857 w 3619857"/>
              <a:gd name="connsiteY2" fmla="*/ 3043768 h 3043768"/>
              <a:gd name="connsiteX0" fmla="*/ 66 w 2888378"/>
              <a:gd name="connsiteY0" fmla="*/ 1727032 h 3043768"/>
              <a:gd name="connsiteX1" fmla="*/ 1032742 w 2888378"/>
              <a:gd name="connsiteY1" fmla="*/ 0 h 3043768"/>
              <a:gd name="connsiteX2" fmla="*/ 2888378 w 2888378"/>
              <a:gd name="connsiteY2" fmla="*/ 3043768 h 3043768"/>
              <a:gd name="connsiteX0" fmla="*/ 66 w 2083706"/>
              <a:gd name="connsiteY0" fmla="*/ 1727032 h 1727043"/>
              <a:gd name="connsiteX1" fmla="*/ 1032742 w 2083706"/>
              <a:gd name="connsiteY1" fmla="*/ 0 h 1727043"/>
              <a:gd name="connsiteX2" fmla="*/ 2083706 w 2083706"/>
              <a:gd name="connsiteY2" fmla="*/ 1717888 h 172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3706" h="1727043">
                <a:moveTo>
                  <a:pt x="66" y="1727032"/>
                </a:moveTo>
                <a:cubicBezTo>
                  <a:pt x="-6229" y="1730475"/>
                  <a:pt x="444677" y="984109"/>
                  <a:pt x="1032742" y="0"/>
                </a:cubicBezTo>
                <a:cubicBezTo>
                  <a:pt x="1620807" y="984109"/>
                  <a:pt x="2083706" y="1717888"/>
                  <a:pt x="2083706" y="1717888"/>
                </a:cubicBezTo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3577580"/>
            <a:ext cx="3024336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64088" y="3577580"/>
            <a:ext cx="3024336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4432" y="271290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ru-RU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271290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3" y="1057300"/>
            <a:ext cx="65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endParaRPr lang="ru-RU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5190" y="2868544"/>
            <a:ext cx="65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endParaRPr lang="ru-RU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0759" y="2005022"/>
            <a:ext cx="65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269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Garamond" pitchFamily="18" charset="0"/>
              </a:rPr>
              <a:t>Композиция:</a:t>
            </a:r>
            <a:r>
              <a:rPr lang="ru-RU" sz="2800" b="1" dirty="0" smtClean="0">
                <a:latin typeface="Garamond" pitchFamily="18" charset="0"/>
              </a:rPr>
              <a:t> </a:t>
            </a:r>
          </a:p>
          <a:p>
            <a:pPr marL="0" indent="0">
              <a:buNone/>
            </a:pPr>
            <a:endParaRPr lang="ru-RU" sz="2800" b="1" dirty="0" smtClean="0">
              <a:latin typeface="Garamond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2400" dirty="0" smtClean="0">
                <a:latin typeface="Garamond" pitchFamily="18" charset="0"/>
              </a:rPr>
              <a:t>Экспозиция: ожидается приезд Раневской из Парижа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400" dirty="0" smtClean="0">
                <a:latin typeface="Garamond" pitchFamily="18" charset="0"/>
              </a:rPr>
              <a:t>Действие 1. Завязка: Раневская и Гаев продают вишневый сад, чтобы спастись от разорения. Лопахин предлагает сдать имение под дачи и вырубить сад. НАЧАЛО КОНФЛИКТА ПРОШЛОГО И НАСТОЯЩЕГО.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400" dirty="0" smtClean="0">
                <a:latin typeface="Garamond" pitchFamily="18" charset="0"/>
              </a:rPr>
              <a:t>Действие 2. развитие: Решается судьба сада. Заход солнца.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400" dirty="0" smtClean="0">
                <a:latin typeface="Garamond" pitchFamily="18" charset="0"/>
              </a:rPr>
              <a:t>Действие 3. Кульминация: Бал у Раневской, продажа сада.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400" dirty="0" smtClean="0">
                <a:latin typeface="Garamond" pitchFamily="18" charset="0"/>
              </a:rPr>
              <a:t>Действие 4. Развязка: Отъезд Раневской в Париж. На сцене остается Фирс в запертом доме – все его забыли.</a:t>
            </a:r>
            <a:endParaRPr lang="ru-RU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03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64"/>
            <a:ext cx="4260477" cy="2840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07504" y="2865482"/>
            <a:ext cx="4152973" cy="28495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Garamond" pitchFamily="18" charset="0"/>
              </a:rPr>
              <a:t>Любовь важнее сада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Garamond" pitchFamily="18" charset="0"/>
              </a:rPr>
              <a:t>Живет «здесь и сейчас»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Garamond" pitchFamily="18" charset="0"/>
              </a:rPr>
              <a:t>Её монологи эмоциональны и манерны («пожалейте меня» или «дрожит душа от каждого звука</a:t>
            </a:r>
            <a:r>
              <a:rPr lang="ru-RU" sz="2400" dirty="0" smtClean="0">
                <a:latin typeface="Garamond" pitchFamily="18" charset="0"/>
              </a:rPr>
              <a:t>»)</a:t>
            </a:r>
          </a:p>
          <a:p>
            <a:pPr>
              <a:buFont typeface="Courier New" pitchFamily="49" charset="0"/>
              <a:buChar char="o"/>
            </a:pPr>
            <a:endParaRPr lang="ru-RU" sz="2400" dirty="0" smtClean="0">
              <a:latin typeface="Garamond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260476" y="9506"/>
            <a:ext cx="4883523" cy="570549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>
                <a:latin typeface="Garamond" pitchFamily="18" charset="0"/>
              </a:rPr>
              <a:t>Любовь Андреевна </a:t>
            </a:r>
            <a:r>
              <a:rPr lang="ru-RU" sz="4000" b="1" dirty="0" smtClean="0">
                <a:latin typeface="Garamond" pitchFamily="18" charset="0"/>
              </a:rPr>
              <a:t>Раневская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Garamond" pitchFamily="18" charset="0"/>
              </a:rPr>
              <a:t>Привлекательная дворянка средних лет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Garamond" pitchFamily="18" charset="0"/>
              </a:rPr>
              <a:t>Эмоциональная, но не практичная. Не умеет жить самостоятельно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Garamond" pitchFamily="18" charset="0"/>
              </a:rPr>
              <a:t>Сорит деньгами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Garamond" pitchFamily="18" charset="0"/>
              </a:rPr>
              <a:t>Оба брака неудачны. Первый муж - пьяница, второй окончательно разоряет и ухудшает и без того шаткое финансовое положение героини.</a:t>
            </a:r>
          </a:p>
          <a:p>
            <a:pPr>
              <a:buFont typeface="Courier New" pitchFamily="49" charset="0"/>
              <a:buChar char="o"/>
            </a:pPr>
            <a:endParaRPr lang="ru-RU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5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729708"/>
            <a:ext cx="4330824" cy="700129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Garamond" pitchFamily="18" charset="0"/>
              </a:rPr>
              <a:t>(с) Л.А. Раневская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3204"/>
            <a:ext cx="8928992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i="1" dirty="0" smtClean="0">
                <a:latin typeface="Garamond" pitchFamily="18" charset="0"/>
              </a:rPr>
              <a:t>«</a:t>
            </a:r>
            <a:r>
              <a:rPr lang="ru-RU" sz="4000" i="1" dirty="0">
                <a:latin typeface="Garamond" pitchFamily="18" charset="0"/>
              </a:rPr>
              <a:t>Будьте великодушны хоть на кончике пальца, пощадите меня. Ведь я родилась здесь, здесь жили мои отец и мать, мой дед, я люблю этот дом, без вишневого сада я не понимаю своей жизни, и если уж так нужно продавать, то продавайте и меня вместе с садом...»</a:t>
            </a:r>
          </a:p>
        </p:txBody>
      </p:sp>
    </p:spTree>
    <p:extLst>
      <p:ext uri="{BB962C8B-B14F-4D97-AF65-F5344CB8AC3E}">
        <p14:creationId xmlns:p14="http://schemas.microsoft.com/office/powerpoint/2010/main" val="36157015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1004</Words>
  <Application>Microsoft Office PowerPoint</Application>
  <PresentationFormat>Экран (16:10)</PresentationFormat>
  <Paragraphs>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Антон Павлович Чехов «Вишнёвый сад»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(с) Л.А. Раневская</vt:lpstr>
      <vt:lpstr>Презентация PowerPoint</vt:lpstr>
      <vt:lpstr>(с) Е.А. Лопахин</vt:lpstr>
      <vt:lpstr>Презентация PowerPoint</vt:lpstr>
      <vt:lpstr>(с) Л.А. Гаев</vt:lpstr>
      <vt:lpstr>Презентация PowerPoint</vt:lpstr>
      <vt:lpstr>Презентация PowerPoint</vt:lpstr>
      <vt:lpstr>(с) П. Трофимов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 Павлович Чехов «Вишнёвый сад»</dc:title>
  <dc:creator>User</dc:creator>
  <cp:lastModifiedBy>User</cp:lastModifiedBy>
  <cp:revision>10</cp:revision>
  <dcterms:created xsi:type="dcterms:W3CDTF">2025-03-06T15:24:13Z</dcterms:created>
  <dcterms:modified xsi:type="dcterms:W3CDTF">2025-03-06T16:52:00Z</dcterms:modified>
</cp:coreProperties>
</file>