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90" r:id="rId7"/>
    <p:sldId id="261" r:id="rId8"/>
    <p:sldId id="277" r:id="rId9"/>
    <p:sldId id="262" r:id="rId10"/>
    <p:sldId id="281" r:id="rId11"/>
    <p:sldId id="263" r:id="rId12"/>
    <p:sldId id="282" r:id="rId13"/>
    <p:sldId id="264" r:id="rId14"/>
    <p:sldId id="283" r:id="rId15"/>
    <p:sldId id="265" r:id="rId16"/>
    <p:sldId id="267" r:id="rId17"/>
    <p:sldId id="291" r:id="rId18"/>
    <p:sldId id="268" r:id="rId19"/>
    <p:sldId id="279" r:id="rId20"/>
    <p:sldId id="289" r:id="rId21"/>
    <p:sldId id="278" r:id="rId22"/>
    <p:sldId id="292" r:id="rId23"/>
    <p:sldId id="273" r:id="rId24"/>
    <p:sldId id="270" r:id="rId25"/>
    <p:sldId id="284" r:id="rId26"/>
    <p:sldId id="285" r:id="rId27"/>
    <p:sldId id="275" r:id="rId28"/>
    <p:sldId id="274" r:id="rId29"/>
    <p:sldId id="271" r:id="rId30"/>
    <p:sldId id="288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A66A-4D96-4194-82AB-303403E9E9E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1968-62B7-4CE8-9117-73DB1E38F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A66A-4D96-4194-82AB-303403E9E9E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1968-62B7-4CE8-9117-73DB1E38F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A66A-4D96-4194-82AB-303403E9E9E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1968-62B7-4CE8-9117-73DB1E38F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A66A-4D96-4194-82AB-303403E9E9E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1968-62B7-4CE8-9117-73DB1E38F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A66A-4D96-4194-82AB-303403E9E9E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1968-62B7-4CE8-9117-73DB1E38F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A66A-4D96-4194-82AB-303403E9E9E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1968-62B7-4CE8-9117-73DB1E38F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A66A-4D96-4194-82AB-303403E9E9E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1968-62B7-4CE8-9117-73DB1E38F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A66A-4D96-4194-82AB-303403E9E9E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1968-62B7-4CE8-9117-73DB1E38F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A66A-4D96-4194-82AB-303403E9E9E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1968-62B7-4CE8-9117-73DB1E38F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A66A-4D96-4194-82AB-303403E9E9E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1968-62B7-4CE8-9117-73DB1E38F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A66A-4D96-4194-82AB-303403E9E9E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1968-62B7-4CE8-9117-73DB1E38F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AA66A-4D96-4194-82AB-303403E9E9E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C1968-62B7-4CE8-9117-73DB1E38F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Положительные и отрицательные числа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учитель математики МКОУ СОШ №3 Курбатова И.Г.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0"/>
            <a:ext cx="6429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Задание №1. Шкала высот и глубин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071670" y="3071810"/>
          <a:ext cx="4572032" cy="3214710"/>
        </p:xfrm>
        <a:graphic>
          <a:graphicData uri="http://schemas.openxmlformats.org/drawingml/2006/table">
            <a:tbl>
              <a:tblPr/>
              <a:tblGrid>
                <a:gridCol w="4131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414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8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08698"/>
              </a:tblGrid>
              <a:tr h="1000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Высота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проверки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Астрахань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Волгоград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Волжский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Каспийск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Махачкала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Кизляр 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642918"/>
            <a:ext cx="9068188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Лидерство по высотам ниже уровня моря в России занимают города, расположенные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территории  Прикаспийской низменности. Ниже всех расположена Астрахань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(23 м ниже уровня моря),  Каспийск - 16 м ниже уровня моря, Кизляр - 6 м ниже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уровня моря, а вот Махачкала находится на высоте     4 м выше уровня моря.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Волгоград  расположен на границе с  Прикаспийской низменностью и  находится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высоте 65 м выше уровня моря, а город Волжский находится на высоте 23м выше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уровня моря. 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500042"/>
          <a:ext cx="6286544" cy="5678095"/>
        </p:xfrm>
        <a:graphic>
          <a:graphicData uri="http://schemas.openxmlformats.org/drawingml/2006/table">
            <a:tbl>
              <a:tblPr/>
              <a:tblGrid>
                <a:gridCol w="4108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632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389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73409"/>
              </a:tblGrid>
              <a:tr h="1214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Высота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проверки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8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Астрахань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8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Волгоград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08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Волжский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08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Каспийск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08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Махачкала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1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Кизляр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-6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1857364"/>
          <a:ext cx="8358247" cy="1857390"/>
        </p:xfrm>
        <a:graphic>
          <a:graphicData uri="http://schemas.openxmlformats.org/drawingml/2006/table">
            <a:tbl>
              <a:tblPr/>
              <a:tblGrid>
                <a:gridCol w="892636"/>
                <a:gridCol w="1177469"/>
                <a:gridCol w="1213269"/>
                <a:gridCol w="1213269"/>
                <a:gridCol w="1214047"/>
                <a:gridCol w="1213269"/>
                <a:gridCol w="661500"/>
                <a:gridCol w="772788"/>
              </a:tblGrid>
              <a:tr h="464348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Оценочная таблица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8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№ задания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Задание №1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Задание №2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Задание №3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Задание №4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Задание №5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Оценка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Баллы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7901960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4357718" cy="592935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Задание №2. Термометр.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На шаблоне термометра отметьте среднесуточную температуру за неделю.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В понедельник среднесуточная температура в городе Волгограде составила 15 градусов мороза, во вторник потеплело на 2 градуса, в среду температура была такой же, как в понедельник. В четверг наступила оттепель, и столбик термометра поднялся до 4 градусов тепла. В пятницу потеплело ещё на 3 градуса. К выходным вернулись морозы. В субботу среднесуточная температура составила 2 градуса мороза, а в воскресенье 5 градусов мороза.</a:t>
            </a:r>
          </a:p>
          <a:p>
            <a:endParaRPr lang="ru-RU" dirty="0"/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500042"/>
            <a:ext cx="1982279" cy="5443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14290"/>
            <a:ext cx="249099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14810" y="285728"/>
            <a:ext cx="44977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Задание № 2. Термометр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3116"/>
            <a:ext cx="6657975" cy="1685926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85720" y="4071942"/>
            <a:ext cx="84296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О(-3), А(6), Г(3), В(-8), Л(1</a:t>
            </a:r>
            <a:r>
              <a:rPr lang="ru-RU" sz="4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571480"/>
            <a:ext cx="7353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Задание №3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Отметьте на координатной прямой точки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8654607" cy="251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7428569" cy="42148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2976" y="5214950"/>
            <a:ext cx="66883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Гостиница «Волга»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г. Волгоград, Волжский проспект, 16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7700"/>
            <a:ext cx="91630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2904325" cy="1936871"/>
          </a:xfrm>
          <a:prstGeom prst="rect">
            <a:avLst/>
          </a:prstGeom>
          <a:noFill/>
        </p:spPr>
      </p:pic>
      <p:pic>
        <p:nvPicPr>
          <p:cNvPr id="5124" name="Picture 4" descr="https://avatars.mds.yandex.net/i?id=ef5fddcc4eed3f0d7c5dd11d7e3d78a611dc9de8-9870356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071678"/>
            <a:ext cx="3086122" cy="1928826"/>
          </a:xfrm>
          <a:prstGeom prst="rect">
            <a:avLst/>
          </a:prstGeom>
          <a:noFill/>
        </p:spPr>
      </p:pic>
      <p:pic>
        <p:nvPicPr>
          <p:cNvPr id="5126" name="Picture 6" descr="https://avatars.mds.yandex.net/i?id=4f21c3888ef5d7a9bb26de15aae3d960f72fcd7a-8448606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714752"/>
            <a:ext cx="3058933" cy="2405059"/>
          </a:xfrm>
          <a:prstGeom prst="rect">
            <a:avLst/>
          </a:prstGeom>
          <a:noFill/>
        </p:spPr>
      </p:pic>
      <p:pic>
        <p:nvPicPr>
          <p:cNvPr id="5128" name="Picture 8" descr="https://avatars.mds.yandex.net/i?id=09061ddf350f86874c8463bcc5757f21031140ab-9838181-images-thumbs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285728"/>
            <a:ext cx="3206717" cy="1924031"/>
          </a:xfrm>
          <a:prstGeom prst="rect">
            <a:avLst/>
          </a:prstGeom>
          <a:noFill/>
        </p:spPr>
      </p:pic>
      <p:pic>
        <p:nvPicPr>
          <p:cNvPr id="5130" name="Picture 10" descr="Picture backgroun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3414460"/>
            <a:ext cx="2639210" cy="3443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7700"/>
            <a:ext cx="91630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n1s1.hsmedia.ru/07/f0/d0/07f0d0b8515be7e6e4e99d213c7bd2c2/656x438_1:5663_62ae44d4d5f552511f7ebe776c7f9f59@1920x1281_0x0Mu35Y3y_8579890665821271639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76" name="AutoShape 4" descr="https://n1s1.hsmedia.ru/07/f0/d0/07f0d0b8515be7e6e4e99d213c7bd2c2/656x438_1:5663_62ae44d4d5f552511f7ebe776c7f9f59@1920x1281_0x0Mu35Y3y_8579890665821271639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78" name="AutoShape 6" descr="https://n1s1.hsmedia.ru/07/f0/d0/07f0d0b8515be7e6e4e99d213c7bd2c2/1920x1281_1:5663_1ab0cb17f5b411f5d16886b474e0478f@1920x1281_0x0Mu35Y3y_8579890665821271639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80" name="AutoShape 8" descr="C:\Users\Lenovo\AppData\Local\Temp\{29FEF258-EB26-4EB8-A5AB-093FFD57AD60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0"/>
            <a:ext cx="263359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28596" y="3357562"/>
            <a:ext cx="3634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А) Сокровища древних сарматов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в. до н. э.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6211669"/>
            <a:ext cx="3852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Б) Макет золотоордынского города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500174"/>
            <a:ext cx="2881965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6143636" y="6000768"/>
            <a:ext cx="2445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Половецкие статуи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XII-XIII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124218"/>
            <a:ext cx="2956950" cy="201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00034" y="214290"/>
            <a:ext cx="849642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Задание №4. Лента времени. Расположите буквы,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соответствующие экспонатам  в хронологическом порядке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(от самого раннего до самого позднего)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428860" y="2571744"/>
          <a:ext cx="4133554" cy="1265690"/>
        </p:xfrm>
        <a:graphic>
          <a:graphicData uri="http://schemas.openxmlformats.org/drawingml/2006/table">
            <a:tbl>
              <a:tblPr/>
              <a:tblGrid>
                <a:gridCol w="1353156"/>
                <a:gridCol w="1390199"/>
                <a:gridCol w="1390199"/>
              </a:tblGrid>
              <a:tr h="1265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dirty="0" smtClean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6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dirty="0" smtClean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6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dirty="0" smtClean="0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6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57290" y="1142984"/>
            <a:ext cx="6500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Правильный ответ: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14290"/>
            <a:ext cx="3867092" cy="25717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388" y="2928934"/>
            <a:ext cx="990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АВБ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4000528" cy="2644472"/>
          </a:xfrm>
          <a:prstGeom prst="rect">
            <a:avLst/>
          </a:prstGeom>
          <a:noFill/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571876"/>
            <a:ext cx="2928958" cy="2573686"/>
          </a:xfrm>
          <a:prstGeom prst="rect">
            <a:avLst/>
          </a:prstGeom>
          <a:noFill/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643313"/>
            <a:ext cx="3571900" cy="238126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28728" y="6273225"/>
            <a:ext cx="965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БВА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3636" y="6072206"/>
            <a:ext cx="965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ВАБ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43042" y="2928934"/>
            <a:ext cx="9909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АБВ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7" y="214290"/>
            <a:ext cx="5736129" cy="381475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4286256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Мамаев курган - возвышенность высотой 102 м. на правом берегу реки Волги в Центральном районе города Волгограда, где во время Сталинградской битвы происходили ожесточённые бои, борьба за вершину длилась 135 суток, начиная с сентября 1942 года и заканчивая январём 1943 года. Насыпной курган высотой 14 м содержит останки 35 тысяч советских героев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Задание №5. Доходы и расходы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1"/>
            <a:ext cx="8229600" cy="207170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Мама выделила на поездку 1000р., а папа2000р., дедушка по этому случаю дал 1500 р. А старшая сестра 1200р.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Для поездки приобрели рюкзак за 2300, в вагоне-ресторане по дороге потратили 900 р., на дорогу до Мамаева кургана ушло 30р., перекусы в кафе составили 600 р. Выпишите ваши доходы.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1538" y="3000372"/>
          <a:ext cx="1928826" cy="3583804"/>
        </p:xfrm>
        <a:graphic>
          <a:graphicData uri="http://schemas.openxmlformats.org/drawingml/2006/table">
            <a:tbl>
              <a:tblPr/>
              <a:tblGrid>
                <a:gridCol w="905672"/>
                <a:gridCol w="1023154"/>
              </a:tblGrid>
              <a:tr h="51197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Вариант 1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</a:t>
                      </a:r>
                      <a:r>
                        <a:rPr lang="ru-RU" sz="2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2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00562" y="3000371"/>
          <a:ext cx="1928826" cy="3643339"/>
        </p:xfrm>
        <a:graphic>
          <a:graphicData uri="http://schemas.openxmlformats.org/drawingml/2006/table">
            <a:tbl>
              <a:tblPr/>
              <a:tblGrid>
                <a:gridCol w="857256"/>
                <a:gridCol w="1071570"/>
              </a:tblGrid>
              <a:tr h="48423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Вариант 2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Расход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Задание №5. Доходы и расходы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57224" y="1857364"/>
          <a:ext cx="3214710" cy="3618092"/>
        </p:xfrm>
        <a:graphic>
          <a:graphicData uri="http://schemas.openxmlformats.org/drawingml/2006/table">
            <a:tbl>
              <a:tblPr/>
              <a:tblGrid>
                <a:gridCol w="834542"/>
                <a:gridCol w="942798"/>
                <a:gridCol w="1437370"/>
              </a:tblGrid>
              <a:tr h="51197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Вариант 1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</a:t>
                      </a:r>
                      <a:r>
                        <a:rPr lang="ru-RU" sz="2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2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проверки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+1000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+2000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+1500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+1200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+5700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143504" y="1857364"/>
          <a:ext cx="3143272" cy="3628553"/>
        </p:xfrm>
        <a:graphic>
          <a:graphicData uri="http://schemas.openxmlformats.org/drawingml/2006/table">
            <a:tbl>
              <a:tblPr/>
              <a:tblGrid>
                <a:gridCol w="836845"/>
                <a:gridCol w="1046056"/>
                <a:gridCol w="1260371"/>
              </a:tblGrid>
              <a:tr h="48423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Вариант 2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Расход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проверки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-2300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-900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-30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-1600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-4830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1214422"/>
            <a:ext cx="517789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Решите уравнение:</a:t>
            </a:r>
          </a:p>
          <a:p>
            <a:pPr algn="ctr"/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Х+2=0</a:t>
            </a: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Доход: + 2</a:t>
            </a: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Расход - ?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42984"/>
            <a:ext cx="8995411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Выставьте оценки в оценочной таблице:</a:t>
            </a: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25-23 баллов - «5»</a:t>
            </a: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22-18 баллов -  «4»</a:t>
            </a: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17-13 баллов - «3»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57158" y="1571612"/>
            <a:ext cx="8793369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Домашнее задание: пункт 24, № 4.31, 4.32, 4.33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Зашифровать слово на координатной прямой,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следующий урок принести и дать выполнить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 соседу по парте.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</p:nvPr>
        </p:nvGraphicFramePr>
        <p:xfrm>
          <a:off x="785786" y="1357297"/>
          <a:ext cx="7715304" cy="3286149"/>
        </p:xfrm>
        <a:graphic>
          <a:graphicData uri="http://schemas.openxmlformats.org/drawingml/2006/table">
            <a:tbl>
              <a:tblPr/>
              <a:tblGrid>
                <a:gridCol w="38572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580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95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Натуральные числа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9" marR="61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1,5;    2,7;      3,45;      6,712.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9" marR="61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95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Обыкновенные дроби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9" marR="61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1, 2, 3, 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4, 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5, 6, 7, 8, 9, 10, 11, …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9" marR="61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95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Десятичные дроби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9" marR="61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,       ,       ,       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9" marR="61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224" y="285728"/>
            <a:ext cx="7858180" cy="80486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Соотнесите название чисел и их запись: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3571876"/>
            <a:ext cx="195945" cy="857256"/>
          </a:xfrm>
          <a:prstGeom prst="rect">
            <a:avLst/>
          </a:prstGeom>
          <a:noFill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3571876"/>
            <a:ext cx="179616" cy="785818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3571876"/>
            <a:ext cx="357158" cy="833369"/>
          </a:xfrm>
          <a:prstGeom prst="rect">
            <a:avLst/>
          </a:prstGeom>
          <a:noFill/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7" y="3571876"/>
            <a:ext cx="179616" cy="785818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333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2904325" cy="1936871"/>
          </a:xfrm>
          <a:prstGeom prst="rect">
            <a:avLst/>
          </a:prstGeom>
          <a:noFill/>
        </p:spPr>
      </p:pic>
      <p:pic>
        <p:nvPicPr>
          <p:cNvPr id="5124" name="Picture 4" descr="https://avatars.mds.yandex.net/i?id=ef5fddcc4eed3f0d7c5dd11d7e3d78a611dc9de8-9870356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071678"/>
            <a:ext cx="3086122" cy="1928826"/>
          </a:xfrm>
          <a:prstGeom prst="rect">
            <a:avLst/>
          </a:prstGeom>
          <a:noFill/>
        </p:spPr>
      </p:pic>
      <p:pic>
        <p:nvPicPr>
          <p:cNvPr id="5126" name="Picture 6" descr="https://avatars.mds.yandex.net/i?id=4f21c3888ef5d7a9bb26de15aae3d960f72fcd7a-8448606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714752"/>
            <a:ext cx="3058933" cy="2405059"/>
          </a:xfrm>
          <a:prstGeom prst="rect">
            <a:avLst/>
          </a:prstGeom>
          <a:noFill/>
        </p:spPr>
      </p:pic>
      <p:pic>
        <p:nvPicPr>
          <p:cNvPr id="5128" name="Picture 8" descr="https://avatars.mds.yandex.net/i?id=09061ddf350f86874c8463bcc5757f21031140ab-9838181-images-thumbs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285728"/>
            <a:ext cx="3206717" cy="1924031"/>
          </a:xfrm>
          <a:prstGeom prst="rect">
            <a:avLst/>
          </a:prstGeom>
          <a:noFill/>
        </p:spPr>
      </p:pic>
      <p:pic>
        <p:nvPicPr>
          <p:cNvPr id="5130" name="Picture 10" descr="Picture backgroun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3414460"/>
            <a:ext cx="2639210" cy="3443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Продолжи предложение: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Я сегодня  познакомился  …...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Положительные числа  обозначаются   знаком  ….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Отрицательные числа  обозначаются   знаком  ….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Положительные числа  располагаются на координатной прямой от нуля …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Отрицательные числа  располагаются на координатной прямой от нуля …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Со шкалой высот и глубин мы работаем на уроках ….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 лентой времени мы  работаем на уроках ….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571480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Решите уравнения: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Х+5=9,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б)7+Х=10,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Х+2=0.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3429024" cy="5021583"/>
          </a:xfrm>
          <a:prstGeom prst="rect">
            <a:avLst/>
          </a:prstGeom>
          <a:noFill/>
        </p:spPr>
      </p:pic>
      <p:pic>
        <p:nvPicPr>
          <p:cNvPr id="17412" name="Picture 4" descr="https://avatars.mds.yandex.net/get-entity_search/2265709/1009616348/S600xU_2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5" y="1338020"/>
            <a:ext cx="3559397" cy="4519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85852" y="1357298"/>
          <a:ext cx="6429420" cy="571504"/>
        </p:xfrm>
        <a:graphic>
          <a:graphicData uri="http://schemas.openxmlformats.org/drawingml/2006/table">
            <a:tbl>
              <a:tblPr/>
              <a:tblGrid>
                <a:gridCol w="1143008"/>
                <a:gridCol w="5286412"/>
              </a:tblGrid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Calibri"/>
                          <a:cs typeface="Times New Roman"/>
                        </a:rPr>
                        <a:t>ФИ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85852" y="2143116"/>
          <a:ext cx="6429420" cy="571504"/>
        </p:xfrm>
        <a:graphic>
          <a:graphicData uri="http://schemas.openxmlformats.org/drawingml/2006/table">
            <a:tbl>
              <a:tblPr/>
              <a:tblGrid>
                <a:gridCol w="1130179"/>
                <a:gridCol w="5299241"/>
              </a:tblGrid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Тема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643174" y="428604"/>
            <a:ext cx="321203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Рабочие листы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-8; -15;  -23;  -45; -67;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+4; +6; +17; +24; +16;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+4 = 4 	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+1,7 = 1,7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  </a:t>
            </a:r>
            <a:r>
              <a:rPr lang="ru-RU" dirty="0" smtClean="0"/>
              <a:t>	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714876" y="3429001"/>
          <a:ext cx="3733214" cy="1071570"/>
        </p:xfrm>
        <a:graphic>
          <a:graphicData uri="http://schemas.openxmlformats.org/presentationml/2006/ole">
            <p:oleObj spid="_x0000_s1026" name="Формула" r:id="rId3" imgW="1371600" imgH="39348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357686" y="2143116"/>
          <a:ext cx="4286280" cy="1063446"/>
        </p:xfrm>
        <a:graphic>
          <a:graphicData uri="http://schemas.openxmlformats.org/presentationml/2006/ole">
            <p:oleObj spid="_x0000_s1027" name="Формула" r:id="rId4" imgW="1587240" imgH="393480" progId="Equation.3">
              <p:embed/>
            </p:oleObj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1071546"/>
            <a:ext cx="7770813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14290"/>
            <a:ext cx="4786314" cy="3589735"/>
          </a:xfrm>
          <a:prstGeom prst="rect">
            <a:avLst/>
          </a:prstGeom>
          <a:noFill/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000504"/>
            <a:ext cx="6657975" cy="16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57118"/>
            <a:ext cx="2353715" cy="670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641</Words>
  <Application>Microsoft Office PowerPoint</Application>
  <PresentationFormat>Экран (4:3)</PresentationFormat>
  <Paragraphs>181</Paragraphs>
  <Slides>31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Тема Office</vt:lpstr>
      <vt:lpstr>Формула</vt:lpstr>
      <vt:lpstr>Положительные и отрицательные числа</vt:lpstr>
      <vt:lpstr>Слайд 2</vt:lpstr>
      <vt:lpstr>Слайд 3</vt:lpstr>
      <vt:lpstr>Слайд 4</vt:lpstr>
      <vt:lpstr>Слайд 5</vt:lpstr>
      <vt:lpstr>Слайд 6</vt:lpstr>
      <vt:lpstr>Правило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Задание №5. Доходы и расходы</vt:lpstr>
      <vt:lpstr>Задание №5. Доходы и расходы</vt:lpstr>
      <vt:lpstr>Слайд 27</vt:lpstr>
      <vt:lpstr>Слайд 28</vt:lpstr>
      <vt:lpstr>Слайд 29</vt:lpstr>
      <vt:lpstr>Слайд 30</vt:lpstr>
      <vt:lpstr>Продолжи предложение: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Положительные и отрицательные числа</dc:title>
  <dc:creator>Lenovo</dc:creator>
  <cp:lastModifiedBy>Lenovo</cp:lastModifiedBy>
  <cp:revision>97</cp:revision>
  <dcterms:created xsi:type="dcterms:W3CDTF">2025-01-03T12:42:43Z</dcterms:created>
  <dcterms:modified xsi:type="dcterms:W3CDTF">2025-01-17T08:03:50Z</dcterms:modified>
</cp:coreProperties>
</file>