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8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69" r:id="rId5"/>
    <p:sldId id="271" r:id="rId6"/>
    <p:sldId id="273" r:id="rId7"/>
    <p:sldId id="277" r:id="rId8"/>
    <p:sldId id="274" r:id="rId9"/>
    <p:sldId id="279" r:id="rId10"/>
    <p:sldId id="278" r:id="rId11"/>
    <p:sldId id="263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30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jp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Государственное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бюджетное общеобразовательное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учреждение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«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Докучаевская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школа № 1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г.о.Докучаевск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Методическая мастерская </a:t>
            </a:r>
          </a:p>
          <a:p>
            <a:pPr marL="0" indent="0" algn="ctr">
              <a:buNone/>
            </a:pPr>
            <a:r>
              <a:rPr lang="ru-RU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у</a:t>
            </a:r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чителя английского языка</a:t>
            </a:r>
          </a:p>
          <a:p>
            <a:pPr marL="0" indent="0" algn="ctr">
              <a:buNone/>
            </a:pPr>
            <a:r>
              <a:rPr lang="ru-RU" sz="4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Шевченко Елены Владимировны</a:t>
            </a:r>
            <a:endParaRPr lang="ru-RU" sz="40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офигенная тема — подходит для презентаций (www.lightaudio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8184" y="5258889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4651325"/>
            <a:ext cx="2090737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990" y="1778435"/>
            <a:ext cx="3275906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6616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2700" marR="1276350" lvl="0">
              <a:spcBef>
                <a:spcPts val="100"/>
              </a:spcBef>
            </a:pPr>
            <a:r>
              <a:rPr lang="ru-RU" sz="2000" b="1" i="1" kern="0" dirty="0">
                <a:solidFill>
                  <a:srgbClr val="001F5F"/>
                </a:solidFill>
                <a:latin typeface="Times New Roman"/>
                <a:cs typeface="Times New Roman"/>
              </a:rPr>
              <a:t>Упражнения</a:t>
            </a:r>
            <a:r>
              <a:rPr lang="ru-RU" sz="2000" b="1" i="1" kern="0" spc="-8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kern="0" dirty="0">
                <a:solidFill>
                  <a:srgbClr val="001F5F"/>
                </a:solidFill>
                <a:latin typeface="Times New Roman"/>
                <a:cs typeface="Times New Roman"/>
              </a:rPr>
              <a:t>на</a:t>
            </a:r>
            <a:r>
              <a:rPr lang="ru-RU" sz="2000" b="1" i="1" kern="0" spc="-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kern="0" spc="-10" dirty="0">
                <a:solidFill>
                  <a:srgbClr val="001F5F"/>
                </a:solidFill>
                <a:latin typeface="Times New Roman"/>
                <a:cs typeface="Times New Roman"/>
              </a:rPr>
              <a:t>формирование</a:t>
            </a:r>
            <a:r>
              <a:rPr lang="ru-RU" sz="2000" b="1" i="1" kern="0" spc="-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kern="0" spc="-10" dirty="0">
                <a:solidFill>
                  <a:srgbClr val="001F5F"/>
                </a:solidFill>
                <a:latin typeface="Times New Roman"/>
                <a:cs typeface="Times New Roman"/>
              </a:rPr>
              <a:t>естественнонаучной грамотности</a:t>
            </a:r>
            <a:r>
              <a:rPr lang="ru-RU" sz="2000" b="1" i="1" kern="0" dirty="0">
                <a:solidFill>
                  <a:srgbClr val="006FC0"/>
                </a:solidFill>
                <a:latin typeface="Times New Roman"/>
                <a:cs typeface="Times New Roman"/>
              </a:rPr>
              <a:t/>
            </a:r>
            <a:br>
              <a:rPr lang="ru-RU" sz="2000" b="1" i="1" kern="0" dirty="0">
                <a:solidFill>
                  <a:srgbClr val="006FC0"/>
                </a:solidFill>
                <a:latin typeface="Times New Roman"/>
                <a:cs typeface="Times New Roman"/>
              </a:rPr>
            </a:br>
            <a:r>
              <a:rPr lang="ru-RU" sz="1600" i="1" kern="0" dirty="0">
                <a:solidFill>
                  <a:srgbClr val="001F5F"/>
                </a:solidFill>
                <a:latin typeface="Times New Roman"/>
                <a:cs typeface="Times New Roman"/>
              </a:rPr>
              <a:t>Цель:</a:t>
            </a:r>
            <a:r>
              <a:rPr lang="ru-RU" sz="1600" i="1" kern="0" spc="-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i="1" kern="0" dirty="0">
                <a:solidFill>
                  <a:srgbClr val="001F5F"/>
                </a:solidFill>
                <a:latin typeface="Times New Roman"/>
                <a:cs typeface="Times New Roman"/>
              </a:rPr>
              <a:t>развивать</a:t>
            </a:r>
            <a:r>
              <a:rPr lang="ru-RU" sz="1600" i="1" kern="0" spc="-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i="1" kern="0" dirty="0">
                <a:solidFill>
                  <a:srgbClr val="001F5F"/>
                </a:solidFill>
                <a:latin typeface="Times New Roman"/>
                <a:cs typeface="Times New Roman"/>
              </a:rPr>
              <a:t>способность</a:t>
            </a:r>
            <a:r>
              <a:rPr lang="ru-RU" sz="1600" i="1" kern="0" spc="29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i="1" kern="0" spc="-10" dirty="0">
                <a:solidFill>
                  <a:srgbClr val="001F5F"/>
                </a:solidFill>
                <a:latin typeface="Times New Roman"/>
                <a:cs typeface="Times New Roman"/>
              </a:rPr>
              <a:t>осваивать</a:t>
            </a:r>
            <a:r>
              <a:rPr lang="ru-RU" sz="1600" i="1" kern="0" spc="-7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i="1" kern="0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lang="ru-RU" sz="1600" i="1" kern="0" spc="-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i="1" kern="0" spc="-10" dirty="0">
                <a:solidFill>
                  <a:srgbClr val="001F5F"/>
                </a:solidFill>
                <a:latin typeface="Times New Roman"/>
                <a:cs typeface="Times New Roman"/>
              </a:rPr>
              <a:t>использовать</a:t>
            </a:r>
            <a:r>
              <a:rPr lang="ru-RU" sz="1600" i="1" kern="0" spc="-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i="1" kern="0" spc="-10" dirty="0">
                <a:solidFill>
                  <a:srgbClr val="001F5F"/>
                </a:solidFill>
                <a:latin typeface="Times New Roman"/>
                <a:cs typeface="Times New Roman"/>
              </a:rPr>
              <a:t>естественнонаучные </a:t>
            </a:r>
            <a:r>
              <a:rPr lang="ru-RU" sz="1600" i="1" kern="0" dirty="0">
                <a:solidFill>
                  <a:srgbClr val="001F5F"/>
                </a:solidFill>
                <a:latin typeface="Times New Roman"/>
                <a:cs typeface="Times New Roman"/>
              </a:rPr>
              <a:t>знания</a:t>
            </a:r>
            <a:r>
              <a:rPr lang="ru-RU" sz="1600" i="1" kern="0" spc="-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i="1" kern="0" dirty="0">
                <a:solidFill>
                  <a:srgbClr val="001F5F"/>
                </a:solidFill>
                <a:latin typeface="Times New Roman"/>
                <a:cs typeface="Times New Roman"/>
              </a:rPr>
              <a:t>для</a:t>
            </a:r>
            <a:r>
              <a:rPr lang="ru-RU" sz="1600" i="1" kern="0" spc="-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i="1" kern="0" dirty="0">
                <a:solidFill>
                  <a:srgbClr val="001F5F"/>
                </a:solidFill>
                <a:latin typeface="Times New Roman"/>
                <a:cs typeface="Times New Roman"/>
              </a:rPr>
              <a:t>распознания</a:t>
            </a:r>
            <a:r>
              <a:rPr lang="ru-RU" sz="1600" i="1" kern="0" spc="-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i="1" kern="0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lang="ru-RU" sz="1600" i="1" kern="0" spc="-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i="1" kern="0" dirty="0">
                <a:solidFill>
                  <a:srgbClr val="001F5F"/>
                </a:solidFill>
                <a:latin typeface="Times New Roman"/>
                <a:cs typeface="Times New Roman"/>
              </a:rPr>
              <a:t>постановки</a:t>
            </a:r>
            <a:r>
              <a:rPr lang="ru-RU" sz="1600" i="1" kern="0" spc="-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i="1" kern="0" spc="-10" dirty="0">
                <a:solidFill>
                  <a:srgbClr val="001F5F"/>
                </a:solidFill>
                <a:latin typeface="Times New Roman"/>
                <a:cs typeface="Times New Roman"/>
              </a:rPr>
              <a:t>вопросов,</a:t>
            </a:r>
            <a:r>
              <a:rPr lang="ru-RU" sz="1600" i="1" kern="0" spc="-6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i="1" kern="0" dirty="0">
                <a:solidFill>
                  <a:srgbClr val="001F5F"/>
                </a:solidFill>
                <a:latin typeface="Times New Roman"/>
                <a:cs typeface="Times New Roman"/>
              </a:rPr>
              <a:t>для</a:t>
            </a:r>
            <a:r>
              <a:rPr lang="ru-RU" sz="1600" i="1" kern="0" spc="-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i="1" kern="0" dirty="0">
                <a:solidFill>
                  <a:srgbClr val="001F5F"/>
                </a:solidFill>
                <a:latin typeface="Times New Roman"/>
                <a:cs typeface="Times New Roman"/>
              </a:rPr>
              <a:t>освоения</a:t>
            </a:r>
            <a:r>
              <a:rPr lang="ru-RU" sz="1600" i="1" kern="0" spc="-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i="1" kern="0" dirty="0">
                <a:solidFill>
                  <a:srgbClr val="001F5F"/>
                </a:solidFill>
                <a:latin typeface="Times New Roman"/>
                <a:cs typeface="Times New Roman"/>
              </a:rPr>
              <a:t>новых</a:t>
            </a:r>
            <a:r>
              <a:rPr lang="ru-RU" sz="1600" i="1" kern="0" spc="-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i="1" kern="0" dirty="0">
                <a:solidFill>
                  <a:srgbClr val="001F5F"/>
                </a:solidFill>
                <a:latin typeface="Times New Roman"/>
                <a:cs typeface="Times New Roman"/>
              </a:rPr>
              <a:t>знаний,</a:t>
            </a:r>
            <a:r>
              <a:rPr lang="ru-RU" sz="1600" i="1" kern="0" spc="-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i="1" kern="0" spc="-25" dirty="0">
                <a:solidFill>
                  <a:srgbClr val="001F5F"/>
                </a:solidFill>
                <a:latin typeface="Times New Roman"/>
                <a:cs typeface="Times New Roman"/>
              </a:rPr>
              <a:t>для </a:t>
            </a:r>
            <a:r>
              <a:rPr lang="ru-RU" sz="1600" i="1" kern="0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объяснения</a:t>
            </a:r>
            <a:r>
              <a:rPr lang="ru-RU" sz="1600" i="1" kern="0" spc="-2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i="1" kern="0" spc="-10" dirty="0">
                <a:solidFill>
                  <a:srgbClr val="001F5F"/>
                </a:solidFill>
                <a:latin typeface="Times New Roman"/>
                <a:cs typeface="Times New Roman"/>
              </a:rPr>
              <a:t>естественнонаучных</a:t>
            </a:r>
            <a:r>
              <a:rPr lang="ru-RU" sz="1600" i="1" kern="0" spc="2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i="1" kern="0" dirty="0">
                <a:solidFill>
                  <a:srgbClr val="001F5F"/>
                </a:solidFill>
                <a:latin typeface="Times New Roman"/>
                <a:cs typeface="Times New Roman"/>
              </a:rPr>
              <a:t>явлений,</a:t>
            </a:r>
            <a:r>
              <a:rPr lang="ru-RU" sz="1600" i="1" kern="0" spc="-20" dirty="0">
                <a:solidFill>
                  <a:srgbClr val="001F5F"/>
                </a:solidFill>
                <a:latin typeface="Times New Roman"/>
                <a:cs typeface="Times New Roman"/>
              </a:rPr>
              <a:t> формулирования</a:t>
            </a:r>
            <a:r>
              <a:rPr lang="ru-RU" sz="1600" i="1" kern="0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i="1" kern="0" dirty="0">
                <a:solidFill>
                  <a:srgbClr val="001F5F"/>
                </a:solidFill>
                <a:latin typeface="Times New Roman"/>
                <a:cs typeface="Times New Roman"/>
              </a:rPr>
              <a:t>основанных</a:t>
            </a:r>
            <a:r>
              <a:rPr lang="ru-RU" sz="1600" i="1" kern="0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i="1" kern="0" dirty="0">
                <a:solidFill>
                  <a:srgbClr val="001F5F"/>
                </a:solidFill>
                <a:latin typeface="Times New Roman"/>
                <a:cs typeface="Times New Roman"/>
              </a:rPr>
              <a:t>на</a:t>
            </a:r>
            <a:r>
              <a:rPr lang="ru-RU" sz="1600" i="1" kern="0" spc="-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i="1" kern="0" spc="-10" dirty="0">
                <a:solidFill>
                  <a:srgbClr val="001F5F"/>
                </a:solidFill>
                <a:latin typeface="Times New Roman"/>
                <a:cs typeface="Times New Roman"/>
              </a:rPr>
              <a:t>научных доказательствах</a:t>
            </a:r>
            <a:r>
              <a:rPr lang="ru-RU" sz="1600" i="1" kern="0" spc="-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i="1" kern="0" dirty="0">
                <a:solidFill>
                  <a:srgbClr val="001F5F"/>
                </a:solidFill>
                <a:latin typeface="Times New Roman"/>
                <a:cs typeface="Times New Roman"/>
              </a:rPr>
              <a:t>выводов</a:t>
            </a:r>
            <a:r>
              <a:rPr lang="ru-RU" sz="1600" i="1" kern="0" spc="-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i="1" kern="0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lang="ru-RU" sz="1600" i="1" kern="0" spc="-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i="1" kern="0" dirty="0">
                <a:solidFill>
                  <a:srgbClr val="001F5F"/>
                </a:solidFill>
                <a:latin typeface="Times New Roman"/>
                <a:cs typeface="Times New Roman"/>
              </a:rPr>
              <a:t>связи</a:t>
            </a:r>
            <a:r>
              <a:rPr lang="ru-RU" sz="1600" i="1" kern="0" spc="-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i="1" kern="0" dirty="0">
                <a:solidFill>
                  <a:srgbClr val="001F5F"/>
                </a:solidFill>
                <a:latin typeface="Times New Roman"/>
                <a:cs typeface="Times New Roman"/>
              </a:rPr>
              <a:t>с</a:t>
            </a:r>
            <a:r>
              <a:rPr lang="ru-RU" sz="1600" i="1" kern="0" spc="-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i="1" kern="0" spc="-10" dirty="0">
                <a:solidFill>
                  <a:srgbClr val="001F5F"/>
                </a:solidFill>
                <a:latin typeface="Times New Roman"/>
                <a:cs typeface="Times New Roman"/>
              </a:rPr>
              <a:t>естественнонаучной проблематикой</a:t>
            </a:r>
            <a:r>
              <a:rPr lang="ru-RU" sz="1600" kern="0" spc="-10" dirty="0">
                <a:solidFill>
                  <a:srgbClr val="562213"/>
                </a:solidFill>
                <a:latin typeface="Times New Roman"/>
                <a:cs typeface="Times New Roman"/>
              </a:rPr>
              <a:t>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458885" cy="3600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321" y="3316965"/>
            <a:ext cx="4534779" cy="31951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414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95475" y="274638"/>
            <a:ext cx="7248525" cy="115887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Развитие креативного мышления</a:t>
            </a:r>
            <a:endParaRPr lang="ru-RU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373216"/>
            <a:ext cx="2110617" cy="1401612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19805"/>
            <a:ext cx="2995168" cy="3266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46512"/>
            <a:ext cx="3923928" cy="34001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75" y="3311013"/>
            <a:ext cx="2465760" cy="347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14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Lucida Sans Unicode"/>
              </a:rPr>
              <a:t>Спасибо за внимание!</a:t>
            </a: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abriola" panose="04040605051002020D02" pitchFamily="82" charset="0"/>
              </a:rPr>
              <a:t>Плохой учитель преподносит</a:t>
            </a:r>
          </a:p>
          <a:p>
            <a:pPr marL="0" indent="0" algn="ctr">
              <a:buNone/>
            </a:pPr>
            <a:r>
              <a:rPr lang="ru-RU" sz="4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abriola" panose="04040605051002020D02" pitchFamily="82" charset="0"/>
              </a:rPr>
              <a:t>истину, хороший учит ее</a:t>
            </a:r>
          </a:p>
          <a:p>
            <a:pPr marL="0" indent="0" algn="ctr">
              <a:buNone/>
            </a:pPr>
            <a:r>
              <a:rPr lang="ru-RU" sz="4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abriola" panose="04040605051002020D02" pitchFamily="82" charset="0"/>
              </a:rPr>
              <a:t>находить.</a:t>
            </a:r>
          </a:p>
          <a:p>
            <a:pPr marL="0" indent="0">
              <a:buNone/>
            </a:pPr>
            <a:r>
              <a:rPr lang="ru-RU" sz="4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abriola" panose="04040605051002020D02" pitchFamily="82" charset="0"/>
              </a:rPr>
              <a:t>Адольф </a:t>
            </a:r>
            <a:r>
              <a:rPr lang="ru-RU" sz="40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abriola" panose="04040605051002020D02" pitchFamily="82" charset="0"/>
              </a:rPr>
              <a:t>Дистервег</a:t>
            </a:r>
            <a:endParaRPr lang="ru-RU" sz="40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Gabriola" panose="04040605051002020D02" pitchFamily="82" charset="0"/>
            </a:endParaRP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80728"/>
            <a:ext cx="3529890" cy="403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01008"/>
            <a:ext cx="3670300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3721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0" y="836613"/>
            <a:ext cx="7488238" cy="5289550"/>
          </a:xfrm>
        </p:spPr>
        <p:txBody>
          <a:bodyPr/>
          <a:lstStyle/>
          <a:p>
            <a:pPr algn="ctr"/>
            <a:r>
              <a:rPr lang="ru-RU" b="1" u="sng" spc="-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onstantia"/>
                <a:cs typeface="Constantia"/>
              </a:rPr>
              <a:t>Развитие навыков функциональной грамотности на уроках английского языка на примера учебника </a:t>
            </a:r>
            <a:r>
              <a:rPr lang="ru-RU" b="1" u="sng" spc="-10" dirty="0" err="1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onstantia"/>
                <a:cs typeface="Constantia"/>
              </a:rPr>
              <a:t>Spotlight</a:t>
            </a:r>
            <a:endParaRPr lang="ru-RU" dirty="0">
              <a:latin typeface="Constantia"/>
              <a:cs typeface="Constantia"/>
            </a:endParaRP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56992"/>
            <a:ext cx="4392488" cy="31119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430016"/>
            <a:ext cx="2622208" cy="2624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4052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0" y="692150"/>
            <a:ext cx="4535488" cy="488473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Plain">
              <a:avLst/>
            </a:prstTxWarp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«Скажи мне - и я забуду, покажи мне - и я запомню, вовлеки меня - и я научусь».</a:t>
            </a:r>
          </a:p>
          <a:p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(китайская народная мудрость)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13100"/>
            <a:ext cx="2514600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20688"/>
            <a:ext cx="228663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6972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4980" y="451053"/>
            <a:ext cx="6842506" cy="79684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73707" y="534161"/>
            <a:ext cx="63931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i="0" spc="-30" dirty="0">
                <a:solidFill>
                  <a:srgbClr val="001F5F"/>
                </a:solidFill>
                <a:latin typeface="Constantia"/>
                <a:cs typeface="Constantia"/>
              </a:rPr>
              <a:t>Требования</a:t>
            </a:r>
            <a:r>
              <a:rPr sz="2800" i="0" spc="-75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800" i="0" spc="-30" dirty="0">
                <a:solidFill>
                  <a:srgbClr val="001F5F"/>
                </a:solidFill>
                <a:latin typeface="Constantia"/>
                <a:cs typeface="Constantia"/>
              </a:rPr>
              <a:t>современного</a:t>
            </a:r>
            <a:r>
              <a:rPr sz="2800" i="0" spc="-95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800" i="0" spc="-10" dirty="0">
                <a:solidFill>
                  <a:srgbClr val="001F5F"/>
                </a:solidFill>
                <a:latin typeface="Constantia"/>
                <a:cs typeface="Constantia"/>
              </a:rPr>
              <a:t>общества</a:t>
            </a:r>
            <a:endParaRPr sz="2800" dirty="0">
              <a:latin typeface="Constantia"/>
              <a:cs typeface="Constanti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545336" y="909878"/>
            <a:ext cx="7316470" cy="2734310"/>
            <a:chOff x="1545336" y="909878"/>
            <a:chExt cx="7316470" cy="273431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1160" y="909878"/>
              <a:ext cx="7066534" cy="57437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24071" y="1214678"/>
              <a:ext cx="3084322" cy="57437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0700" y="2129091"/>
              <a:ext cx="6808978" cy="4615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31264" y="2372931"/>
              <a:ext cx="6923278" cy="4615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35479" y="2616771"/>
              <a:ext cx="6513322" cy="4615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45336" y="2883369"/>
              <a:ext cx="3550666" cy="4646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99076" y="2851454"/>
              <a:ext cx="4062729" cy="51798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53128" y="3125774"/>
              <a:ext cx="1426210" cy="517982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676526" y="966977"/>
            <a:ext cx="6991984" cy="25120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1F5F"/>
                </a:solidFill>
                <a:latin typeface="Constantia"/>
                <a:cs typeface="Constantia"/>
              </a:rPr>
              <a:t>в</a:t>
            </a:r>
            <a:r>
              <a:rPr sz="2000" b="1" spc="44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000" b="1" dirty="0">
                <a:solidFill>
                  <a:srgbClr val="001F5F"/>
                </a:solidFill>
                <a:latin typeface="Constantia"/>
                <a:cs typeface="Constantia"/>
              </a:rPr>
              <a:t>век</a:t>
            </a:r>
            <a:r>
              <a:rPr sz="2000" b="1" spc="-75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000" b="1" spc="-10" dirty="0">
                <a:solidFill>
                  <a:srgbClr val="001F5F"/>
                </a:solidFill>
                <a:latin typeface="Constantia"/>
                <a:cs typeface="Constantia"/>
              </a:rPr>
              <a:t>информационных</a:t>
            </a:r>
            <a:r>
              <a:rPr sz="2000" b="1" spc="-9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000" b="1" spc="-10" dirty="0">
                <a:solidFill>
                  <a:srgbClr val="001F5F"/>
                </a:solidFill>
                <a:latin typeface="Constantia"/>
                <a:cs typeface="Constantia"/>
              </a:rPr>
              <a:t>технологий</a:t>
            </a:r>
            <a:r>
              <a:rPr sz="2000" b="1" spc="-75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000" b="1" dirty="0">
                <a:solidFill>
                  <a:srgbClr val="001F5F"/>
                </a:solidFill>
                <a:latin typeface="Constantia"/>
                <a:cs typeface="Constantia"/>
              </a:rPr>
              <a:t>и</a:t>
            </a:r>
            <a:r>
              <a:rPr sz="2000" b="1" spc="-6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000" b="1" spc="-10" dirty="0">
                <a:solidFill>
                  <a:srgbClr val="001F5F"/>
                </a:solidFill>
                <a:latin typeface="Constantia"/>
                <a:cs typeface="Constantia"/>
              </a:rPr>
              <a:t>возрастающих</a:t>
            </a:r>
            <a:endParaRPr sz="2000" dirty="0">
              <a:latin typeface="Constantia"/>
              <a:cs typeface="Constantia"/>
            </a:endParaRPr>
          </a:p>
          <a:p>
            <a:pPr algn="ctr">
              <a:lnSpc>
                <a:spcPct val="100000"/>
              </a:lnSpc>
            </a:pPr>
            <a:r>
              <a:rPr sz="2000" b="1" spc="-10" dirty="0">
                <a:solidFill>
                  <a:srgbClr val="001F5F"/>
                </a:solidFill>
                <a:latin typeface="Constantia"/>
                <a:cs typeface="Constantia"/>
              </a:rPr>
              <a:t>потоков</a:t>
            </a:r>
            <a:r>
              <a:rPr sz="2000" b="1" spc="-85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2000" b="1" spc="-10" dirty="0">
                <a:solidFill>
                  <a:srgbClr val="001F5F"/>
                </a:solidFill>
                <a:latin typeface="Constantia"/>
                <a:cs typeface="Constantia"/>
              </a:rPr>
              <a:t>информации</a:t>
            </a:r>
            <a:endParaRPr sz="2000" dirty="0">
              <a:latin typeface="Constantia"/>
              <a:cs typeface="Constantia"/>
            </a:endParaRPr>
          </a:p>
          <a:p>
            <a:pPr>
              <a:lnSpc>
                <a:spcPct val="100000"/>
              </a:lnSpc>
              <a:spcBef>
                <a:spcPts val="2265"/>
              </a:spcBef>
            </a:pPr>
            <a:endParaRPr sz="2000" dirty="0">
              <a:latin typeface="Constantia"/>
              <a:cs typeface="Constantia"/>
            </a:endParaRPr>
          </a:p>
          <a:p>
            <a:pPr marL="196850" marR="198120" algn="ctr">
              <a:lnSpc>
                <a:spcPct val="100000"/>
              </a:lnSpc>
            </a:pPr>
            <a:r>
              <a:rPr sz="1600" spc="-10" dirty="0">
                <a:solidFill>
                  <a:srgbClr val="001F5F"/>
                </a:solidFill>
                <a:latin typeface="Constantia"/>
                <a:cs typeface="Constantia"/>
              </a:rPr>
              <a:t>Личность</a:t>
            </a:r>
            <a:r>
              <a:rPr sz="1600" spc="-4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1600" dirty="0">
                <a:solidFill>
                  <a:srgbClr val="001F5F"/>
                </a:solidFill>
                <a:latin typeface="Constantia"/>
                <a:cs typeface="Constantia"/>
              </a:rPr>
              <a:t>,</a:t>
            </a:r>
            <a:r>
              <a:rPr sz="1600" spc="-65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1600" dirty="0">
                <a:solidFill>
                  <a:srgbClr val="001F5F"/>
                </a:solidFill>
                <a:latin typeface="Constantia"/>
                <a:cs typeface="Constantia"/>
              </a:rPr>
              <a:t>обладающая</a:t>
            </a:r>
            <a:r>
              <a:rPr sz="1600" spc="28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Constantia"/>
                <a:cs typeface="Constantia"/>
              </a:rPr>
              <a:t>самостоятельностью,</a:t>
            </a:r>
            <a:r>
              <a:rPr sz="1600" spc="-15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onstantia"/>
                <a:cs typeface="Constantia"/>
              </a:rPr>
              <a:t>коммуникабельностью, </a:t>
            </a:r>
            <a:r>
              <a:rPr sz="1600" spc="-20" dirty="0">
                <a:solidFill>
                  <a:srgbClr val="001F5F"/>
                </a:solidFill>
                <a:latin typeface="Constantia"/>
                <a:cs typeface="Constantia"/>
              </a:rPr>
              <a:t>толерантностью,</a:t>
            </a:r>
            <a:r>
              <a:rPr sz="160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onstantia"/>
                <a:cs typeface="Constantia"/>
              </a:rPr>
              <a:t>адекватной</a:t>
            </a:r>
            <a:r>
              <a:rPr sz="1600" spc="-65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onstantia"/>
                <a:cs typeface="Constantia"/>
              </a:rPr>
              <a:t>самооценкой,</a:t>
            </a:r>
            <a:r>
              <a:rPr sz="1600" spc="-3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onstantia"/>
                <a:cs typeface="Constantia"/>
              </a:rPr>
              <a:t>социальной</a:t>
            </a:r>
            <a:r>
              <a:rPr sz="1600" spc="-2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onstantia"/>
                <a:cs typeface="Constantia"/>
              </a:rPr>
              <a:t>мобильностью, </a:t>
            </a:r>
            <a:r>
              <a:rPr sz="1600" spc="-20" dirty="0">
                <a:solidFill>
                  <a:srgbClr val="001F5F"/>
                </a:solidFill>
                <a:latin typeface="Constantia"/>
                <a:cs typeface="Constantia"/>
              </a:rPr>
              <a:t>ответственностью,</a:t>
            </a:r>
            <a:r>
              <a:rPr sz="1600" spc="-25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onstantia"/>
                <a:cs typeface="Constantia"/>
              </a:rPr>
              <a:t>гибкостью</a:t>
            </a:r>
            <a:r>
              <a:rPr sz="1600" spc="-5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1600" dirty="0">
                <a:solidFill>
                  <a:srgbClr val="001F5F"/>
                </a:solidFill>
                <a:latin typeface="Constantia"/>
                <a:cs typeface="Constantia"/>
              </a:rPr>
              <a:t>мышления,</a:t>
            </a:r>
            <a:r>
              <a:rPr sz="1600" spc="-4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onstantia"/>
                <a:cs typeface="Constantia"/>
              </a:rPr>
              <a:t>готовая</a:t>
            </a:r>
            <a:r>
              <a:rPr sz="1600" spc="-6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1600" dirty="0">
                <a:solidFill>
                  <a:srgbClr val="001F5F"/>
                </a:solidFill>
                <a:latin typeface="Constantia"/>
                <a:cs typeface="Constantia"/>
              </a:rPr>
              <a:t>к</a:t>
            </a:r>
            <a:r>
              <a:rPr sz="1600" spc="-75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onstantia"/>
                <a:cs typeface="Constantia"/>
              </a:rPr>
              <a:t>непрерывному</a:t>
            </a:r>
            <a:endParaRPr sz="1600" dirty="0">
              <a:latin typeface="Constantia"/>
              <a:cs typeface="Constantia"/>
            </a:endParaRPr>
          </a:p>
          <a:p>
            <a:pPr marL="12700" marR="5080" algn="ctr">
              <a:lnSpc>
                <a:spcPts val="2160"/>
              </a:lnSpc>
              <a:spcBef>
                <a:spcPts val="55"/>
              </a:spcBef>
            </a:pPr>
            <a:r>
              <a:rPr sz="1600" spc="-10" dirty="0">
                <a:solidFill>
                  <a:srgbClr val="001F5F"/>
                </a:solidFill>
                <a:latin typeface="Constantia"/>
                <a:cs typeface="Constantia"/>
              </a:rPr>
              <a:t>образованию</a:t>
            </a:r>
            <a:r>
              <a:rPr sz="1600" spc="-7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1600" dirty="0">
                <a:solidFill>
                  <a:srgbClr val="001F5F"/>
                </a:solidFill>
                <a:latin typeface="Constantia"/>
                <a:cs typeface="Constantia"/>
              </a:rPr>
              <a:t>в</a:t>
            </a:r>
            <a:r>
              <a:rPr sz="1600" spc="-6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onstantia"/>
                <a:cs typeface="Constantia"/>
              </a:rPr>
              <a:t>течение</a:t>
            </a:r>
            <a:r>
              <a:rPr sz="1600" spc="-65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onstantia"/>
                <a:cs typeface="Constantia"/>
              </a:rPr>
              <a:t>всей</a:t>
            </a:r>
            <a:r>
              <a:rPr sz="1600" spc="-5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1600" dirty="0">
                <a:solidFill>
                  <a:srgbClr val="001F5F"/>
                </a:solidFill>
                <a:latin typeface="Constantia"/>
                <a:cs typeface="Constantia"/>
              </a:rPr>
              <a:t>жизни</a:t>
            </a:r>
            <a:r>
              <a:rPr sz="1800" dirty="0">
                <a:solidFill>
                  <a:srgbClr val="001F5F"/>
                </a:solidFill>
                <a:latin typeface="Constantia"/>
                <a:cs typeface="Constantia"/>
              </a:rPr>
              <a:t>,</a:t>
            </a:r>
            <a:r>
              <a:rPr sz="1800" spc="-2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Constantia"/>
                <a:cs typeface="Constantia"/>
              </a:rPr>
              <a:t>готовая</a:t>
            </a:r>
            <a:r>
              <a:rPr sz="1800" spc="-4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1800" spc="-25" dirty="0">
                <a:solidFill>
                  <a:srgbClr val="001F5F"/>
                </a:solidFill>
                <a:latin typeface="Constantia"/>
                <a:cs typeface="Constantia"/>
              </a:rPr>
              <a:t>решать</a:t>
            </a:r>
            <a:r>
              <a:rPr sz="1800" spc="-12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Constantia"/>
                <a:cs typeface="Constantia"/>
              </a:rPr>
              <a:t>любые</a:t>
            </a:r>
            <a:r>
              <a:rPr sz="1800" spc="-80" dirty="0">
                <a:solidFill>
                  <a:srgbClr val="001F5F"/>
                </a:solidFill>
                <a:latin typeface="Constantia"/>
                <a:cs typeface="Constantia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Constantia"/>
                <a:cs typeface="Constantia"/>
              </a:rPr>
              <a:t>жизненные проблемы.</a:t>
            </a:r>
            <a:endParaRPr sz="1800" dirty="0">
              <a:latin typeface="Constantia"/>
              <a:cs typeface="Constanti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267744" y="1467047"/>
            <a:ext cx="5256276" cy="5039106"/>
            <a:chOff x="2484120" y="1629917"/>
            <a:chExt cx="5256276" cy="5039106"/>
          </a:xfrm>
        </p:grpSpPr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84120" y="4005071"/>
              <a:ext cx="5256276" cy="266395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089971" y="1726778"/>
              <a:ext cx="288290" cy="647700"/>
            </a:xfrm>
            <a:custGeom>
              <a:avLst/>
              <a:gdLst/>
              <a:ahLst/>
              <a:cxnLst/>
              <a:rect l="l" t="t" r="r" b="b"/>
              <a:pathLst>
                <a:path w="288289" h="647700">
                  <a:moveTo>
                    <a:pt x="216027" y="0"/>
                  </a:moveTo>
                  <a:lnTo>
                    <a:pt x="72009" y="0"/>
                  </a:lnTo>
                  <a:lnTo>
                    <a:pt x="72009" y="503682"/>
                  </a:lnTo>
                  <a:lnTo>
                    <a:pt x="0" y="503682"/>
                  </a:lnTo>
                  <a:lnTo>
                    <a:pt x="144018" y="647700"/>
                  </a:lnTo>
                  <a:lnTo>
                    <a:pt x="288036" y="503682"/>
                  </a:lnTo>
                  <a:lnTo>
                    <a:pt x="216027" y="503682"/>
                  </a:lnTo>
                  <a:lnTo>
                    <a:pt x="216027" y="0"/>
                  </a:lnTo>
                  <a:close/>
                </a:path>
              </a:pathLst>
            </a:custGeom>
            <a:solidFill>
              <a:srgbClr val="3891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077205" y="1629917"/>
              <a:ext cx="288290" cy="647700"/>
            </a:xfrm>
            <a:custGeom>
              <a:avLst/>
              <a:gdLst/>
              <a:ahLst/>
              <a:cxnLst/>
              <a:rect l="l" t="t" r="r" b="b"/>
              <a:pathLst>
                <a:path w="288289" h="647700">
                  <a:moveTo>
                    <a:pt x="0" y="503682"/>
                  </a:moveTo>
                  <a:lnTo>
                    <a:pt x="72009" y="503682"/>
                  </a:lnTo>
                  <a:lnTo>
                    <a:pt x="72009" y="0"/>
                  </a:lnTo>
                  <a:lnTo>
                    <a:pt x="216027" y="0"/>
                  </a:lnTo>
                  <a:lnTo>
                    <a:pt x="216027" y="503682"/>
                  </a:lnTo>
                  <a:lnTo>
                    <a:pt x="288036" y="503682"/>
                  </a:lnTo>
                  <a:lnTo>
                    <a:pt x="144018" y="647700"/>
                  </a:lnTo>
                  <a:lnTo>
                    <a:pt x="0" y="503682"/>
                  </a:lnTo>
                  <a:close/>
                </a:path>
              </a:pathLst>
            </a:custGeom>
            <a:ln w="25908">
              <a:solidFill>
                <a:srgbClr val="2569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4562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Основные</a:t>
            </a:r>
            <a:r>
              <a:rPr lang="ru-RU" sz="2400" dirty="0">
                <a:latin typeface="Times New Roman"/>
                <a:cs typeface="Times New Roman"/>
              </a:rPr>
              <a:t/>
            </a:r>
            <a:br>
              <a:rPr lang="ru-RU" sz="2400" dirty="0">
                <a:latin typeface="Times New Roman"/>
                <a:cs typeface="Times New Roman"/>
              </a:rPr>
            </a:br>
            <a:r>
              <a:rPr lang="ru-RU"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составляющие</a:t>
            </a:r>
            <a:r>
              <a:rPr lang="ru-RU" sz="24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lang="ru-RU"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функциональной грамотности</a:t>
            </a:r>
            <a:r>
              <a:rPr lang="ru-RU" sz="2400" spc="-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lang="ru-RU" sz="2400" spc="-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современном образовательном</a:t>
            </a:r>
            <a:r>
              <a:rPr lang="ru-RU" sz="2400" spc="-18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400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пространстве:</a:t>
            </a:r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187624" y="1600200"/>
            <a:ext cx="7499176" cy="4525963"/>
          </a:xfrm>
        </p:spPr>
        <p:txBody>
          <a:bodyPr/>
          <a:lstStyle/>
          <a:p>
            <a:pPr marL="527685" indent="-514984">
              <a:lnSpc>
                <a:spcPct val="100000"/>
              </a:lnSpc>
              <a:spcBef>
                <a:spcPts val="700"/>
              </a:spcBef>
              <a:buClr>
                <a:srgbClr val="3891A7"/>
              </a:buClr>
              <a:buSzPct val="78846"/>
              <a:buAutoNum type="arabicPeriod"/>
              <a:tabLst>
                <a:tab pos="527685" algn="l"/>
              </a:tabLst>
            </a:pPr>
            <a:r>
              <a:rPr lang="ru-RU" i="1" dirty="0">
                <a:solidFill>
                  <a:srgbClr val="001F5F"/>
                </a:solidFill>
                <a:latin typeface="Georgia"/>
                <a:cs typeface="Georgia"/>
              </a:rPr>
              <a:t>математическая</a:t>
            </a:r>
            <a:r>
              <a:rPr lang="ru-RU" i="1" spc="-55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lang="ru-RU" spc="-10" dirty="0">
                <a:solidFill>
                  <a:srgbClr val="001F5F"/>
                </a:solidFill>
                <a:latin typeface="Georgia"/>
                <a:cs typeface="Georgia"/>
              </a:rPr>
              <a:t>грамотность,</a:t>
            </a:r>
            <a:endParaRPr lang="ru-RU" dirty="0">
              <a:latin typeface="Georgia"/>
              <a:cs typeface="Georgia"/>
            </a:endParaRPr>
          </a:p>
          <a:p>
            <a:pPr marL="606425" indent="-593725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78846"/>
              <a:buFont typeface="Georgia"/>
              <a:buAutoNum type="arabicPeriod"/>
              <a:tabLst>
                <a:tab pos="606425" algn="l"/>
              </a:tabLst>
            </a:pPr>
            <a:r>
              <a:rPr lang="ru-RU" i="1" dirty="0">
                <a:solidFill>
                  <a:srgbClr val="001F5F"/>
                </a:solidFill>
                <a:latin typeface="Georgia"/>
                <a:cs typeface="Georgia"/>
              </a:rPr>
              <a:t>читательская</a:t>
            </a:r>
            <a:r>
              <a:rPr lang="ru-RU" i="1" spc="-30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lang="ru-RU" spc="-10" dirty="0">
                <a:solidFill>
                  <a:srgbClr val="001F5F"/>
                </a:solidFill>
                <a:latin typeface="Georgia"/>
                <a:cs typeface="Georgia"/>
              </a:rPr>
              <a:t>грамотность,</a:t>
            </a:r>
            <a:endParaRPr lang="ru-RU" dirty="0">
              <a:latin typeface="Georgia"/>
              <a:cs typeface="Georgia"/>
            </a:endParaRPr>
          </a:p>
          <a:p>
            <a:pPr marL="606425" indent="-593725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78846"/>
              <a:buFont typeface="Georgia"/>
              <a:buAutoNum type="arabicPeriod"/>
              <a:tabLst>
                <a:tab pos="606425" algn="l"/>
              </a:tabLst>
            </a:pPr>
            <a:r>
              <a:rPr lang="ru-RU" i="1" dirty="0">
                <a:solidFill>
                  <a:srgbClr val="001F5F"/>
                </a:solidFill>
                <a:latin typeface="Georgia"/>
                <a:cs typeface="Georgia"/>
              </a:rPr>
              <a:t>естественнонаучная</a:t>
            </a:r>
            <a:r>
              <a:rPr lang="ru-RU" i="1" spc="-125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lang="ru-RU" spc="-10" dirty="0">
                <a:solidFill>
                  <a:srgbClr val="001F5F"/>
                </a:solidFill>
                <a:latin typeface="Georgia"/>
                <a:cs typeface="Georgia"/>
              </a:rPr>
              <a:t>грамотность,</a:t>
            </a:r>
            <a:endParaRPr lang="ru-RU" dirty="0">
              <a:latin typeface="Georgia"/>
              <a:cs typeface="Georgia"/>
            </a:endParaRPr>
          </a:p>
          <a:p>
            <a:pPr marL="527685" indent="-514984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78846"/>
              <a:buAutoNum type="arabicPeriod"/>
              <a:tabLst>
                <a:tab pos="527685" algn="l"/>
              </a:tabLst>
            </a:pPr>
            <a:r>
              <a:rPr lang="ru-RU" i="1" dirty="0">
                <a:solidFill>
                  <a:srgbClr val="001F5F"/>
                </a:solidFill>
                <a:latin typeface="Georgia"/>
                <a:cs typeface="Georgia"/>
              </a:rPr>
              <a:t>финансовая</a:t>
            </a:r>
            <a:r>
              <a:rPr lang="ru-RU" i="1" spc="-65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lang="ru-RU" spc="-10" dirty="0">
                <a:solidFill>
                  <a:srgbClr val="001F5F"/>
                </a:solidFill>
                <a:latin typeface="Georgia"/>
                <a:cs typeface="Georgia"/>
              </a:rPr>
              <a:t>грамотность,</a:t>
            </a:r>
            <a:endParaRPr lang="ru-RU" dirty="0">
              <a:latin typeface="Georgia"/>
              <a:cs typeface="Georgia"/>
            </a:endParaRPr>
          </a:p>
          <a:p>
            <a:pPr marL="606425" indent="-593725">
              <a:lnSpc>
                <a:spcPct val="100000"/>
              </a:lnSpc>
              <a:spcBef>
                <a:spcPts val="605"/>
              </a:spcBef>
              <a:buClr>
                <a:srgbClr val="3891A7"/>
              </a:buClr>
              <a:buSzPct val="78846"/>
              <a:buFont typeface="Georgia"/>
              <a:buAutoNum type="arabicPeriod"/>
              <a:tabLst>
                <a:tab pos="606425" algn="l"/>
              </a:tabLst>
            </a:pPr>
            <a:r>
              <a:rPr lang="ru-RU" i="1" dirty="0">
                <a:solidFill>
                  <a:srgbClr val="001F5F"/>
                </a:solidFill>
                <a:latin typeface="Georgia"/>
                <a:cs typeface="Georgia"/>
              </a:rPr>
              <a:t>креативное</a:t>
            </a:r>
            <a:r>
              <a:rPr lang="ru-RU" i="1" spc="-55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lang="ru-RU" i="1" spc="-10" dirty="0">
                <a:solidFill>
                  <a:srgbClr val="001F5F"/>
                </a:solidFill>
                <a:latin typeface="Georgia"/>
                <a:cs typeface="Georgia"/>
              </a:rPr>
              <a:t>мышление</a:t>
            </a:r>
            <a:endParaRPr lang="ru-RU" dirty="0">
              <a:latin typeface="Georgia"/>
              <a:cs typeface="Georgia"/>
            </a:endParaRPr>
          </a:p>
          <a:p>
            <a:pPr marL="527685" indent="-514984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78846"/>
              <a:buAutoNum type="arabicPeriod"/>
              <a:tabLst>
                <a:tab pos="527685" algn="l"/>
              </a:tabLst>
            </a:pPr>
            <a:r>
              <a:rPr lang="ru-RU" i="1" dirty="0">
                <a:solidFill>
                  <a:srgbClr val="001F5F"/>
                </a:solidFill>
                <a:latin typeface="Georgia"/>
                <a:cs typeface="Georgia"/>
              </a:rPr>
              <a:t>глобальные</a:t>
            </a:r>
            <a:r>
              <a:rPr lang="ru-RU" i="1" spc="-70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lang="ru-RU" i="1" spc="-10" dirty="0">
                <a:solidFill>
                  <a:srgbClr val="001F5F"/>
                </a:solidFill>
                <a:latin typeface="Georgia"/>
                <a:cs typeface="Georgia"/>
              </a:rPr>
              <a:t>компетенции</a:t>
            </a:r>
            <a:endParaRPr lang="ru-RU" dirty="0">
              <a:latin typeface="Georgia"/>
              <a:cs typeface="Georgia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452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pPr marL="1042035" marR="807720" lvl="0">
              <a:spcBef>
                <a:spcPts val="100"/>
              </a:spcBef>
            </a:pPr>
            <a:r>
              <a:rPr lang="en-US" sz="1800" b="1" kern="0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/>
            </a:r>
            <a:br>
              <a:rPr lang="en-US" sz="1800" b="1" kern="0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lang="en-US" sz="1800" b="1" kern="0" spc="-10" dirty="0">
                <a:solidFill>
                  <a:srgbClr val="001F5F"/>
                </a:solidFill>
                <a:latin typeface="Times New Roman"/>
                <a:cs typeface="Times New Roman"/>
              </a:rPr>
              <a:t/>
            </a:r>
            <a:br>
              <a:rPr lang="en-US" sz="1800" b="1" kern="0" spc="-10" dirty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lang="ru-RU" sz="2000" b="1" kern="0" spc="-10" dirty="0">
                <a:solidFill>
                  <a:srgbClr val="001F5F"/>
                </a:solidFill>
                <a:latin typeface="Times New Roman"/>
                <a:cs typeface="Times New Roman"/>
              </a:rPr>
              <a:t>М</a:t>
            </a:r>
            <a:r>
              <a:rPr lang="ru-RU" sz="2000" b="1" kern="0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атематическая</a:t>
            </a:r>
            <a:r>
              <a:rPr lang="ru-RU" sz="2000" b="1" kern="0" spc="-6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000" b="1" kern="0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грамотность</a:t>
            </a:r>
            <a:r>
              <a:rPr lang="ru-RU" sz="2000" b="1" kern="0" spc="-5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000" b="1" kern="0" spc="-25" dirty="0">
                <a:solidFill>
                  <a:srgbClr val="001F5F"/>
                </a:solidFill>
                <a:latin typeface="Times New Roman"/>
                <a:cs typeface="Times New Roman"/>
              </a:rPr>
              <a:t>как </a:t>
            </a:r>
            <a:r>
              <a:rPr lang="ru-RU" sz="2000" b="1" kern="0" dirty="0">
                <a:solidFill>
                  <a:srgbClr val="001F5F"/>
                </a:solidFill>
                <a:latin typeface="Times New Roman"/>
                <a:cs typeface="Times New Roman"/>
              </a:rPr>
              <a:t>способность</a:t>
            </a:r>
            <a:r>
              <a:rPr lang="ru-RU" sz="2000" b="1" kern="0" spc="-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000" b="1" kern="0" spc="-10" dirty="0">
                <a:solidFill>
                  <a:srgbClr val="001F5F"/>
                </a:solidFill>
                <a:latin typeface="Times New Roman"/>
                <a:cs typeface="Times New Roman"/>
              </a:rPr>
              <a:t>человека</a:t>
            </a:r>
            <a:r>
              <a:rPr lang="ru-RU" sz="2000" b="1" kern="0" spc="-7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000" b="1" kern="0" dirty="0">
                <a:solidFill>
                  <a:srgbClr val="001F5F"/>
                </a:solidFill>
                <a:latin typeface="Times New Roman"/>
                <a:cs typeface="Times New Roman"/>
              </a:rPr>
              <a:t>мыслить</a:t>
            </a:r>
            <a:r>
              <a:rPr lang="ru-RU" sz="2000" b="1" kern="0" spc="-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000" b="1" kern="0" spc="-10" dirty="0">
                <a:solidFill>
                  <a:srgbClr val="001F5F"/>
                </a:solidFill>
                <a:latin typeface="Times New Roman"/>
                <a:cs typeface="Times New Roman"/>
              </a:rPr>
              <a:t>математически, формулировать,</a:t>
            </a:r>
            <a:r>
              <a:rPr lang="ru-RU" sz="2000" b="1" kern="0" spc="-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000" b="1" kern="0" dirty="0">
                <a:solidFill>
                  <a:srgbClr val="001F5F"/>
                </a:solidFill>
                <a:latin typeface="Times New Roman"/>
                <a:cs typeface="Times New Roman"/>
              </a:rPr>
              <a:t>применять</a:t>
            </a:r>
            <a:r>
              <a:rPr lang="ru-RU" sz="2000" b="1" kern="0" spc="-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000" b="1" kern="0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lang="ru-RU" sz="2000" b="1" kern="0" spc="-8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000" b="1" kern="0" spc="-10" dirty="0">
                <a:solidFill>
                  <a:srgbClr val="001F5F"/>
                </a:solidFill>
                <a:latin typeface="Times New Roman"/>
                <a:cs typeface="Times New Roman"/>
              </a:rPr>
              <a:t>интерпретировать </a:t>
            </a:r>
            <a:r>
              <a:rPr lang="ru-RU" sz="2000" b="1" kern="0" spc="-20" dirty="0">
                <a:solidFill>
                  <a:srgbClr val="001F5F"/>
                </a:solidFill>
                <a:latin typeface="Times New Roman"/>
                <a:cs typeface="Times New Roman"/>
              </a:rPr>
              <a:t>математику</a:t>
            </a:r>
            <a:r>
              <a:rPr lang="ru-RU" sz="2000" b="1" kern="0" spc="-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000" b="1" kern="0" dirty="0">
                <a:solidFill>
                  <a:srgbClr val="001F5F"/>
                </a:solidFill>
                <a:latin typeface="Times New Roman"/>
                <a:cs typeface="Times New Roman"/>
              </a:rPr>
              <a:t>для</a:t>
            </a:r>
            <a:r>
              <a:rPr lang="ru-RU" sz="2000" b="1" kern="0" spc="-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000" b="1" kern="0" dirty="0">
                <a:solidFill>
                  <a:srgbClr val="001F5F"/>
                </a:solidFill>
                <a:latin typeface="Times New Roman"/>
                <a:cs typeface="Times New Roman"/>
              </a:rPr>
              <a:t>решения</a:t>
            </a:r>
            <a:r>
              <a:rPr lang="ru-RU" sz="2000" b="1" kern="0" spc="-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000" b="1" kern="0" dirty="0">
                <a:solidFill>
                  <a:srgbClr val="001F5F"/>
                </a:solidFill>
                <a:latin typeface="Times New Roman"/>
                <a:cs typeface="Times New Roman"/>
              </a:rPr>
              <a:t>задач</a:t>
            </a:r>
            <a:r>
              <a:rPr lang="ru-RU" sz="2000" b="1" kern="0" spc="-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000" b="1" kern="0" spc="-50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lang="ru-RU"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/>
            </a:r>
            <a:br>
              <a:rPr lang="ru-RU"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</a:br>
            <a:r>
              <a:rPr lang="ru-RU" sz="2000" b="1" kern="0" dirty="0">
                <a:solidFill>
                  <a:srgbClr val="001F5F"/>
                </a:solidFill>
                <a:latin typeface="Times New Roman"/>
                <a:cs typeface="Times New Roman"/>
              </a:rPr>
              <a:t>разнообразных</a:t>
            </a:r>
            <a:r>
              <a:rPr lang="ru-RU" sz="2000" b="1" kern="0" spc="-7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000" b="1" kern="0" dirty="0">
                <a:solidFill>
                  <a:srgbClr val="001F5F"/>
                </a:solidFill>
                <a:latin typeface="Times New Roman"/>
                <a:cs typeface="Times New Roman"/>
              </a:rPr>
              <a:t>практических</a:t>
            </a:r>
            <a:r>
              <a:rPr lang="ru-RU" sz="2000" b="1" kern="0" spc="-8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000" b="1" kern="0" spc="-10" dirty="0">
                <a:solidFill>
                  <a:srgbClr val="001F5F"/>
                </a:solidFill>
                <a:latin typeface="Times New Roman"/>
                <a:cs typeface="Times New Roman"/>
              </a:rPr>
              <a:t>контекстах.</a:t>
            </a:r>
            <a:r>
              <a:rPr lang="ru-RU"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/>
            </a:r>
            <a:br>
              <a:rPr lang="ru-RU"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</a:br>
            <a:endParaRPr lang="ru-RU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7344816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90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3960440" cy="1162050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100"/>
              </a:spcBef>
              <a:tabLst>
                <a:tab pos="1609090" algn="l"/>
              </a:tabLst>
            </a:pPr>
            <a:r>
              <a:rPr lang="ru-RU" i="1" spc="-10" dirty="0">
                <a:solidFill>
                  <a:srgbClr val="001F5F"/>
                </a:solidFill>
              </a:rPr>
              <a:t>ЗАДАНИЯ</a:t>
            </a:r>
            <a:r>
              <a:rPr lang="ru-RU" i="1" dirty="0">
                <a:solidFill>
                  <a:srgbClr val="001F5F"/>
                </a:solidFill>
              </a:rPr>
              <a:t>	НА</a:t>
            </a:r>
            <a:r>
              <a:rPr lang="ru-RU" i="1" spc="-15" dirty="0">
                <a:solidFill>
                  <a:srgbClr val="001F5F"/>
                </a:solidFill>
              </a:rPr>
              <a:t> </a:t>
            </a:r>
            <a:r>
              <a:rPr lang="ru-RU" i="1" spc="-10" dirty="0">
                <a:solidFill>
                  <a:srgbClr val="001F5F"/>
                </a:solidFill>
              </a:rPr>
              <a:t>ФОРМИРОВАНИЕ</a:t>
            </a:r>
            <a:r>
              <a:rPr lang="ru-RU" i="1" dirty="0"/>
              <a:t/>
            </a:r>
            <a:br>
              <a:rPr lang="ru-RU" i="1" dirty="0"/>
            </a:br>
            <a:r>
              <a:rPr lang="ru-RU" i="1" spc="-25" dirty="0">
                <a:solidFill>
                  <a:srgbClr val="001F5F"/>
                </a:solidFill>
              </a:rPr>
              <a:t>МАТЕМАТИЧЕСКОЙ</a:t>
            </a:r>
            <a:r>
              <a:rPr lang="ru-RU" i="1" spc="-35" dirty="0">
                <a:solidFill>
                  <a:srgbClr val="001F5F"/>
                </a:solidFill>
              </a:rPr>
              <a:t> </a:t>
            </a:r>
            <a:r>
              <a:rPr lang="ru-RU" i="1" spc="-10" dirty="0">
                <a:solidFill>
                  <a:srgbClr val="001F5F"/>
                </a:solidFill>
              </a:rPr>
              <a:t>ГРАМОТНОСТИ:</a:t>
            </a:r>
            <a:endParaRPr lang="ru-RU" i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72816"/>
            <a:ext cx="5131197" cy="4680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971600" y="1556792"/>
            <a:ext cx="3008313" cy="4691063"/>
          </a:xfrm>
        </p:spPr>
        <p:txBody>
          <a:bodyPr/>
          <a:lstStyle/>
          <a:p>
            <a:pPr marL="514350" lvl="0">
              <a:spcBef>
                <a:spcPts val="95"/>
              </a:spcBef>
            </a:pPr>
            <a:r>
              <a:rPr lang="en-US" sz="4000" b="1" i="1" kern="0" spc="-20" dirty="0">
                <a:solidFill>
                  <a:srgbClr val="4F271C"/>
                </a:solidFill>
                <a:latin typeface="Times New Roman"/>
                <a:cs typeface="Times New Roman"/>
              </a:rPr>
              <a:t>ex.2</a:t>
            </a:r>
            <a:endParaRPr lang="en-US" sz="400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2700" marR="20955" lvl="0">
              <a:spcBef>
                <a:spcPts val="50"/>
              </a:spcBef>
            </a:pPr>
            <a:r>
              <a:rPr lang="en-US" sz="2400" b="1" i="1" kern="0" dirty="0">
                <a:solidFill>
                  <a:srgbClr val="4F271C"/>
                </a:solidFill>
                <a:latin typeface="Times New Roman"/>
                <a:cs typeface="Times New Roman"/>
              </a:rPr>
              <a:t>Read the</a:t>
            </a:r>
            <a:r>
              <a:rPr lang="en-US" sz="2400" b="1" i="1" kern="0" spc="-10" dirty="0">
                <a:solidFill>
                  <a:srgbClr val="4F271C"/>
                </a:solidFill>
                <a:latin typeface="Times New Roman"/>
                <a:cs typeface="Times New Roman"/>
              </a:rPr>
              <a:t> </a:t>
            </a:r>
            <a:r>
              <a:rPr lang="en-US" sz="2400" b="1" i="1" kern="0" dirty="0">
                <a:solidFill>
                  <a:srgbClr val="4F271C"/>
                </a:solidFill>
                <a:latin typeface="Times New Roman"/>
                <a:cs typeface="Times New Roman"/>
              </a:rPr>
              <a:t>pie </a:t>
            </a:r>
            <a:r>
              <a:rPr lang="en-US" sz="2400" b="1" i="1" kern="0" spc="-10" dirty="0">
                <a:solidFill>
                  <a:srgbClr val="4F271C"/>
                </a:solidFill>
                <a:latin typeface="Times New Roman"/>
                <a:cs typeface="Times New Roman"/>
              </a:rPr>
              <a:t>chat. </a:t>
            </a:r>
            <a:r>
              <a:rPr lang="en-US" sz="2400" b="1" i="1" kern="0" dirty="0">
                <a:solidFill>
                  <a:srgbClr val="4F271C"/>
                </a:solidFill>
                <a:latin typeface="Times New Roman"/>
                <a:cs typeface="Times New Roman"/>
              </a:rPr>
              <a:t>What</a:t>
            </a:r>
            <a:r>
              <a:rPr lang="en-US" sz="2400" b="1" i="1" kern="0" spc="-30" dirty="0">
                <a:solidFill>
                  <a:srgbClr val="4F271C"/>
                </a:solidFill>
                <a:latin typeface="Times New Roman"/>
                <a:cs typeface="Times New Roman"/>
              </a:rPr>
              <a:t> </a:t>
            </a:r>
            <a:r>
              <a:rPr lang="en-US" sz="2400" b="1" i="1" kern="0" dirty="0">
                <a:solidFill>
                  <a:srgbClr val="4F271C"/>
                </a:solidFill>
                <a:latin typeface="Times New Roman"/>
                <a:cs typeface="Times New Roman"/>
              </a:rPr>
              <a:t>do</a:t>
            </a:r>
            <a:r>
              <a:rPr lang="en-US" sz="2400" b="1" i="1" kern="0" spc="-120" dirty="0">
                <a:solidFill>
                  <a:srgbClr val="4F271C"/>
                </a:solidFill>
                <a:latin typeface="Times New Roman"/>
                <a:cs typeface="Times New Roman"/>
              </a:rPr>
              <a:t> </a:t>
            </a:r>
            <a:r>
              <a:rPr lang="en-US" sz="2400" b="1" i="1" kern="0" spc="-10" dirty="0">
                <a:solidFill>
                  <a:srgbClr val="4F271C"/>
                </a:solidFill>
                <a:latin typeface="Times New Roman"/>
                <a:cs typeface="Times New Roman"/>
              </a:rPr>
              <a:t>American </a:t>
            </a:r>
            <a:r>
              <a:rPr lang="en-US" sz="2400" b="1" i="1" kern="0" dirty="0">
                <a:solidFill>
                  <a:srgbClr val="4F271C"/>
                </a:solidFill>
                <a:latin typeface="Times New Roman"/>
                <a:cs typeface="Times New Roman"/>
              </a:rPr>
              <a:t>teenagers</a:t>
            </a:r>
            <a:r>
              <a:rPr lang="en-US" sz="2400" b="1" i="1" kern="0" spc="-75" dirty="0">
                <a:solidFill>
                  <a:srgbClr val="4F271C"/>
                </a:solidFill>
                <a:latin typeface="Times New Roman"/>
                <a:cs typeface="Times New Roman"/>
              </a:rPr>
              <a:t> </a:t>
            </a:r>
            <a:r>
              <a:rPr lang="en-US" sz="2400" b="1" i="1" kern="0" spc="-20" dirty="0">
                <a:solidFill>
                  <a:srgbClr val="4F271C"/>
                </a:solidFill>
                <a:latin typeface="Times New Roman"/>
                <a:cs typeface="Times New Roman"/>
              </a:rPr>
              <a:t>like </a:t>
            </a:r>
            <a:r>
              <a:rPr lang="en-US" sz="2400" b="1" i="1" kern="0" dirty="0">
                <a:solidFill>
                  <a:srgbClr val="4F271C"/>
                </a:solidFill>
                <a:latin typeface="Times New Roman"/>
                <a:cs typeface="Times New Roman"/>
              </a:rPr>
              <a:t>watching</a:t>
            </a:r>
            <a:r>
              <a:rPr lang="en-US" sz="2400" b="1" i="1" kern="0" spc="-25" dirty="0">
                <a:solidFill>
                  <a:srgbClr val="4F271C"/>
                </a:solidFill>
                <a:latin typeface="Times New Roman"/>
                <a:cs typeface="Times New Roman"/>
              </a:rPr>
              <a:t> </a:t>
            </a:r>
            <a:r>
              <a:rPr lang="en-US" sz="2400" b="1" i="1" kern="0" dirty="0">
                <a:solidFill>
                  <a:srgbClr val="4F271C"/>
                </a:solidFill>
                <a:latin typeface="Times New Roman"/>
                <a:cs typeface="Times New Roman"/>
              </a:rPr>
              <a:t>on</a:t>
            </a:r>
            <a:r>
              <a:rPr lang="en-US" sz="2400" b="1" i="1" kern="0" spc="-10" dirty="0">
                <a:solidFill>
                  <a:srgbClr val="4F271C"/>
                </a:solidFill>
                <a:latin typeface="Times New Roman"/>
                <a:cs typeface="Times New Roman"/>
              </a:rPr>
              <a:t> </a:t>
            </a:r>
            <a:r>
              <a:rPr lang="en-US" sz="2400" b="1" i="1" kern="0" spc="-25" dirty="0">
                <a:solidFill>
                  <a:srgbClr val="4F271C"/>
                </a:solidFill>
                <a:latin typeface="Times New Roman"/>
                <a:cs typeface="Times New Roman"/>
              </a:rPr>
              <a:t>TV?</a:t>
            </a:r>
            <a:endParaRPr lang="en-US" sz="240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2700" marR="5080" lvl="0">
              <a:spcBef>
                <a:spcPts val="5"/>
              </a:spcBef>
            </a:pPr>
            <a:r>
              <a:rPr lang="en-US" sz="2400" b="1" i="1" kern="0" dirty="0">
                <a:solidFill>
                  <a:srgbClr val="4F271C"/>
                </a:solidFill>
                <a:latin typeface="Times New Roman"/>
                <a:cs typeface="Times New Roman"/>
              </a:rPr>
              <a:t>e.g.</a:t>
            </a:r>
            <a:r>
              <a:rPr lang="en-US" sz="2400" b="1" i="1" kern="0" spc="-20" dirty="0">
                <a:solidFill>
                  <a:srgbClr val="4F271C"/>
                </a:solidFill>
                <a:latin typeface="Times New Roman"/>
                <a:cs typeface="Times New Roman"/>
              </a:rPr>
              <a:t> </a:t>
            </a:r>
            <a:r>
              <a:rPr lang="en-US" sz="2400" b="1" i="1" kern="0" dirty="0">
                <a:solidFill>
                  <a:srgbClr val="4F271C"/>
                </a:solidFill>
                <a:latin typeface="Times New Roman"/>
                <a:cs typeface="Times New Roman"/>
              </a:rPr>
              <a:t>19%</a:t>
            </a:r>
            <a:r>
              <a:rPr lang="en-US" sz="2400" b="1" i="1" kern="0" spc="-95" dirty="0">
                <a:solidFill>
                  <a:srgbClr val="4F271C"/>
                </a:solidFill>
                <a:latin typeface="Times New Roman"/>
                <a:cs typeface="Times New Roman"/>
              </a:rPr>
              <a:t> </a:t>
            </a:r>
            <a:r>
              <a:rPr lang="en-US" sz="2400" b="1" i="1" kern="0" spc="-10" dirty="0">
                <a:solidFill>
                  <a:srgbClr val="4F271C"/>
                </a:solidFill>
                <a:latin typeface="Times New Roman"/>
                <a:cs typeface="Times New Roman"/>
              </a:rPr>
              <a:t>American </a:t>
            </a:r>
            <a:r>
              <a:rPr lang="en-US" sz="2400" b="1" i="1" kern="0" dirty="0">
                <a:solidFill>
                  <a:srgbClr val="4F271C"/>
                </a:solidFill>
                <a:latin typeface="Times New Roman"/>
                <a:cs typeface="Times New Roman"/>
              </a:rPr>
              <a:t>teenagers</a:t>
            </a:r>
            <a:r>
              <a:rPr lang="en-US" sz="2400" b="1" i="1" kern="0" spc="-20" dirty="0">
                <a:solidFill>
                  <a:srgbClr val="4F271C"/>
                </a:solidFill>
                <a:latin typeface="Times New Roman"/>
                <a:cs typeface="Times New Roman"/>
              </a:rPr>
              <a:t> like </a:t>
            </a:r>
            <a:r>
              <a:rPr lang="en-US" sz="2400" b="1" i="1" kern="0" dirty="0">
                <a:solidFill>
                  <a:srgbClr val="4F271C"/>
                </a:solidFill>
                <a:latin typeface="Times New Roman"/>
                <a:cs typeface="Times New Roman"/>
              </a:rPr>
              <a:t>watching</a:t>
            </a:r>
            <a:r>
              <a:rPr lang="en-US" sz="2400" b="1" i="1" kern="0" spc="-10" dirty="0">
                <a:solidFill>
                  <a:srgbClr val="4F271C"/>
                </a:solidFill>
                <a:latin typeface="Times New Roman"/>
                <a:cs typeface="Times New Roman"/>
              </a:rPr>
              <a:t> dramas.</a:t>
            </a:r>
            <a:endParaRPr lang="en-US" sz="240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418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1F5F"/>
                </a:solidFill>
              </a:rPr>
              <a:t>Упражнения</a:t>
            </a:r>
            <a:r>
              <a:rPr lang="ru-RU" spc="-110" dirty="0">
                <a:solidFill>
                  <a:srgbClr val="001F5F"/>
                </a:solidFill>
              </a:rPr>
              <a:t> </a:t>
            </a:r>
            <a:r>
              <a:rPr lang="ru-RU" dirty="0">
                <a:solidFill>
                  <a:srgbClr val="001F5F"/>
                </a:solidFill>
              </a:rPr>
              <a:t>на</a:t>
            </a:r>
            <a:r>
              <a:rPr lang="ru-RU" spc="-110" dirty="0">
                <a:solidFill>
                  <a:srgbClr val="001F5F"/>
                </a:solidFill>
              </a:rPr>
              <a:t> </a:t>
            </a:r>
            <a:r>
              <a:rPr lang="ru-RU" spc="-10" dirty="0">
                <a:solidFill>
                  <a:srgbClr val="001F5F"/>
                </a:solidFill>
              </a:rPr>
              <a:t>формирование финансовой</a:t>
            </a:r>
            <a:r>
              <a:rPr lang="ru-RU" dirty="0">
                <a:solidFill>
                  <a:srgbClr val="001F5F"/>
                </a:solidFill>
              </a:rPr>
              <a:t>	</a:t>
            </a:r>
            <a:r>
              <a:rPr lang="ru-RU" spc="-10" dirty="0">
                <a:solidFill>
                  <a:srgbClr val="001F5F"/>
                </a:solidFill>
              </a:rPr>
              <a:t>грамотности:</a:t>
            </a:r>
            <a:endParaRPr lang="ru-RU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409" y="1600200"/>
            <a:ext cx="697918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93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solidFill>
                  <a:srgbClr val="001F5F"/>
                </a:solidFill>
              </a:rPr>
              <a:t>Естественно</a:t>
            </a:r>
            <a:r>
              <a:rPr lang="ru-RU" spc="-95" dirty="0">
                <a:solidFill>
                  <a:srgbClr val="001F5F"/>
                </a:solidFill>
              </a:rPr>
              <a:t> </a:t>
            </a:r>
            <a:r>
              <a:rPr lang="ru-RU" dirty="0">
                <a:solidFill>
                  <a:srgbClr val="001F5F"/>
                </a:solidFill>
              </a:rPr>
              <a:t>–</a:t>
            </a:r>
            <a:r>
              <a:rPr lang="ru-RU" spc="-65" dirty="0">
                <a:solidFill>
                  <a:srgbClr val="001F5F"/>
                </a:solidFill>
              </a:rPr>
              <a:t> </a:t>
            </a:r>
            <a:r>
              <a:rPr lang="ru-RU" dirty="0">
                <a:solidFill>
                  <a:srgbClr val="001F5F"/>
                </a:solidFill>
              </a:rPr>
              <a:t>научная</a:t>
            </a:r>
            <a:r>
              <a:rPr lang="ru-RU" spc="-80" dirty="0">
                <a:solidFill>
                  <a:srgbClr val="001F5F"/>
                </a:solidFill>
              </a:rPr>
              <a:t> </a:t>
            </a:r>
            <a:r>
              <a:rPr lang="ru-RU" spc="-10" dirty="0">
                <a:solidFill>
                  <a:srgbClr val="001F5F"/>
                </a:solidFill>
              </a:rPr>
              <a:t>грамотность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1F5F"/>
                </a:solidFill>
                <a:latin typeface="Times New Roman"/>
                <a:cs typeface="Times New Roman"/>
              </a:rPr>
              <a:t>темы</a:t>
            </a:r>
            <a:r>
              <a:rPr lang="ru-RU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dirty="0">
                <a:solidFill>
                  <a:srgbClr val="001F5F"/>
                </a:solidFill>
                <a:latin typeface="Times New Roman"/>
                <a:cs typeface="Times New Roman"/>
              </a:rPr>
              <a:t>для</a:t>
            </a:r>
            <a:r>
              <a:rPr lang="ru-RU" spc="-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dirty="0">
                <a:solidFill>
                  <a:srgbClr val="001F5F"/>
                </a:solidFill>
                <a:latin typeface="Times New Roman"/>
                <a:cs typeface="Times New Roman"/>
              </a:rPr>
              <a:t>обсуждения</a:t>
            </a:r>
            <a:r>
              <a:rPr lang="ru-RU" spc="-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lang="ru-RU" spc="-10" dirty="0">
                <a:solidFill>
                  <a:srgbClr val="001F5F"/>
                </a:solidFill>
                <a:latin typeface="Times New Roman"/>
                <a:cs typeface="Times New Roman"/>
              </a:rPr>
              <a:t> разделе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lang="ru-RU" sz="3600" b="1" dirty="0" err="1">
                <a:solidFill>
                  <a:srgbClr val="601617"/>
                </a:solidFill>
                <a:latin typeface="Times New Roman"/>
                <a:cs typeface="Times New Roman"/>
              </a:rPr>
              <a:t>Going</a:t>
            </a:r>
            <a:r>
              <a:rPr lang="ru-RU" sz="3600" b="1" spc="-35" dirty="0">
                <a:solidFill>
                  <a:srgbClr val="601617"/>
                </a:solidFill>
                <a:latin typeface="Times New Roman"/>
                <a:cs typeface="Times New Roman"/>
              </a:rPr>
              <a:t> </a:t>
            </a:r>
            <a:r>
              <a:rPr lang="ru-RU" sz="3600" b="1" spc="-10" dirty="0" err="1">
                <a:solidFill>
                  <a:srgbClr val="601617"/>
                </a:solidFill>
                <a:latin typeface="Times New Roman"/>
                <a:cs typeface="Times New Roman"/>
              </a:rPr>
              <a:t>Green</a:t>
            </a:r>
            <a:r>
              <a:rPr lang="ru-RU" sz="3600" b="1" spc="-10" dirty="0">
                <a:solidFill>
                  <a:srgbClr val="601617"/>
                </a:solidFill>
                <a:latin typeface="Times New Roman"/>
                <a:cs typeface="Times New Roman"/>
              </a:rPr>
              <a:t>:</a:t>
            </a:r>
            <a:endParaRPr lang="ru-RU" sz="3600" dirty="0">
              <a:latin typeface="Times New Roman"/>
              <a:cs typeface="Times New Roman"/>
            </a:endParaRPr>
          </a:p>
          <a:p>
            <a:pPr marL="140335" indent="-107950">
              <a:spcBef>
                <a:spcPts val="930"/>
              </a:spcBef>
              <a:buClr>
                <a:srgbClr val="3891A7"/>
              </a:buClr>
              <a:buSzPct val="76785"/>
              <a:buFont typeface="Arial MT"/>
              <a:buChar char="•"/>
              <a:tabLst>
                <a:tab pos="140335" algn="l"/>
              </a:tabLst>
            </a:pPr>
            <a:r>
              <a:rPr lang="ru-RU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Проблема</a:t>
            </a:r>
            <a:r>
              <a:rPr lang="ru-RU" b="1" spc="-8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здоровья</a:t>
            </a:r>
            <a:r>
              <a:rPr lang="ru-RU" b="1" spc="-9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b="1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lang="ru-RU" b="1" spc="-10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долголетия.</a:t>
            </a:r>
            <a:endParaRPr lang="ru-RU" dirty="0">
              <a:latin typeface="Times New Roman"/>
              <a:cs typeface="Times New Roman"/>
            </a:endParaRPr>
          </a:p>
          <a:p>
            <a:pPr marL="140335" indent="-107950">
              <a:spcBef>
                <a:spcPts val="600"/>
              </a:spcBef>
              <a:buClr>
                <a:srgbClr val="3891A7"/>
              </a:buClr>
              <a:buSzPct val="76785"/>
              <a:buFont typeface="Arial MT"/>
              <a:buChar char="•"/>
              <a:tabLst>
                <a:tab pos="140335" algn="l"/>
              </a:tabLst>
            </a:pPr>
            <a:r>
              <a:rPr lang="ru-RU" b="1" dirty="0">
                <a:solidFill>
                  <a:srgbClr val="001F5F"/>
                </a:solidFill>
                <a:latin typeface="Times New Roman"/>
                <a:cs typeface="Times New Roman"/>
              </a:rPr>
              <a:t>природные</a:t>
            </a:r>
            <a:r>
              <a:rPr lang="ru-RU" b="1" spc="-1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ресурсы;</a:t>
            </a:r>
            <a:endParaRPr lang="ru-RU" dirty="0">
              <a:latin typeface="Times New Roman"/>
              <a:cs typeface="Times New Roman"/>
            </a:endParaRPr>
          </a:p>
          <a:p>
            <a:pPr marL="140335" indent="-107950">
              <a:spcBef>
                <a:spcPts val="605"/>
              </a:spcBef>
              <a:buClr>
                <a:srgbClr val="3891A7"/>
              </a:buClr>
              <a:buSzPct val="76785"/>
              <a:buFont typeface="Arial MT"/>
              <a:buChar char="•"/>
              <a:tabLst>
                <a:tab pos="140335" algn="l"/>
              </a:tabLst>
            </a:pPr>
            <a:r>
              <a:rPr lang="ru-RU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окружающая</a:t>
            </a:r>
            <a:r>
              <a:rPr lang="ru-RU" b="1" spc="-1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среда;</a:t>
            </a:r>
            <a:endParaRPr lang="ru-RU" dirty="0">
              <a:latin typeface="Times New Roman"/>
              <a:cs typeface="Times New Roman"/>
            </a:endParaRPr>
          </a:p>
          <a:p>
            <a:pPr marL="140335" indent="-107950">
              <a:spcBef>
                <a:spcPts val="600"/>
              </a:spcBef>
              <a:buClr>
                <a:srgbClr val="3891A7"/>
              </a:buClr>
              <a:buSzPct val="76785"/>
              <a:buFont typeface="Arial MT"/>
              <a:buChar char="•"/>
              <a:tabLst>
                <a:tab pos="140335" algn="l"/>
              </a:tabLst>
            </a:pPr>
            <a:r>
              <a:rPr lang="ru-RU" b="1" dirty="0">
                <a:solidFill>
                  <a:srgbClr val="001F5F"/>
                </a:solidFill>
                <a:latin typeface="Times New Roman"/>
                <a:cs typeface="Times New Roman"/>
              </a:rPr>
              <a:t>опасности</a:t>
            </a:r>
            <a:r>
              <a:rPr lang="ru-RU" b="1" spc="-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b="1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lang="ru-RU" b="1" spc="-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риски;</a:t>
            </a:r>
            <a:endParaRPr lang="ru-RU" dirty="0">
              <a:latin typeface="Times New Roman"/>
              <a:cs typeface="Times New Roman"/>
            </a:endParaRPr>
          </a:p>
          <a:p>
            <a:pPr marL="140335" indent="-107950">
              <a:spcBef>
                <a:spcPts val="600"/>
              </a:spcBef>
              <a:buClr>
                <a:srgbClr val="3891A7"/>
              </a:buClr>
              <a:buSzPct val="76785"/>
              <a:buFont typeface="Arial MT"/>
              <a:buChar char="•"/>
              <a:tabLst>
                <a:tab pos="140335" algn="l"/>
              </a:tabLst>
            </a:pPr>
            <a:r>
              <a:rPr lang="ru-RU" b="1" dirty="0">
                <a:solidFill>
                  <a:srgbClr val="001F5F"/>
                </a:solidFill>
                <a:latin typeface="Times New Roman"/>
                <a:cs typeface="Times New Roman"/>
              </a:rPr>
              <a:t>связь</a:t>
            </a:r>
            <a:r>
              <a:rPr lang="ru-RU" b="1" spc="-7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b="1" spc="-20" dirty="0">
                <a:solidFill>
                  <a:srgbClr val="001F5F"/>
                </a:solidFill>
                <a:latin typeface="Times New Roman"/>
                <a:cs typeface="Times New Roman"/>
              </a:rPr>
              <a:t>науки</a:t>
            </a:r>
            <a:r>
              <a:rPr lang="ru-RU" b="1" spc="-6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b="1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lang="ru-RU" b="1" spc="-7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технологий</a:t>
            </a:r>
            <a:endParaRPr lang="ru-RU" dirty="0">
              <a:latin typeface="Times New Roman"/>
              <a:cs typeface="Times New Roman"/>
            </a:endParaRPr>
          </a:p>
          <a:p>
            <a:pPr marL="140335" indent="-107950">
              <a:spcBef>
                <a:spcPts val="600"/>
              </a:spcBef>
              <a:buClr>
                <a:srgbClr val="3891A7"/>
              </a:buClr>
              <a:buSzPct val="76785"/>
              <a:buFont typeface="Arial MT"/>
              <a:buChar char="•"/>
              <a:tabLst>
                <a:tab pos="140335" algn="l"/>
              </a:tabLst>
            </a:pPr>
            <a:r>
              <a:rPr lang="ru-RU" b="1" dirty="0">
                <a:solidFill>
                  <a:srgbClr val="001F5F"/>
                </a:solidFill>
                <a:latin typeface="Times New Roman"/>
                <a:cs typeface="Times New Roman"/>
              </a:rPr>
              <a:t>основы</a:t>
            </a:r>
            <a:r>
              <a:rPr lang="ru-RU" b="1" spc="-1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b="1" dirty="0">
                <a:solidFill>
                  <a:srgbClr val="001F5F"/>
                </a:solidFill>
                <a:latin typeface="Times New Roman"/>
                <a:cs typeface="Times New Roman"/>
              </a:rPr>
              <a:t>безопасности</a:t>
            </a:r>
            <a:r>
              <a:rPr lang="ru-RU" b="1" spc="-1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жизнедеятельности</a:t>
            </a:r>
            <a:endParaRPr lang="ru-RU" dirty="0">
              <a:latin typeface="Times New Roman"/>
              <a:cs typeface="Times New Roman"/>
            </a:endParaRPr>
          </a:p>
          <a:p>
            <a:pPr marL="140335" indent="-107950">
              <a:spcBef>
                <a:spcPts val="600"/>
              </a:spcBef>
              <a:buClr>
                <a:srgbClr val="3891A7"/>
              </a:buClr>
              <a:buSzPct val="76785"/>
              <a:buFont typeface="Arial MT"/>
              <a:buChar char="•"/>
              <a:tabLst>
                <a:tab pos="140335" algn="l"/>
              </a:tabLst>
            </a:pPr>
            <a:r>
              <a:rPr lang="ru-RU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глобальные</a:t>
            </a:r>
            <a:r>
              <a:rPr lang="ru-RU" b="1" spc="-1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проблемы</a:t>
            </a:r>
            <a:r>
              <a:rPr lang="ru-RU" b="1" spc="-9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человечества</a:t>
            </a:r>
            <a:endParaRPr lang="ru-RU" dirty="0">
              <a:latin typeface="Times New Roman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496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</TotalTime>
  <Words>208</Words>
  <Application>Microsoft Office PowerPoint</Application>
  <PresentationFormat>Экран (4:3)</PresentationFormat>
  <Paragraphs>42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Государственное  бюджетное общеобразовательное учреждение «Докучаевская школа № 1 г.о.Докучаевск»</vt:lpstr>
      <vt:lpstr>Презентация PowerPoint</vt:lpstr>
      <vt:lpstr>Презентация PowerPoint</vt:lpstr>
      <vt:lpstr>Требования современного общества</vt:lpstr>
      <vt:lpstr>Основные составляющие функциональной грамотности в современном образовательном пространстве:</vt:lpstr>
      <vt:lpstr>  Математическая грамотность как способность человека мыслить математически, формулировать, применять и интерпретировать математику для решения задач в разнообразных практических контекстах. </vt:lpstr>
      <vt:lpstr>ЗАДАНИЯ НА ФОРМИРОВАНИЕ МАТЕМАТИЧЕСКОЙ ГРАМОТНОСТИ:</vt:lpstr>
      <vt:lpstr>Упражнения на формирование финансовой грамотности:</vt:lpstr>
      <vt:lpstr>Естественно – научная грамотность темы для обсуждения в разделе</vt:lpstr>
      <vt:lpstr>Упражнения на формирование естественнонаучной грамотности Цель: развивать способность осваивать и использовать естественнонаучные знания для распознания и постановки вопросов, для освоения новых знаний, для объяснения естественнонаучных явлений, формулирования основанных на научных доказательствах выводов в связи с естественнонаучной проблематикой.</vt:lpstr>
      <vt:lpstr>Развитие креативного мышления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общеобразовательное бюджетное учреждение «Школа № 1 администрации города Докучаевска»</dc:title>
  <dc:creator>User</dc:creator>
  <cp:lastModifiedBy>User</cp:lastModifiedBy>
  <cp:revision>25</cp:revision>
  <dcterms:created xsi:type="dcterms:W3CDTF">2023-02-12T11:22:16Z</dcterms:created>
  <dcterms:modified xsi:type="dcterms:W3CDTF">2025-10-27T14:26:15Z</dcterms:modified>
</cp:coreProperties>
</file>