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078-8E6F-4AA9-A919-D08A05345F85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F545-BF44-49FA-B252-716CB41F1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16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B1078-8E6F-4AA9-A919-D08A05345F85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AF545-BF44-49FA-B252-716CB41F1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98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i="1" smtClean="0">
                <a:solidFill>
                  <a:srgbClr val="0000CC"/>
                </a:solidFill>
                <a:latin typeface="Times New Roman" pitchFamily="18" charset="0"/>
              </a:rPr>
              <a:t>Компьютерная графика Черчение</a:t>
            </a:r>
            <a:r>
              <a:rPr lang="ru-RU" sz="5400" i="1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ru-RU" sz="5400" i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41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Сборочный чертёж</a:t>
            </a:r>
            <a:r>
              <a:rPr lang="ru-RU" sz="3600" b="1" smtClean="0"/>
              <a:t> </a:t>
            </a:r>
            <a:r>
              <a:rPr lang="ru-RU" sz="3600" smtClean="0"/>
              <a:t>–</a:t>
            </a:r>
            <a:br>
              <a:rPr lang="ru-RU" sz="3600" smtClean="0"/>
            </a:br>
            <a:r>
              <a:rPr lang="ru-RU" sz="3600" smtClean="0"/>
              <a:t> чертёж </a:t>
            </a:r>
            <a:r>
              <a:rPr lang="ru-RU" sz="3600" u="sng" smtClean="0"/>
              <a:t>изделия состоящего </a:t>
            </a:r>
            <a:br>
              <a:rPr lang="ru-RU" sz="3600" u="sng" smtClean="0"/>
            </a:br>
            <a:r>
              <a:rPr lang="ru-RU" sz="3600" u="sng" smtClean="0"/>
              <a:t>из нескольких деталей</a:t>
            </a:r>
            <a:r>
              <a:rPr lang="ru-RU" sz="3600" smtClean="0"/>
              <a:t>, </a:t>
            </a:r>
            <a:br>
              <a:rPr lang="ru-RU" sz="3600" smtClean="0"/>
            </a:br>
            <a:r>
              <a:rPr lang="ru-RU" sz="3600" smtClean="0"/>
              <a:t>соединённых между собой (изображённых в соединении).  Сборочный чертёж </a:t>
            </a:r>
            <a:r>
              <a:rPr lang="ru-RU" sz="3600" u="sng" smtClean="0"/>
              <a:t>применяется</a:t>
            </a:r>
            <a:r>
              <a:rPr lang="ru-RU" sz="3600" smtClean="0"/>
              <a:t> </a:t>
            </a:r>
            <a:br>
              <a:rPr lang="ru-RU" sz="3600" smtClean="0"/>
            </a:br>
            <a:r>
              <a:rPr lang="ru-RU" sz="3600" u="sng" smtClean="0"/>
              <a:t>для сборки изделия</a:t>
            </a:r>
            <a:r>
              <a:rPr lang="ru-RU" sz="3600" smtClean="0"/>
              <a:t> из готовых деталей, </a:t>
            </a:r>
            <a:r>
              <a:rPr lang="ru-RU" sz="3600" u="sng" smtClean="0"/>
              <a:t>ремонта и контроля</a:t>
            </a:r>
            <a:r>
              <a:rPr lang="ru-RU" sz="3600" smtClean="0"/>
              <a:t>.</a:t>
            </a:r>
            <a:endParaRPr lang="ru-RU" sz="36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5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Эскиз</a:t>
            </a:r>
            <a:endParaRPr lang="ru-RU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46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Эскиз</a:t>
            </a: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smtClean="0"/>
              <a:t>–</a:t>
            </a:r>
            <a:br>
              <a:rPr lang="ru-RU" sz="3600" smtClean="0"/>
            </a:br>
            <a:r>
              <a:rPr lang="ru-RU" sz="3600" smtClean="0"/>
              <a:t> </a:t>
            </a:r>
            <a:r>
              <a:rPr lang="ru-RU" sz="3600" u="sng" smtClean="0"/>
              <a:t>изображение</a:t>
            </a:r>
            <a:r>
              <a:rPr lang="ru-RU" sz="3600" smtClean="0"/>
              <a:t> детали,</a:t>
            </a:r>
            <a:br>
              <a:rPr lang="ru-RU" sz="3600" smtClean="0"/>
            </a:br>
            <a:r>
              <a:rPr lang="ru-RU" sz="3600" smtClean="0"/>
              <a:t> </a:t>
            </a:r>
            <a:r>
              <a:rPr lang="ru-RU" sz="3600" u="sng" smtClean="0"/>
              <a:t>выполненное от руки</a:t>
            </a:r>
            <a:r>
              <a:rPr lang="ru-RU" sz="3600" smtClean="0"/>
              <a:t> </a:t>
            </a:r>
            <a:br>
              <a:rPr lang="ru-RU" sz="3600" smtClean="0"/>
            </a:br>
            <a:r>
              <a:rPr lang="ru-RU" sz="3600" smtClean="0"/>
              <a:t>без чертёжных инструментов, </a:t>
            </a:r>
            <a:br>
              <a:rPr lang="ru-RU" sz="3600" smtClean="0"/>
            </a:br>
            <a:r>
              <a:rPr lang="ru-RU" sz="3600" smtClean="0"/>
              <a:t>без соблюдения точного масштаба (на глаз), с  выдержанными пропорциями между частями детали</a:t>
            </a:r>
            <a:r>
              <a:rPr lang="ru-RU" sz="4000" smtClean="0"/>
              <a:t> </a:t>
            </a:r>
            <a:endParaRPr lang="ru-RU" sz="4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48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Наглядное изображение</a:t>
            </a:r>
            <a:r>
              <a:rPr lang="ru-RU" sz="3600" smtClean="0"/>
              <a:t> –  изображение,  на котором показывают видимыми три стороны предмета (</a:t>
            </a:r>
            <a:r>
              <a:rPr lang="ru-RU" sz="3600" u="sng" smtClean="0"/>
              <a:t>в трёхмерном пространстве, 3</a:t>
            </a:r>
            <a:r>
              <a:rPr lang="en-US" sz="3600" u="sng" smtClean="0"/>
              <a:t>D</a:t>
            </a:r>
            <a:r>
              <a:rPr lang="ru-RU" sz="3600" smtClean="0"/>
              <a:t>), построенное </a:t>
            </a:r>
            <a:br>
              <a:rPr lang="ru-RU" sz="3600" smtClean="0"/>
            </a:br>
            <a:r>
              <a:rPr lang="ru-RU" sz="3600" smtClean="0"/>
              <a:t>по правилам аксонометрии,</a:t>
            </a:r>
            <a:br>
              <a:rPr lang="ru-RU" sz="3600" smtClean="0"/>
            </a:br>
            <a:r>
              <a:rPr lang="ru-RU" sz="3600" smtClean="0"/>
              <a:t> т.е. по осям, </a:t>
            </a:r>
            <a:r>
              <a:rPr lang="ru-RU" sz="3600" u="sng" smtClean="0"/>
              <a:t>с помощью </a:t>
            </a:r>
            <a:br>
              <a:rPr lang="ru-RU" sz="3600" u="sng" smtClean="0"/>
            </a:br>
            <a:r>
              <a:rPr lang="ru-RU" sz="3600" u="sng" smtClean="0"/>
              <a:t>чертёжных инструментов</a:t>
            </a:r>
            <a:r>
              <a:rPr lang="ru-RU" sz="3600" smtClean="0"/>
              <a:t>.</a:t>
            </a:r>
            <a:r>
              <a:rPr lang="ru-RU" sz="4000" smtClean="0"/>
              <a:t> </a:t>
            </a:r>
            <a:endParaRPr lang="ru-RU" sz="4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46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Технический рисунок</a:t>
            </a:r>
            <a:r>
              <a:rPr lang="ru-RU" sz="3600" smtClean="0"/>
              <a:t> –</a:t>
            </a:r>
            <a:br>
              <a:rPr lang="ru-RU" sz="3600" smtClean="0"/>
            </a:br>
            <a:r>
              <a:rPr lang="ru-RU" sz="4000" smtClean="0"/>
              <a:t> </a:t>
            </a:r>
            <a:r>
              <a:rPr lang="ru-RU" sz="3600" u="sng" smtClean="0"/>
              <a:t>наглядное изображение</a:t>
            </a:r>
            <a:r>
              <a:rPr lang="ru-RU" sz="3600" smtClean="0"/>
              <a:t> предмета (видны сразу три стороны), </a:t>
            </a:r>
            <a:r>
              <a:rPr lang="ru-RU" sz="3600" u="sng" smtClean="0"/>
              <a:t>выполненное от руки</a:t>
            </a:r>
            <a:r>
              <a:rPr lang="ru-RU" sz="3600" smtClean="0"/>
              <a:t>  </a:t>
            </a:r>
            <a:br>
              <a:rPr lang="ru-RU" sz="3600" smtClean="0"/>
            </a:br>
            <a:r>
              <a:rPr lang="ru-RU" sz="3600" smtClean="0"/>
              <a:t>с соблюдением на глаз размеров </a:t>
            </a:r>
            <a:br>
              <a:rPr lang="ru-RU" sz="3600" smtClean="0"/>
            </a:br>
            <a:r>
              <a:rPr lang="ru-RU" sz="3600" smtClean="0"/>
              <a:t>и пропорций между частями предмета.</a:t>
            </a:r>
            <a:r>
              <a:rPr lang="ru-RU" sz="4000" smtClean="0"/>
              <a:t> </a:t>
            </a:r>
            <a:endParaRPr lang="ru-RU" sz="4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85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Развёртка</a:t>
            </a:r>
            <a:r>
              <a:rPr lang="ru-RU" sz="3200" b="1" smtClean="0"/>
              <a:t> </a:t>
            </a:r>
            <a:r>
              <a:rPr lang="ru-RU" sz="3200" smtClean="0"/>
              <a:t>– </a:t>
            </a:r>
            <a:br>
              <a:rPr lang="ru-RU" sz="3200" smtClean="0"/>
            </a:br>
            <a:r>
              <a:rPr lang="ru-RU" sz="3600" smtClean="0"/>
              <a:t>графическое </a:t>
            </a:r>
            <a:r>
              <a:rPr lang="ru-RU" sz="3600" u="sng" smtClean="0"/>
              <a:t>изображение размеченной  заготовки</a:t>
            </a:r>
            <a:r>
              <a:rPr lang="ru-RU" sz="3600" smtClean="0"/>
              <a:t>, изготовляемой </a:t>
            </a:r>
            <a:r>
              <a:rPr lang="ru-RU" sz="3600" u="sng" smtClean="0"/>
              <a:t>из листового материала</a:t>
            </a:r>
            <a:r>
              <a:rPr lang="ru-RU" sz="3600" smtClean="0"/>
              <a:t>, в развёрнутом виде.</a:t>
            </a:r>
            <a:r>
              <a:rPr lang="ru-RU" sz="4000" smtClean="0"/>
              <a:t> </a:t>
            </a:r>
            <a:endParaRPr lang="ru-RU" sz="4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21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Развёртка</a:t>
            </a:r>
            <a:endParaRPr lang="ru-RU" sz="4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80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Схема</a:t>
            </a:r>
            <a:r>
              <a:rPr lang="ru-RU" sz="3200" b="1" smtClean="0"/>
              <a:t> </a:t>
            </a:r>
            <a:r>
              <a:rPr lang="ru-RU" sz="3200" smtClean="0"/>
              <a:t>– </a:t>
            </a:r>
            <a:br>
              <a:rPr lang="ru-RU" sz="3200" smtClean="0"/>
            </a:br>
            <a:r>
              <a:rPr lang="ru-RU" sz="3600" smtClean="0"/>
              <a:t>изображение, на котором </a:t>
            </a:r>
            <a:r>
              <a:rPr lang="ru-RU" sz="3600" u="sng" smtClean="0"/>
              <a:t>все элементы показаны с помощью условных</a:t>
            </a:r>
            <a:r>
              <a:rPr lang="ru-RU" sz="3600" smtClean="0"/>
              <a:t> </a:t>
            </a:r>
            <a:r>
              <a:rPr lang="ru-RU" sz="3600" u="sng" smtClean="0"/>
              <a:t>обозначений</a:t>
            </a:r>
            <a:r>
              <a:rPr lang="ru-RU" sz="3600" smtClean="0"/>
              <a:t> (передают принцип  работы изделия). На схемах не отражаются конструктивные особенности предметов, а выявляются лишь составные части изделий и связи между ними.  </a:t>
            </a:r>
            <a:br>
              <a:rPr lang="ru-RU" sz="3600" smtClean="0"/>
            </a:br>
            <a:r>
              <a:rPr lang="ru-RU" sz="3600" smtClean="0"/>
              <a:t>Схемы бывают: </a:t>
            </a:r>
            <a:r>
              <a:rPr lang="ru-RU" sz="3600" i="1" u="sng" smtClean="0"/>
              <a:t>кинематические, электрические, схемы коммуникаций</a:t>
            </a:r>
            <a:r>
              <a:rPr lang="ru-RU" sz="3600" i="1" smtClean="0"/>
              <a:t>.</a:t>
            </a:r>
            <a:endParaRPr lang="ru-RU" sz="3600" i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7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электрическая</a:t>
            </a:r>
            <a:endParaRPr lang="ru-RU" sz="4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69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кинематическая</a:t>
            </a:r>
            <a:endParaRPr lang="ru-RU" sz="4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endParaRPr lang="ru-RU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79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коммуникаций</a:t>
            </a:r>
            <a:endParaRPr lang="ru-RU" sz="4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37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вентиляции</a:t>
            </a:r>
            <a:endParaRPr lang="ru-RU" sz="4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07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Какие графические  изображения представлены?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37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2. Понятия о ГОСТах, форматы, основная надпись.</a:t>
            </a:r>
            <a:endParaRPr lang="ru-RU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73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17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26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8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основная надпись</a:t>
            </a: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57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Рамка и основная надпись</a:t>
            </a:r>
            <a:endParaRPr lang="ru-RU" sz="4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5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i="1" smtClean="0">
                <a:solidFill>
                  <a:srgbClr val="C00000"/>
                </a:solidFill>
                <a:latin typeface="Times New Roman" pitchFamily="18" charset="0"/>
              </a:rPr>
              <a:t>Цель</a:t>
            </a:r>
            <a:endParaRPr lang="ru-RU" sz="5400" i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87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92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Чертёжные шрифты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79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77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58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7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1. Графические изображения.</a:t>
            </a:r>
            <a:endParaRPr lang="ru-RU" sz="4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6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Графические  изображения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8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Чертёж</a:t>
            </a: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</a:t>
            </a:r>
            <a:b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smtClean="0"/>
              <a:t>графическое </a:t>
            </a:r>
            <a:r>
              <a:rPr lang="ru-RU" sz="3600" u="sng" smtClean="0"/>
              <a:t>изображение детали</a:t>
            </a:r>
            <a:r>
              <a:rPr lang="ru-RU" sz="3600" smtClean="0"/>
              <a:t> изготовленной из однородного материала, без применения сборочных операций, </a:t>
            </a:r>
            <a:r>
              <a:rPr lang="ru-RU" sz="3600" u="sng" smtClean="0"/>
              <a:t>выполненное чертёжными инструментами </a:t>
            </a: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u="sng" smtClean="0"/>
              <a:t>в одном или нескольких видах</a:t>
            </a:r>
            <a:r>
              <a:rPr lang="ru-RU" sz="3600" smtClean="0"/>
              <a:t>, содержащее необходимые данные для изготовления и контроля детали.</a:t>
            </a:r>
            <a:endParaRPr lang="ru-RU" sz="36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54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Вид</a:t>
            </a:r>
            <a:r>
              <a:rPr lang="ru-RU" sz="3600" smtClean="0"/>
              <a:t> – </a:t>
            </a:r>
            <a:r>
              <a:rPr lang="ru-RU" sz="3600" u="sng" smtClean="0"/>
              <a:t>изображение</a:t>
            </a:r>
            <a:r>
              <a:rPr lang="ru-RU" sz="3600" smtClean="0"/>
              <a:t> </a:t>
            </a:r>
            <a:r>
              <a:rPr lang="ru-RU" sz="3600" u="sng" smtClean="0"/>
              <a:t>детали</a:t>
            </a:r>
            <a:r>
              <a:rPr lang="ru-RU" sz="3600" smtClean="0"/>
              <a:t> </a:t>
            </a:r>
            <a:br>
              <a:rPr lang="ru-RU" sz="3600" smtClean="0"/>
            </a:br>
            <a:r>
              <a:rPr lang="ru-RU" sz="3600" smtClean="0"/>
              <a:t>на плоскости </a:t>
            </a:r>
            <a:r>
              <a:rPr lang="ru-RU" sz="3600" u="sng" smtClean="0"/>
              <a:t>с одной стороны</a:t>
            </a:r>
            <a:r>
              <a:rPr lang="ru-RU" sz="3600" smtClean="0"/>
              <a:t> </a:t>
            </a:r>
            <a:br>
              <a:rPr lang="ru-RU" sz="3600" smtClean="0"/>
            </a:br>
            <a:r>
              <a:rPr lang="ru-RU" sz="3600" smtClean="0"/>
              <a:t>(вид спереди, вид сверху, </a:t>
            </a:r>
            <a:br>
              <a:rPr lang="ru-RU" sz="3600" smtClean="0"/>
            </a:br>
            <a:r>
              <a:rPr lang="ru-RU" sz="3600" smtClean="0"/>
              <a:t>вид слева, и т.д.).</a:t>
            </a:r>
            <a:endParaRPr lang="ru-RU" sz="36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8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Габаритный чертёж.</a:t>
            </a:r>
            <a:endParaRPr lang="ru-RU" sz="4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0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Сборочный чертёж</a:t>
            </a:r>
            <a:endParaRPr lang="ru-RU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95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Экран (4:3)</PresentationFormat>
  <Paragraphs>26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Компьютерная графика Черчение </vt:lpstr>
      <vt:lpstr>Тема:</vt:lpstr>
      <vt:lpstr>Цель</vt:lpstr>
      <vt:lpstr>1. Графические изображения.</vt:lpstr>
      <vt:lpstr>Графические  изображения</vt:lpstr>
      <vt:lpstr>Чертёж –  графическое изображение детали изготовленной из однородного материала, без применения сборочных операций, выполненное чертёжными инструментами  в одном или нескольких видах, содержащее необходимые данные для изготовления и контроля детали.</vt:lpstr>
      <vt:lpstr>Вид – изображение детали  на плоскости с одной стороны  (вид спереди, вид сверху,  вид слева, и т.д.).</vt:lpstr>
      <vt:lpstr>Габаритный чертёж.</vt:lpstr>
      <vt:lpstr>Сборочный чертёж</vt:lpstr>
      <vt:lpstr>Сборочный чертёж –  чертёж изделия состоящего  из нескольких деталей,  соединённых между собой (изображённых в соединении).  Сборочный чертёж применяется  для сборки изделия из готовых деталей, ремонта и контроля.</vt:lpstr>
      <vt:lpstr>Эскиз</vt:lpstr>
      <vt:lpstr>Эскиз –  изображение детали,  выполненное от руки  без чертёжных инструментов,  без соблюдения точного масштаба (на глаз), с  выдержанными пропорциями между частями детали </vt:lpstr>
      <vt:lpstr>Наглядное изображение –  изображение,  на котором показывают видимыми три стороны предмета (в трёхмерном пространстве, 3D), построенное  по правилам аксонометрии,  т.е. по осям, с помощью  чертёжных инструментов. </vt:lpstr>
      <vt:lpstr>Технический рисунок –  наглядное изображение предмета (видны сразу три стороны), выполненное от руки   с соблюдением на глаз размеров  и пропорций между частями предмета. </vt:lpstr>
      <vt:lpstr>Развёртка –  графическое изображение размеченной  заготовки, изготовляемой из листового материала, в развёрнутом виде. </vt:lpstr>
      <vt:lpstr>Развёртка</vt:lpstr>
      <vt:lpstr>Схема –  изображение, на котором все элементы показаны с помощью условных обозначений (передают принцип  работы изделия). На схемах не отражаются конструктивные особенности предметов, а выявляются лишь составные части изделий и связи между ними.   Схемы бывают: кинематические, электрические, схемы коммуникаций.</vt:lpstr>
      <vt:lpstr>Схема электрическая</vt:lpstr>
      <vt:lpstr>Схема кинематическая</vt:lpstr>
      <vt:lpstr>Схема коммуникаций</vt:lpstr>
      <vt:lpstr>Схема вентиляции</vt:lpstr>
      <vt:lpstr>Какие графические  изображения представлены?</vt:lpstr>
      <vt:lpstr>2. Понятия о ГОСТах, форматы, основная надпись.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основная надпись</vt:lpstr>
      <vt:lpstr>Рамка и основная надпись</vt:lpstr>
      <vt:lpstr>Презентация PowerPoint</vt:lpstr>
      <vt:lpstr>Чертёжные шрифты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Компьютерная графика Черчение </dc:title>
  <dc:creator>BEST</dc:creator>
  <cp:lastModifiedBy>BEST</cp:lastModifiedBy>
  <cp:revision>1</cp:revision>
  <dcterms:created xsi:type="dcterms:W3CDTF">2025-08-29T16:58:46Z</dcterms:created>
  <dcterms:modified xsi:type="dcterms:W3CDTF">2025-08-29T16:58:47Z</dcterms:modified>
</cp:coreProperties>
</file>