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56" r:id="rId3"/>
    <p:sldId id="257" r:id="rId4"/>
    <p:sldId id="258" r:id="rId5"/>
    <p:sldId id="259" r:id="rId6"/>
    <p:sldId id="260" r:id="rId7"/>
    <p:sldId id="262" r:id="rId8"/>
    <p:sldId id="269" r:id="rId9"/>
    <p:sldId id="270" r:id="rId10"/>
    <p:sldId id="271" r:id="rId11"/>
    <p:sldId id="263" r:id="rId12"/>
    <p:sldId id="272" r:id="rId13"/>
    <p:sldId id="273" r:id="rId14"/>
    <p:sldId id="268" r:id="rId15"/>
    <p:sldId id="274" r:id="rId16"/>
    <p:sldId id="275" r:id="rId17"/>
    <p:sldId id="267" r:id="rId18"/>
    <p:sldId id="264" r:id="rId19"/>
    <p:sldId id="265" r:id="rId20"/>
    <p:sldId id="266" r:id="rId21"/>
    <p:sldId id="276" r:id="rId22"/>
    <p:sldId id="277" r:id="rId23"/>
    <p:sldId id="278" r:id="rId24"/>
    <p:sldId id="279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5" d="100"/>
          <a:sy n="95" d="100"/>
        </p:scale>
        <p:origin x="-1090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Да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1"/>
                <c:pt idx="0">
                  <c:v>Занимаетесь ли дома?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60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Редко 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1"/>
                <c:pt idx="0">
                  <c:v>Занимаетесь ли дома?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30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Нет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1"/>
                <c:pt idx="0">
                  <c:v>Занимаетесь ли дома?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2555904"/>
        <c:axId val="132557440"/>
      </c:barChart>
      <c:catAx>
        <c:axId val="132555904"/>
        <c:scaling>
          <c:orientation val="minMax"/>
        </c:scaling>
        <c:delete val="1"/>
        <c:axPos val="b"/>
        <c:majorTickMark val="out"/>
        <c:minorTickMark val="none"/>
        <c:tickLblPos val="nextTo"/>
        <c:crossAx val="132557440"/>
        <c:crosses val="autoZero"/>
        <c:auto val="1"/>
        <c:lblAlgn val="ctr"/>
        <c:lblOffset val="100"/>
        <c:noMultiLvlLbl val="0"/>
      </c:catAx>
      <c:valAx>
        <c:axId val="13255744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32555904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Да</c:v>
                </c:pt>
              </c:strCache>
            </c:strRef>
          </c:tx>
          <c:invertIfNegative val="0"/>
          <c:cat>
            <c:numRef>
              <c:f>Лист1!$A$2:$A$5</c:f>
              <c:numCache>
                <c:formatCode>General</c:formatCode>
                <c:ptCount val="4"/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Нет</c:v>
                </c:pt>
              </c:strCache>
            </c:strRef>
          </c:tx>
          <c:invertIfNegative val="0"/>
          <c:cat>
            <c:numRef>
              <c:f>Лист1!$A$2:$A$5</c:f>
              <c:numCache>
                <c:formatCode>General</c:formatCode>
                <c:ptCount val="4"/>
              </c:numCache>
            </c:num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20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Не очень</c:v>
                </c:pt>
              </c:strCache>
            </c:strRef>
          </c:tx>
          <c:invertIfNegative val="0"/>
          <c:cat>
            <c:numRef>
              <c:f>Лист1!$A$2:$A$5</c:f>
              <c:numCache>
                <c:formatCode>General</c:formatCode>
                <c:ptCount val="4"/>
              </c:numCache>
            </c:num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40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3207168"/>
        <c:axId val="133208704"/>
      </c:barChart>
      <c:catAx>
        <c:axId val="1332071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33208704"/>
        <c:crosses val="autoZero"/>
        <c:auto val="1"/>
        <c:lblAlgn val="ctr"/>
        <c:lblOffset val="100"/>
        <c:noMultiLvlLbl val="0"/>
      </c:catAx>
      <c:valAx>
        <c:axId val="13320870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33207168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09.04.2025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09.04.2025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09.04.2025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09.04.2025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14 группа\фото 16.04.24\фон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99592" y="1146400"/>
            <a:ext cx="705678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«Формы взаимодействия педагога ДОО и родителей </a:t>
            </a:r>
          </a:p>
          <a:p>
            <a:pPr algn="ctr"/>
            <a:r>
              <a:rPr lang="ru-RU" sz="40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процессе математической деятельности»</a:t>
            </a:r>
            <a:endParaRPr lang="ru-RU" sz="4000" b="1" i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139952" y="4509120"/>
            <a:ext cx="432618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2400" b="1" i="1" u="sng" dirty="0" smtClean="0">
                <a:latin typeface="Times New Roman" pitchFamily="18" charset="0"/>
                <a:cs typeface="Times New Roman" pitchFamily="18" charset="0"/>
              </a:rPr>
              <a:t>Подготовила:</a:t>
            </a:r>
          </a:p>
          <a:p>
            <a:pPr algn="r"/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Балабанова Ольга Николаевна</a:t>
            </a:r>
          </a:p>
          <a:p>
            <a:pPr algn="r"/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МБДОУ № 109 «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Букварёнок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8403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14 группа\фото 16.04.24\фон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83568" y="724054"/>
            <a:ext cx="75514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«Выставки наглядных пособий и дидактических игр»</a:t>
            </a:r>
            <a:endParaRPr lang="ru-RU" sz="2400" b="1" i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14 группа\фото 16.04.24\m74BMaYynbw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297" y="1268760"/>
            <a:ext cx="4104456" cy="3510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14 группа\фото 16.04.24\SvMUciYv8BY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8571" y="2708920"/>
            <a:ext cx="3897886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0807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14 группа\фото 16.04.24\фон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14 группа\фото 16.04.24\whx8CYvhs6k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242" y="620688"/>
            <a:ext cx="7488832" cy="5616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0725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14 группа\фото 16.04.24\фон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87624" y="709245"/>
            <a:ext cx="647703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«Рекомендаций </a:t>
            </a:r>
            <a:r>
              <a:rPr lang="ru-RU" sz="2400" b="1" i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информационных стендах </a:t>
            </a:r>
            <a:endParaRPr lang="ru-RU" sz="2400" b="1" i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 папках-передвижках»</a:t>
            </a:r>
            <a:endParaRPr lang="ru-RU" sz="2400" dirty="0"/>
          </a:p>
        </p:txBody>
      </p:sp>
      <p:pic>
        <p:nvPicPr>
          <p:cNvPr id="8194" name="Picture 2" descr="C:\14 группа\фото 16.04.24\2YkfLr3YX6c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700808"/>
            <a:ext cx="3033610" cy="2275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14 группа\фото 16.04.24\информация\dsDiK6NkbbU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5" y="1700808"/>
            <a:ext cx="1706406" cy="2275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14 группа\фото 16.04.24\информация\hlqWajZ7LCE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5152" y="3788936"/>
            <a:ext cx="2777491" cy="2275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 descr="C:\14 группа\фото 16.04.24\информация\MDz8dz1SBJ4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029517"/>
            <a:ext cx="3028635" cy="2271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C:\14 группа\фото 16.04.24\информация\UuAGVyKBZ0U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4029517"/>
            <a:ext cx="1652495" cy="2203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9" name="Picture 7" descr="C:\14 группа\фото 16.04.24\информация\WhJ_OtJDOwE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2447" y="1540095"/>
            <a:ext cx="2808043" cy="210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9184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14 группа\фото 16.04.24\фон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259632" y="639653"/>
            <a:ext cx="68054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«Совместное </a:t>
            </a:r>
            <a:r>
              <a:rPr lang="ru-RU" sz="2400" b="1" i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изготовление дидактических </a:t>
            </a:r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игр»</a:t>
            </a:r>
            <a:endParaRPr lang="ru-RU" sz="2400" dirty="0"/>
          </a:p>
        </p:txBody>
      </p:sp>
      <p:pic>
        <p:nvPicPr>
          <p:cNvPr id="9218" name="Picture 2" descr="C:\14 группа\фото 16.04.24\Родители\tvSz8UzsMc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45138"/>
            <a:ext cx="4367808" cy="3275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C:\14 группа\фото 16.04.24\Родители\i6bk4C1HEHY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628800"/>
            <a:ext cx="3559215" cy="4423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8440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14 группа\фото 16.04.24\фон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043607" y="460390"/>
            <a:ext cx="67431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Центр математики «</a:t>
            </a:r>
            <a:r>
              <a:rPr lang="ru-RU" sz="2800" b="1" i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Знайка</a:t>
            </a:r>
            <a:r>
              <a:rPr lang="ru-RU" sz="28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800" b="1" i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узнайка</a:t>
            </a:r>
            <a:r>
              <a:rPr lang="ru-RU" sz="28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endParaRPr lang="ru-RU" sz="2800" b="1" i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 descr="C:\14 группа\фото 16.04.24\V2uzDDXt7g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987624"/>
            <a:ext cx="5616624" cy="5393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5953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14 группа\фото 16.04.24\фон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99592" y="502263"/>
            <a:ext cx="69626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«Игры, изготовленные совместно с родителями»</a:t>
            </a:r>
            <a:endParaRPr lang="ru-RU" sz="2400" b="1" i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 descr="C:\14 группа\фото 16.04.24\pasPKRNz3x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449" y="1130964"/>
            <a:ext cx="3461519" cy="2596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14 группа\фото 16.04.24\QTPLqzRB6-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3422" y="1130964"/>
            <a:ext cx="3480743" cy="2610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C:\14 группа\фото 16.04.24\R0cKaueDVSs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449" y="3767417"/>
            <a:ext cx="3461519" cy="2596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5" name="Picture 5" descr="C:\14 группа\фото 16.04.24\7zasxXKU_wA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839872"/>
            <a:ext cx="3268304" cy="2451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2452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14 группа\фото 16.04.24\фон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69" y="-99392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C:\14 группа\фото 16.04.24\5p-wiHzD-q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279" y="409480"/>
            <a:ext cx="3696411" cy="2772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C:\14 группа\фото 16.04.24\bca_NG00lUg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795" y="404664"/>
            <a:ext cx="3696411" cy="2772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C:\14 группа\фото 16.04.24\9_wfjnf4xGI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66" y="3329608"/>
            <a:ext cx="3696410" cy="2772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9" name="Picture 5" descr="C:\14 группа\фото 16.04.24\9Fsg0nduNjI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6877" y="3357883"/>
            <a:ext cx="3696409" cy="2772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5988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14 группа\фото 16.04.24\фон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14 группа\фото 16.04.24\cbfdxNLoOo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724953"/>
            <a:ext cx="3816424" cy="2704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14 группа\фото 16.04.24\I5avscPg-a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4964" y="724953"/>
            <a:ext cx="3816424" cy="2704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14 группа\фото 16.04.24\LSRmghnnIjE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756" y="3541420"/>
            <a:ext cx="3732228" cy="2623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14 группа\фото 16.04.24\sjGS5gO1SNA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4964" y="3575474"/>
            <a:ext cx="3816424" cy="2555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5953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14 группа\фото 16.04.24\фон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14 группа\фото 16.04.24\A5xL0m23y-c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692696"/>
            <a:ext cx="3863752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14 группа\фото 16.04.24\DlZ3X7Mi2E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692696"/>
            <a:ext cx="3935760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14 группа\фото 16.04.24\teasdK7OFrU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342214"/>
            <a:ext cx="3836756" cy="2954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C:\14 группа\фото 16.04.24\Z8yOqpUmZAc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342214"/>
            <a:ext cx="3939405" cy="2954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9678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14 группа\фото 16.04.24\фон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 descr="C:\14 группа\фото 16.04.24\QL6kFfknXj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674694"/>
            <a:ext cx="7212632" cy="5409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5568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14 группа\фото 16.04.24\фон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95536" y="1166841"/>
            <a:ext cx="799288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Семья играет в воспитании ребёнка основную, важнейшую роль. Совместная работа детского сада с семьей- важное условие правильного математического </a:t>
            </a:r>
            <a:r>
              <a:rPr lang="ru-RU" sz="32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развития детей. </a:t>
            </a:r>
            <a:r>
              <a:rPr lang="ru-RU" sz="3200" b="1" i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своей работе я</a:t>
            </a:r>
            <a:r>
              <a:rPr lang="ru-RU" sz="32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прилагаю </a:t>
            </a:r>
            <a:r>
              <a:rPr lang="ru-RU" sz="3200" b="1" i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все усилия к тому, чтобы знания и </a:t>
            </a:r>
            <a:r>
              <a:rPr lang="ru-RU" sz="32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умения, </a:t>
            </a:r>
            <a:r>
              <a:rPr lang="ru-RU" sz="3200" b="1" i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полученные детьми в детском </a:t>
            </a:r>
            <a:r>
              <a:rPr lang="ru-RU" sz="32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саду,</a:t>
            </a:r>
            <a:r>
              <a:rPr lang="ru-RU" sz="3200" b="1" i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32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родители</a:t>
            </a:r>
            <a:r>
              <a:rPr lang="ru-RU" sz="3200" b="1" i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закрепляли </a:t>
            </a:r>
            <a:r>
              <a:rPr lang="ru-RU" sz="3200" b="1" i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дома.</a:t>
            </a:r>
          </a:p>
        </p:txBody>
      </p:sp>
    </p:spTree>
    <p:extLst>
      <p:ext uri="{BB962C8B-B14F-4D97-AF65-F5344CB8AC3E}">
        <p14:creationId xmlns:p14="http://schemas.microsoft.com/office/powerpoint/2010/main" val="2620412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14 группа\фото 16.04.24\фон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419872" y="548680"/>
            <a:ext cx="25947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«Игры в семье»</a:t>
            </a:r>
            <a:endParaRPr lang="ru-RU" sz="2800" b="1" i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5" name="Picture 3" descr="C:\14 группа\фото 16.04.24\дети дома\A0Z-liARIEU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210074"/>
            <a:ext cx="3528392" cy="4704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14 группа\фото 16.04.24\Родители\WbeiJKEXi6Y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2369" y="1198033"/>
            <a:ext cx="3742951" cy="4990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0910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14 группа\фото 16.04.24\фон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5" descr="C:\14 группа\фото 16.04.24\Родители\DWadiN4Xv_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8084" y="1700808"/>
            <a:ext cx="3294366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14 группа\фото 16.04.24\Родители\9y1KAYAGO5I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908721"/>
            <a:ext cx="4680520" cy="4023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165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14 группа\фото 16.04.24\фон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14 группа\фото 16.04.24\Родители\x7ofAojulM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574460"/>
            <a:ext cx="4680520" cy="3510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14 группа\фото 16.04.24\Родители\A41tSzHIZW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436096" y="1844824"/>
            <a:ext cx="3217602" cy="4290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2428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14 группа\фото 16.04.24\фон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14 группа\фото 16.04.24\Родители\3D7TAuYYng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083" y="738487"/>
            <a:ext cx="3024336" cy="5381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14 группа\фото 16.04.24\Родители\sjTjzI0dvKk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7690" y="738487"/>
            <a:ext cx="4127655" cy="5503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1856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14 группа\фото 16.04.24\фон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051720" y="1340768"/>
            <a:ext cx="4716356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72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Спасибо</a:t>
            </a:r>
          </a:p>
          <a:p>
            <a:pPr algn="ctr"/>
            <a:r>
              <a:rPr lang="ru-RU" sz="7200" b="1" i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72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</a:t>
            </a:r>
          </a:p>
          <a:p>
            <a:pPr algn="ctr"/>
            <a:r>
              <a:rPr lang="ru-RU" sz="72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Внимание!</a:t>
            </a:r>
            <a:endParaRPr lang="ru-RU" sz="7200" b="1" i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67129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14 группа\фото 16.04.24\фон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411760" y="765284"/>
            <a:ext cx="456144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Анкетирование родителей </a:t>
            </a:r>
          </a:p>
          <a:p>
            <a:pPr algn="ctr"/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в начале учебного года</a:t>
            </a:r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3021684054"/>
              </p:ext>
            </p:extLst>
          </p:nvPr>
        </p:nvGraphicFramePr>
        <p:xfrm>
          <a:off x="1254099" y="2194167"/>
          <a:ext cx="6876764" cy="38419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027745" y="1732502"/>
            <a:ext cx="53294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Занимаетесь ли дома математикой?</a:t>
            </a:r>
            <a:endParaRPr lang="ru-RU" sz="2400" b="1" i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5162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14 группа\фото 16.04.24\фон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096033" y="836712"/>
            <a:ext cx="495193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Нравится ли вашему ребёнку </a:t>
            </a:r>
          </a:p>
          <a:p>
            <a:r>
              <a:rPr lang="ru-RU" sz="28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заниматься  математикой?</a:t>
            </a:r>
            <a:endParaRPr lang="ru-RU" sz="2800" b="1" i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4064420924"/>
              </p:ext>
            </p:extLst>
          </p:nvPr>
        </p:nvGraphicFramePr>
        <p:xfrm>
          <a:off x="1524000" y="1916832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527603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14 группа\фото 16.04.24\фон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83568" y="1166842"/>
            <a:ext cx="777686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u="sng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Цель работы: </a:t>
            </a:r>
            <a:r>
              <a:rPr lang="ru-RU" sz="36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теоретическое </a:t>
            </a:r>
            <a:r>
              <a:rPr lang="ru-RU" sz="3600" b="1" i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изучение и </a:t>
            </a:r>
            <a:r>
              <a:rPr lang="ru-RU" sz="36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практическое определение </a:t>
            </a:r>
            <a:r>
              <a:rPr lang="ru-RU" sz="3600" b="1" i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форм взаимодействия </a:t>
            </a:r>
            <a:r>
              <a:rPr lang="ru-RU" sz="36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педагога </a:t>
            </a:r>
            <a:r>
              <a:rPr lang="ru-RU" sz="3600" b="1" i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 семьи, направленных на </a:t>
            </a:r>
            <a:r>
              <a:rPr lang="ru-RU" sz="36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формирование элементарных математических представлений у  </a:t>
            </a:r>
            <a:r>
              <a:rPr lang="ru-RU" sz="3600" b="1" i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детей </a:t>
            </a:r>
            <a:r>
              <a:rPr lang="ru-RU" sz="36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старшего дошкольного </a:t>
            </a:r>
            <a:r>
              <a:rPr lang="ru-RU" sz="3600" b="1" i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возраста.</a:t>
            </a:r>
          </a:p>
        </p:txBody>
      </p:sp>
    </p:spTree>
    <p:extLst>
      <p:ext uri="{BB962C8B-B14F-4D97-AF65-F5344CB8AC3E}">
        <p14:creationId xmlns:p14="http://schemas.microsoft.com/office/powerpoint/2010/main" val="2925785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14 группа\фото 16.04.24\фон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83568" y="533640"/>
            <a:ext cx="7920880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u="sng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2400" b="1" i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зучить </a:t>
            </a:r>
            <a:r>
              <a:rPr lang="ru-RU" sz="2400" b="1" i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определить формы </a:t>
            </a:r>
            <a:r>
              <a:rPr lang="ru-RU" sz="2400" b="1" i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взаимодействия педагога и </a:t>
            </a:r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семьи;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Создать условия для плодотворной работы педагога и родителей;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Повысить компетентность родителей воспитанников о возможности занятий математикой в </a:t>
            </a:r>
            <a:r>
              <a:rPr lang="ru-RU" sz="2400" b="1" i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условиях </a:t>
            </a:r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семьи;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Вызвать интерес детей к занятиям математикой;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2400" b="1" i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Посредством использования занимательных приемов в математике </a:t>
            </a:r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способствовать развитию </a:t>
            </a:r>
            <a:r>
              <a:rPr lang="ru-RU" sz="2400" b="1" i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 детей </a:t>
            </a:r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мыслительных операций: </a:t>
            </a:r>
            <a:r>
              <a:rPr lang="ru-RU" sz="2400" b="1" i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аналогия, систематизация, обобщение, наблюдение, </a:t>
            </a:r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планирование;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Пополнить центр математики дидактическими играми.</a:t>
            </a:r>
            <a:endParaRPr lang="ru-RU" sz="2400" b="1" i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6263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14 группа\фото 16.04.24\фон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11561" y="908720"/>
            <a:ext cx="784887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u="sng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Формы взаимодействия: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ru-RU" sz="28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анкетирования;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ru-RU" sz="28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индивидуальные и групповые консультации;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ru-RU" sz="28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мастер-классы </a:t>
            </a:r>
            <a:r>
              <a:rPr lang="ru-RU" sz="2800" b="1" i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для </a:t>
            </a:r>
            <a:r>
              <a:rPr lang="ru-RU" sz="28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родителей;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ru-RU" sz="2800" b="1" i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выставки наглядных пособий и дидактических </a:t>
            </a:r>
            <a:r>
              <a:rPr lang="ru-RU" sz="28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игр;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ru-RU" sz="2800" b="1" i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рекомендаций на информационных стендах и </a:t>
            </a:r>
            <a:r>
              <a:rPr lang="ru-RU" sz="28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папках-передвижках;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ru-RU" sz="2800" b="1" i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8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овместное изготовление дидактических игр;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ru-RU" sz="2800" b="1" i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родительские </a:t>
            </a:r>
            <a:r>
              <a:rPr lang="ru-RU" sz="28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собрания.</a:t>
            </a:r>
            <a:endParaRPr lang="ru-RU" sz="2800" b="1" i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v"/>
            </a:pPr>
            <a:endParaRPr lang="ru-RU" sz="2800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v"/>
            </a:pP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0566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14 группа\фото 16.04.24\фон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C:\14 группа\фото 16.04.24\Родители\O4d7eRtnos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268760"/>
            <a:ext cx="4608512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14 группа\фото 16.04.24\Родители\pxaaGlsQIs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8380" y="1628800"/>
            <a:ext cx="3312368" cy="4416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267744" y="620688"/>
            <a:ext cx="52910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«Консультации для родителей»</a:t>
            </a:r>
            <a:endParaRPr lang="ru-RU" sz="2800" b="1" i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9908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14 группа\фото 16.04.24\фон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C:\14 группа\фото 16.04.24\Родители\COLy418eDH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826" y="764704"/>
            <a:ext cx="4319802" cy="3239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14 группа\фото 16.04.24\Родители\deaa_sMid0g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59" y="2780928"/>
            <a:ext cx="4317047" cy="3237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084067" y="1675596"/>
            <a:ext cx="32870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«Мастер – классы»</a:t>
            </a:r>
            <a:endParaRPr lang="ru-RU" sz="2800" b="1" i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0018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262</TotalTime>
  <Words>211</Words>
  <Application>Microsoft Office PowerPoint</Application>
  <PresentationFormat>Экран (4:3)</PresentationFormat>
  <Paragraphs>39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User</cp:lastModifiedBy>
  <cp:revision>16</cp:revision>
  <dcterms:created xsi:type="dcterms:W3CDTF">2024-04-09T11:26:29Z</dcterms:created>
  <dcterms:modified xsi:type="dcterms:W3CDTF">2025-04-09T12:49:32Z</dcterms:modified>
</cp:coreProperties>
</file>