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34"/>
  </p:notesMasterIdLst>
  <p:sldIdLst>
    <p:sldId id="257" r:id="rId2"/>
    <p:sldId id="303" r:id="rId3"/>
    <p:sldId id="280" r:id="rId4"/>
    <p:sldId id="261" r:id="rId5"/>
    <p:sldId id="262" r:id="rId6"/>
    <p:sldId id="274" r:id="rId7"/>
    <p:sldId id="288" r:id="rId8"/>
    <p:sldId id="290" r:id="rId9"/>
    <p:sldId id="306" r:id="rId10"/>
    <p:sldId id="291" r:id="rId11"/>
    <p:sldId id="265" r:id="rId12"/>
    <p:sldId id="308" r:id="rId13"/>
    <p:sldId id="267" r:id="rId14"/>
    <p:sldId id="307" r:id="rId15"/>
    <p:sldId id="277" r:id="rId16"/>
    <p:sldId id="309" r:id="rId17"/>
    <p:sldId id="266" r:id="rId18"/>
    <p:sldId id="276" r:id="rId19"/>
    <p:sldId id="268" r:id="rId20"/>
    <p:sldId id="270" r:id="rId21"/>
    <p:sldId id="310" r:id="rId22"/>
    <p:sldId id="271" r:id="rId23"/>
    <p:sldId id="311" r:id="rId24"/>
    <p:sldId id="283" r:id="rId25"/>
    <p:sldId id="312" r:id="rId26"/>
    <p:sldId id="292" r:id="rId27"/>
    <p:sldId id="294" r:id="rId28"/>
    <p:sldId id="305" r:id="rId29"/>
    <p:sldId id="302" r:id="rId30"/>
    <p:sldId id="293" r:id="rId31"/>
    <p:sldId id="298" r:id="rId32"/>
    <p:sldId id="295" r:id="rId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45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280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2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986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423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487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944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405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172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4180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457017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716961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68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149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70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602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667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652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05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7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45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eg"/><Relationship Id="rId5" Type="http://schemas.openxmlformats.org/officeDocument/2006/relationships/image" Target="../media/image55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18" Type="http://schemas.openxmlformats.org/officeDocument/2006/relationships/slide" Target="slide2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24.xml"/><Relationship Id="rId2" Type="http://schemas.openxmlformats.org/officeDocument/2006/relationships/image" Target="../media/image7.jpeg"/><Relationship Id="rId16" Type="http://schemas.openxmlformats.org/officeDocument/2006/relationships/slide" Target="slide2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7639" y="1319064"/>
            <a:ext cx="8248722" cy="25083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КВИЗ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7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«Таланты в кубе»</a:t>
            </a:r>
            <a:endParaRPr lang="ru-RU" sz="7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02" y="177516"/>
            <a:ext cx="891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МБОУ многопрофильный лицей г.Липецка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4550" y="4068997"/>
            <a:ext cx="430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Хвостова</a:t>
            </a:r>
            <a:r>
              <a:rPr lang="ru-RU" sz="2400" b="1" dirty="0" smtClean="0">
                <a:solidFill>
                  <a:schemeClr val="bg1"/>
                </a:solidFill>
              </a:rPr>
              <a:t> Л.А.,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учитель иностранного языка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5681" y="0"/>
            <a:ext cx="7393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Липецк в современном кино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9478" y="0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462" y="4699207"/>
            <a:ext cx="85189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1) На машинах в </a:t>
            </a:r>
            <a:r>
              <a:rPr lang="ru-RU" sz="2400" dirty="0" err="1" smtClean="0">
                <a:solidFill>
                  <a:schemeClr val="bg1"/>
                </a:solidFill>
              </a:rPr>
              <a:t>тизере</a:t>
            </a:r>
            <a:r>
              <a:rPr lang="ru-RU" sz="2400" dirty="0" smtClean="0">
                <a:solidFill>
                  <a:schemeClr val="bg1"/>
                </a:solidFill>
              </a:rPr>
              <a:t>  к фильму номера с 48-м регионом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2)  Алина Шёпот увозит Петю Васютина в ЗАГС Липецка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3) Мама главного героя Пети Васютина родилась в Липецке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4) Отец главного героя Пети Васютина родился в Липецке</a:t>
            </a:r>
          </a:p>
          <a:p>
            <a:endParaRPr lang="ru-RU" dirty="0"/>
          </a:p>
        </p:txBody>
      </p:sp>
      <p:pic>
        <p:nvPicPr>
          <p:cNvPr id="2" name="Picture 2" descr="D:\ОЛЬГА\Документация по УВР\2020-2021 уч.год\конкурс САМЫЙ классный КЛАССНЫЙ\0. КВИЗ Таланты в кубе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393" y="1633115"/>
            <a:ext cx="5037137" cy="2811463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599" y="1537649"/>
            <a:ext cx="5679587" cy="317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681570"/>
            <a:ext cx="86444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Съёмки фильма «Самый лучший день» проходили в Тульской области, но в нём отметился Липецк. Чем?</a:t>
            </a:r>
          </a:p>
          <a:p>
            <a:endParaRPr lang="ru-RU" dirty="0"/>
          </a:p>
        </p:txBody>
      </p:sp>
      <p:sp>
        <p:nvSpPr>
          <p:cNvPr id="14" name="Управляющая кнопка: в начало 13">
            <a:hlinkClick r:id="rId5" action="ppaction://hlinksldjump" highlightClick="1"/>
          </p:cNvPr>
          <p:cNvSpPr/>
          <p:nvPr/>
        </p:nvSpPr>
        <p:spPr>
          <a:xfrm>
            <a:off x="8299671" y="5622536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39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" name="Скругленный прямоугольник 16"/>
          <p:cNvSpPr/>
          <p:nvPr/>
        </p:nvSpPr>
        <p:spPr>
          <a:xfrm>
            <a:off x="228599" y="1673525"/>
            <a:ext cx="3705225" cy="2336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Скругленный прямоугольник 17"/>
          <p:cNvSpPr/>
          <p:nvPr/>
        </p:nvSpPr>
        <p:spPr>
          <a:xfrm>
            <a:off x="1593050" y="4140845"/>
            <a:ext cx="3588549" cy="23467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Скругленный прямоугольник 18"/>
          <p:cNvSpPr/>
          <p:nvPr/>
        </p:nvSpPr>
        <p:spPr>
          <a:xfrm>
            <a:off x="5046133" y="1538628"/>
            <a:ext cx="3673486" cy="273703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1330630" y="140056"/>
            <a:ext cx="54232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Обычаи и традиции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Липецкой области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 descr="https://fs.tonkosti.ru/67/iy/67iy3bnwupkwkg0ccccs84g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1753130"/>
            <a:ext cx="3459690" cy="2333095"/>
          </a:xfrm>
          <a:prstGeom prst="rect">
            <a:avLst/>
          </a:prstGeom>
          <a:noFill/>
        </p:spPr>
      </p:pic>
      <p:pic>
        <p:nvPicPr>
          <p:cNvPr id="16390" name="Picture 6" descr="http://ya-zemlyak.ru/images/photoarhiv/%D0%9F%D1%80%D0%BE%D0%BC%D1%8B%D1%81%D0%BB%D1%8B/%D0%A4%D0%B8%D0%BB%D0%98%D0%B7%D0%B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60" y="1750559"/>
            <a:ext cx="3249890" cy="2135642"/>
          </a:xfrm>
          <a:prstGeom prst="rect">
            <a:avLst/>
          </a:prstGeom>
          <a:noFill/>
        </p:spPr>
      </p:pic>
      <p:pic>
        <p:nvPicPr>
          <p:cNvPr id="16" name="Picture 7" descr="https://www.blackpantera.ru/upload/medialibrary/93c/K-chemu-snyatsya-igrush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163" y="4225298"/>
            <a:ext cx="3255619" cy="217783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4856" y="239644"/>
            <a:ext cx="85645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Обычаи и традиции Липецкой области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070" y="4553893"/>
            <a:ext cx="86188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Романовская игрушка</a:t>
            </a:r>
            <a:r>
              <a:rPr lang="ru-RU" sz="2800" dirty="0" smtClean="0">
                <a:solidFill>
                  <a:schemeClr val="bg1"/>
                </a:solidFill>
              </a:rPr>
              <a:t>  – традиционный русский народный промысел изготовления глиняных игрушек, сформировавшийся близ села Романово на территории Липецкой области.</a:t>
            </a:r>
          </a:p>
          <a:p>
            <a:endParaRPr lang="ru-RU" dirty="0"/>
          </a:p>
        </p:txBody>
      </p:sp>
      <p:pic>
        <p:nvPicPr>
          <p:cNvPr id="53250" name="Picture 2" descr="https://www.positivcity.ru/upload/medialibrary/9c1/9c1861f8a836413f3d20b337b65392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09" y="1048348"/>
            <a:ext cx="3254031" cy="3034765"/>
          </a:xfrm>
          <a:prstGeom prst="rect">
            <a:avLst/>
          </a:prstGeom>
          <a:noFill/>
        </p:spPr>
      </p:pic>
      <p:pic>
        <p:nvPicPr>
          <p:cNvPr id="53254" name="Picture 6" descr="https://culttourism.ru/data/photos/c/1/c18d780bef7ce9d6041938bde56be2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883" y="1068308"/>
            <a:ext cx="4065945" cy="2978591"/>
          </a:xfrm>
          <a:prstGeom prst="rect">
            <a:avLst/>
          </a:prstGeom>
          <a:noFill/>
        </p:spPr>
      </p:pic>
      <p:sp>
        <p:nvSpPr>
          <p:cNvPr id="15" name="Управляющая кнопка: в начало 14">
            <a:hlinkClick r:id="rId5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" name="Скругленный прямоугольник 20"/>
          <p:cNvSpPr/>
          <p:nvPr/>
        </p:nvSpPr>
        <p:spPr>
          <a:xfrm>
            <a:off x="2790825" y="4276725"/>
            <a:ext cx="3317246" cy="2438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Скругленный прямоугольник 19"/>
          <p:cNvSpPr/>
          <p:nvPr/>
        </p:nvSpPr>
        <p:spPr>
          <a:xfrm>
            <a:off x="4896920" y="1607179"/>
            <a:ext cx="3631694" cy="2590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Скругленный прямоугольник 17"/>
          <p:cNvSpPr/>
          <p:nvPr/>
        </p:nvSpPr>
        <p:spPr>
          <a:xfrm>
            <a:off x="419100" y="1660650"/>
            <a:ext cx="3352800" cy="26065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0630" y="140056"/>
            <a:ext cx="54232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Обычаи и традиции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Липецкой области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71" name="Picture 11" descr="D:\ИНТЕРНЕТ\646c1c38c5180a265c2b6e3e8278--materialy-dlya-tvorchestva-iris-50-altin-basak-altin-basak-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43075"/>
            <a:ext cx="2971800" cy="2370138"/>
          </a:xfrm>
          <a:prstGeom prst="rect">
            <a:avLst/>
          </a:prstGeom>
          <a:noFill/>
        </p:spPr>
      </p:pic>
      <p:pic>
        <p:nvPicPr>
          <p:cNvPr id="15373" name="Picture 13" descr="https://avatars.mds.yandex.net/get-zen_doc/3504072/pub_5ed8e886441f4600eb5dcdc5_5ed8e93452ebff507712a13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1752382"/>
            <a:ext cx="3248025" cy="2286218"/>
          </a:xfrm>
          <a:prstGeom prst="rect">
            <a:avLst/>
          </a:prstGeom>
          <a:noFill/>
        </p:spPr>
      </p:pic>
      <p:pic>
        <p:nvPicPr>
          <p:cNvPr id="15376" name="Picture 16" descr="D:\ИНТЕРНЕТ\568495791d2e2394679f9b873bdv--materialy-dlya-tvorchestva-koklyushki-iz-mozhzhevelnika-dlya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1" y="4448175"/>
            <a:ext cx="3119436" cy="20796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7406" y="339232"/>
            <a:ext cx="8247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Обычаи и традиции Липецкой области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963" y="4472412"/>
            <a:ext cx="85102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800" b="1" dirty="0" err="1" smtClean="0">
                <a:solidFill>
                  <a:schemeClr val="bg1"/>
                </a:solidFill>
              </a:rPr>
              <a:t>Елецкое</a:t>
            </a:r>
            <a:r>
              <a:rPr lang="ru-RU" sz="2800" b="1" dirty="0" smtClean="0">
                <a:solidFill>
                  <a:schemeClr val="bg1"/>
                </a:solidFill>
              </a:rPr>
              <a:t> кружево </a:t>
            </a:r>
            <a:r>
              <a:rPr lang="ru-RU" sz="2800" dirty="0" smtClean="0">
                <a:solidFill>
                  <a:schemeClr val="bg1"/>
                </a:solidFill>
              </a:rPr>
              <a:t>– вид русского кружева с бобинами, центром которого является город Елец. Оно славится контрастом небольшого изящного рисунка и тонкого ажурного фона.</a:t>
            </a:r>
          </a:p>
          <a:p>
            <a:endParaRPr lang="ru-RU" dirty="0"/>
          </a:p>
        </p:txBody>
      </p:sp>
      <p:pic>
        <p:nvPicPr>
          <p:cNvPr id="54274" name="Picture 2" descr="https://cs5.livemaster.ru/storage/3c/4b/b0b87a82c2ab73935d193d086fys--odezhda-zhaket-uzorchat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957" y="1104523"/>
            <a:ext cx="3917838" cy="3032910"/>
          </a:xfrm>
          <a:prstGeom prst="rect">
            <a:avLst/>
          </a:prstGeom>
          <a:noFill/>
        </p:spPr>
      </p:pic>
      <p:pic>
        <p:nvPicPr>
          <p:cNvPr id="54277" name="Picture 5" descr="D:\ИНТЕРНЕТ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16" y="1087169"/>
            <a:ext cx="4487407" cy="2991605"/>
          </a:xfrm>
          <a:prstGeom prst="rect">
            <a:avLst/>
          </a:prstGeom>
          <a:noFill/>
        </p:spPr>
      </p:pic>
      <p:sp>
        <p:nvSpPr>
          <p:cNvPr id="15" name="Управляющая кнопка: в начало 14">
            <a:hlinkClick r:id="rId5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7"/>
          <p:cNvSpPr/>
          <p:nvPr/>
        </p:nvSpPr>
        <p:spPr>
          <a:xfrm>
            <a:off x="243877" y="1488257"/>
            <a:ext cx="3337524" cy="265568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Скругленный прямоугольник 17"/>
          <p:cNvSpPr/>
          <p:nvPr/>
        </p:nvSpPr>
        <p:spPr>
          <a:xfrm>
            <a:off x="2619374" y="4179967"/>
            <a:ext cx="3704943" cy="257325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Скругленный прямоугольник 17"/>
          <p:cNvSpPr/>
          <p:nvPr/>
        </p:nvSpPr>
        <p:spPr>
          <a:xfrm>
            <a:off x="4613119" y="1504951"/>
            <a:ext cx="3587940" cy="260032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1568755" y="121006"/>
            <a:ext cx="54232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Обычаи и традиции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Липецкой области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44" name="Picture 8" descr="http://www.lipetsk.ru/upload/medialibrary/1fd/1fddbad25d4d4c78eb095e041b03cf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68" y="1638300"/>
            <a:ext cx="3112482" cy="2305050"/>
          </a:xfrm>
          <a:prstGeom prst="rect">
            <a:avLst/>
          </a:prstGeom>
          <a:noFill/>
        </p:spPr>
      </p:pic>
      <p:pic>
        <p:nvPicPr>
          <p:cNvPr id="14346" name="Picture 10" descr="https://lipetskmedia.ru/images/news_/098/120_bi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4130" y="4343400"/>
            <a:ext cx="3410007" cy="2257425"/>
          </a:xfrm>
          <a:prstGeom prst="rect">
            <a:avLst/>
          </a:prstGeom>
          <a:noFill/>
        </p:spPr>
      </p:pic>
      <p:pic>
        <p:nvPicPr>
          <p:cNvPr id="14348" name="Picture 12" descr="https://yandex-images.naydex.net/NQvb96385/bc04c3hdhXu/Kn883ud1u_Wg6V0qj0LyZMf8dwOfqlxQUQSKy_15QB2k4uyiTudpD3hXVdWbH9CyGLUcwTHOITto6e-kYnOE63j9-U3ypm5mtDvNttlCYmPXvTWXCjmbRYRVDdxoKlIP8TV2Nh7jehttAw9Xml5XedI921z_kTknNLfxNGMwketouiuIaP_ruyAhnHxIwfR9QLewyZotA12aABNLOPLZ26klqafNrnnYKE5MwsJJiveZNNPVvFP0rvY7-ngvMRbpKu1rwSy0vzAi7tMzQgAz9ck08sreb8xVWMXSzHl-UlNnqyKpzmJ5WGyCBspHSUd-Xr0RHjrZPyv997_7ZvrYY67q5ABmubPwaSNau4WNsDRKPj7DUmeEU1PDEAP-OlJfZechZwjisBeoS8qPBgeJ9dw-3ZH7V3PvPjO2u-r9HSDjLaxBKzwwO-EkGjeNgX75A_xyj9wphxWWxVPPdHlWXiHtoqnGbbMY6gNJhkWDivWZd9Bc-hD-rLgxPnijvROuriIuSWqxtrXqZN_xxYKwMcW4uIueJUPWFsjazDV-H1BjqqmgB-M8l6eDSUOPjw63m7SWn_mQtOtwNzBwJTdRY-OtKgysMTFwKeeT9MhHv_LD8L1LUyaO0BpAEkZwfVmWJeTpbUAqM9Ajj47CC09HNFB72Fc5EHym-f66P6g5VKPnaqfPobW2ceNuGP9ARX72D7fxRlyqQlBYi5tD8LGT0Oxg4asJbjkeb4oLD8_Lx_zTvxOeuNu1ZTP-s3ShM1xh5SnrxKI6c3TjJBO5icd0sch0eglU5M-flUQTAnG00tGjImLpyS4-EmPKDE5IiwD0njyXGPHXeCk1Prk-6ToVZi2v40HsvL406W5cOEeJfjJKPTHLH-6J3ZSDU4j-ftZQ7uHtK4lk_hKqT8KFzMTD8lv8U96z2DkodfbyeKZ61SFvr-oNo_RwMGypm_mIw718S7x8AxIujdeahJJL8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2823" y="1619250"/>
            <a:ext cx="3228975" cy="236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5907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8352" y="121006"/>
            <a:ext cx="82567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Обычаи и традиции Липецкой области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283" y="4522454"/>
            <a:ext cx="8075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Русборг</a:t>
            </a:r>
            <a:r>
              <a:rPr lang="ru-RU" sz="2400" b="1" dirty="0" smtClean="0">
                <a:solidFill>
                  <a:schemeClr val="bg1"/>
                </a:solidFill>
              </a:rPr>
              <a:t>» </a:t>
            </a:r>
            <a:r>
              <a:rPr lang="ru-RU" sz="2400" dirty="0" smtClean="0">
                <a:solidFill>
                  <a:schemeClr val="bg1"/>
                </a:solidFill>
              </a:rPr>
              <a:t>– крупнейший ежегодный международный молодёжный фестиваль военно-исторической реконструкции и второй по величине фестиваль по эпохе викингов в Европе, который с 2005 года проводится в нашей области. </a:t>
            </a:r>
          </a:p>
          <a:p>
            <a:endParaRPr lang="ru-RU" dirty="0"/>
          </a:p>
        </p:txBody>
      </p:sp>
      <p:pic>
        <p:nvPicPr>
          <p:cNvPr id="55298" name="Picture 2" descr="https://sun9-76.userapi.com/impf/HwFxOPXGf1-wY8Y68lsMQ_oE45waJCn_IZhm2A/Nf7QmGPSPN0.jpg?size=795x200&amp;quality=95&amp;crop=0,0,1590,400&amp;sign=e63c2338bd61e54ea29762e8bc0c9289&amp;type=cover_gro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798" y="743557"/>
            <a:ext cx="6915182" cy="1311579"/>
          </a:xfrm>
          <a:prstGeom prst="rect">
            <a:avLst/>
          </a:prstGeom>
          <a:noFill/>
        </p:spPr>
      </p:pic>
      <p:pic>
        <p:nvPicPr>
          <p:cNvPr id="55300" name="Picture 4" descr="https://fiord.org/wp-content/uploads/2017/05/rusborg_2017_0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764" y="2160670"/>
            <a:ext cx="3301524" cy="2203102"/>
          </a:xfrm>
          <a:prstGeom prst="rect">
            <a:avLst/>
          </a:prstGeom>
          <a:noFill/>
        </p:spPr>
      </p:pic>
      <p:pic>
        <p:nvPicPr>
          <p:cNvPr id="55302" name="Picture 6" descr="https://bfoto.ru/news/wp-content/uploads/2013/05/rusborg_2013_foto_2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676" y="2163779"/>
            <a:ext cx="3294495" cy="2199991"/>
          </a:xfrm>
          <a:prstGeom prst="rect">
            <a:avLst/>
          </a:prstGeom>
          <a:noFill/>
        </p:spPr>
      </p:pic>
      <p:sp>
        <p:nvSpPr>
          <p:cNvPr id="12" name="Управляющая кнопка: в начало 11">
            <a:hlinkClick r:id="rId6" action="ppaction://hlinksldjump" highlightClick="1"/>
          </p:cNvPr>
          <p:cNvSpPr/>
          <p:nvPr/>
        </p:nvSpPr>
        <p:spPr>
          <a:xfrm>
            <a:off x="8338242" y="6124670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907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3" name="Скругленный прямоугольник 16"/>
          <p:cNvSpPr/>
          <p:nvPr/>
        </p:nvSpPr>
        <p:spPr>
          <a:xfrm>
            <a:off x="116980" y="1351997"/>
            <a:ext cx="2960741" cy="293480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Скругленный прямоугольник 17"/>
          <p:cNvSpPr/>
          <p:nvPr/>
        </p:nvSpPr>
        <p:spPr>
          <a:xfrm>
            <a:off x="2971964" y="4151322"/>
            <a:ext cx="3806434" cy="252754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Скругленный прямоугольник 18"/>
          <p:cNvSpPr/>
          <p:nvPr/>
        </p:nvSpPr>
        <p:spPr>
          <a:xfrm>
            <a:off x="4189094" y="1106032"/>
            <a:ext cx="4128778" cy="280718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12" y="1238052"/>
            <a:ext cx="3847381" cy="2488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3" y="1573961"/>
            <a:ext cx="2708694" cy="2490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7" y="4377337"/>
            <a:ext cx="3657600" cy="2057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02493" y="187921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Угадай песню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в начало 14">
            <a:hlinkClick r:id="rId6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4675" y="233189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Угадай песню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в начало 12">
            <a:hlinkClick r:id="rId3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6"/>
          <p:cNvSpPr/>
          <p:nvPr/>
        </p:nvSpPr>
        <p:spPr>
          <a:xfrm>
            <a:off x="236282" y="1100462"/>
            <a:ext cx="3060786" cy="285184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Скругленный прямоугольник 16"/>
          <p:cNvSpPr/>
          <p:nvPr/>
        </p:nvSpPr>
        <p:spPr>
          <a:xfrm>
            <a:off x="2116809" y="4143434"/>
            <a:ext cx="3280411" cy="256216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Скругленный прямоугольник 16"/>
          <p:cNvSpPr/>
          <p:nvPr/>
        </p:nvSpPr>
        <p:spPr>
          <a:xfrm>
            <a:off x="5604851" y="1271069"/>
            <a:ext cx="3050261" cy="384170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14" name="AutoShape 6" descr="https://get.pxhere.com/photo/landscape-water-nature-grass-creek-marsh-sky-field-farm-meadow-prairie-hill-flower-country-panorama-summer-stream-rural-scenic-pasture-corn-agriculture-plain-trees-outdoors-hills-hdr-clouds-fields-grassland-crops-plateau-beautiful-ecosystem-wisconsin-rural-area-paddy-field-geographical-feature-1270950.jpg"/>
          <p:cNvSpPr>
            <a:spLocks noChangeAspect="1" noChangeArrowheads="1"/>
          </p:cNvSpPr>
          <p:nvPr/>
        </p:nvSpPr>
        <p:spPr bwMode="auto">
          <a:xfrm>
            <a:off x="155575" y="-3214688"/>
            <a:ext cx="12068175" cy="670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6" y="1371172"/>
            <a:ext cx="2846717" cy="23020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18" y="4371207"/>
            <a:ext cx="3047378" cy="21671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83" y="1371172"/>
            <a:ext cx="2670835" cy="3562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1788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48996" y="278456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Угадай песню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в начало 13">
            <a:hlinkClick r:id="rId3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6"/>
          <p:cNvSpPr/>
          <p:nvPr/>
        </p:nvSpPr>
        <p:spPr>
          <a:xfrm>
            <a:off x="648409" y="1531156"/>
            <a:ext cx="3151320" cy="266623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Скругленный прямоугольник 16"/>
          <p:cNvSpPr/>
          <p:nvPr/>
        </p:nvSpPr>
        <p:spPr>
          <a:xfrm>
            <a:off x="2713478" y="4312468"/>
            <a:ext cx="3130533" cy="24383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30020" y="1321805"/>
            <a:ext cx="2757831" cy="379340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364" name="Picture 4" descr="http://photos.lifeisphoto.ru/174/0/1740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22" y="1679392"/>
            <a:ext cx="2815094" cy="2369760"/>
          </a:xfrm>
          <a:prstGeom prst="rect">
            <a:avLst/>
          </a:prstGeom>
          <a:noFill/>
        </p:spPr>
      </p:pic>
      <p:pic>
        <p:nvPicPr>
          <p:cNvPr id="15366" name="Picture 6" descr="https://i.pinimg.com/736x/0b/e4/5d/0be45d3c742a3d3f4cfd3891c682b1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2221" y="1590885"/>
            <a:ext cx="2614785" cy="3269643"/>
          </a:xfrm>
          <a:prstGeom prst="rect">
            <a:avLst/>
          </a:prstGeom>
          <a:noFill/>
        </p:spPr>
      </p:pic>
      <p:pic>
        <p:nvPicPr>
          <p:cNvPr id="15368" name="Picture 8" descr="https://cs-msk-fd-4.ykt2.ru/media/upload/photo/2017/12/17/f20af6d7-f29c-4667-8486-1256463b0e6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1439" y="4542625"/>
            <a:ext cx="2914609" cy="194307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0479" y="821123"/>
            <a:ext cx="8248722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Квиз</a:t>
            </a: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«Таланты в кубе»</a:t>
            </a:r>
          </a:p>
          <a:p>
            <a:pPr algn="ctr"/>
            <a:endParaRPr lang="ru-RU" sz="36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just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 тур. 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Культурный марафон</a:t>
            </a:r>
          </a:p>
          <a:p>
            <a:pPr algn="just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 тур. 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Суперблиц</a:t>
            </a:r>
            <a:endParaRPr lang="ru-RU" sz="4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7" name="Скругленный прямоугольник 18"/>
          <p:cNvSpPr/>
          <p:nvPr/>
        </p:nvSpPr>
        <p:spPr>
          <a:xfrm>
            <a:off x="211742" y="1032094"/>
            <a:ext cx="3020346" cy="3004751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8" name="IMG_3751.jpeg" descr="IMG_375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665" y="1204111"/>
            <a:ext cx="2670192" cy="262328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Скругленный прямоугольник 18"/>
          <p:cNvSpPr/>
          <p:nvPr/>
        </p:nvSpPr>
        <p:spPr>
          <a:xfrm>
            <a:off x="5314384" y="1004935"/>
            <a:ext cx="3004344" cy="3155132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0" name="IMG_3752.webp" descr="IMG_3752.web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49506" y="1123302"/>
            <a:ext cx="2417132" cy="286474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Скругленный прямоугольник 18"/>
          <p:cNvSpPr/>
          <p:nvPr/>
        </p:nvSpPr>
        <p:spPr>
          <a:xfrm>
            <a:off x="2842788" y="4028792"/>
            <a:ext cx="2680251" cy="2674129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2" name="IMG_3753.webp" descr="IMG_3753.webp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1380" y="4264183"/>
            <a:ext cx="2453539" cy="223793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1412783" y="142653"/>
            <a:ext cx="5657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Край родной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1371" y="196974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12783" y="142653"/>
            <a:ext cx="5657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Край родной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2" descr="D:\ИНТЕРНЕТ\2013987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08" y="841327"/>
            <a:ext cx="4137435" cy="310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50" y="852362"/>
            <a:ext cx="4834550" cy="295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35804" y="3974470"/>
            <a:ext cx="88905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200" b="1" dirty="0" smtClean="0">
                <a:solidFill>
                  <a:schemeClr val="bg1"/>
                </a:solidFill>
              </a:rPr>
              <a:t>«</a:t>
            </a:r>
            <a:r>
              <a:rPr lang="ru-RU" sz="2200" b="1" dirty="0" err="1" smtClean="0">
                <a:solidFill>
                  <a:schemeClr val="bg1"/>
                </a:solidFill>
              </a:rPr>
              <a:t>Кудыкина</a:t>
            </a:r>
            <a:r>
              <a:rPr lang="ru-RU" sz="2200" b="1" dirty="0" smtClean="0">
                <a:solidFill>
                  <a:schemeClr val="bg1"/>
                </a:solidFill>
              </a:rPr>
              <a:t> гора»</a:t>
            </a:r>
            <a:r>
              <a:rPr lang="ru-RU" sz="2200" dirty="0" smtClean="0">
                <a:solidFill>
                  <a:schemeClr val="bg1"/>
                </a:solidFill>
              </a:rPr>
              <a:t> – популярный сафари-парк, расположенный на берегу Дона в Липецкой области. Исполинских размеров статуя Змея Горыныча, что здесь появилась в 2016 г., вмиг оказалась известной на весь мир. Фото с трёхглавым монстром оказалось в подборке лучших снимков, сделанных пользователями </a:t>
            </a:r>
            <a:r>
              <a:rPr lang="ru-RU" sz="2200" dirty="0" err="1" smtClean="0">
                <a:solidFill>
                  <a:schemeClr val="bg1"/>
                </a:solidFill>
              </a:rPr>
              <a:t>Instagram</a:t>
            </a:r>
            <a:r>
              <a:rPr lang="ru-RU" sz="2200" dirty="0" smtClean="0">
                <a:solidFill>
                  <a:schemeClr val="bg1"/>
                </a:solidFill>
              </a:rPr>
              <a:t>. За 2 дня фото Змея Горыныча собрало 1,3 миллиона </a:t>
            </a:r>
            <a:r>
              <a:rPr lang="ru-RU" sz="2200" dirty="0" err="1" smtClean="0">
                <a:solidFill>
                  <a:schemeClr val="bg1"/>
                </a:solidFill>
              </a:rPr>
              <a:t>лайков</a:t>
            </a:r>
            <a:r>
              <a:rPr lang="ru-RU" sz="2200" dirty="0" smtClean="0">
                <a:solidFill>
                  <a:schemeClr val="bg1"/>
                </a:solidFill>
              </a:rPr>
              <a:t> и 6,5 тысяч комментариев.</a:t>
            </a:r>
          </a:p>
          <a:p>
            <a:endParaRPr lang="ru-RU" dirty="0"/>
          </a:p>
        </p:txBody>
      </p:sp>
      <p:sp>
        <p:nvSpPr>
          <p:cNvPr id="13" name="Управляющая кнопка: в начало 12">
            <a:hlinkClick r:id="rId5" action="ppaction://hlinksldjump" highlightClick="1"/>
          </p:cNvPr>
          <p:cNvSpPr/>
          <p:nvPr/>
        </p:nvSpPr>
        <p:spPr>
          <a:xfrm>
            <a:off x="8232076" y="6107394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4" name="Скругленный прямоугольник 18"/>
          <p:cNvSpPr/>
          <p:nvPr/>
        </p:nvSpPr>
        <p:spPr>
          <a:xfrm>
            <a:off x="1528395" y="3938257"/>
            <a:ext cx="2708626" cy="2747112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Скругленный прямоугольник 18"/>
          <p:cNvSpPr/>
          <p:nvPr/>
        </p:nvSpPr>
        <p:spPr>
          <a:xfrm>
            <a:off x="4635374" y="3911096"/>
            <a:ext cx="2634111" cy="2833735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Скругленный прямоугольник 18"/>
          <p:cNvSpPr/>
          <p:nvPr/>
        </p:nvSpPr>
        <p:spPr>
          <a:xfrm>
            <a:off x="1945335" y="1041149"/>
            <a:ext cx="2273579" cy="2853706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7" name="IMG_3748.webp" descr="IMG_3748.web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271" y="1176951"/>
            <a:ext cx="1972415" cy="2588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3749.webp" descr="IMG_3749.web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1212" y="4028793"/>
            <a:ext cx="2162158" cy="2650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Прямоугольник 14"/>
          <p:cNvSpPr/>
          <p:nvPr/>
        </p:nvSpPr>
        <p:spPr>
          <a:xfrm>
            <a:off x="2528290" y="173323"/>
            <a:ext cx="3756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Край родной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21371" y="196974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8"/>
          <p:cNvSpPr/>
          <p:nvPr/>
        </p:nvSpPr>
        <p:spPr>
          <a:xfrm>
            <a:off x="4406369" y="985319"/>
            <a:ext cx="2546692" cy="2853706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14" name="Picture 2" descr="https://im0-tub-ru.yandex.net/i?id=a5f9765ccae89d7432ffa5817a91ca5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946" y="1118508"/>
            <a:ext cx="2227152" cy="2527665"/>
          </a:xfrm>
          <a:prstGeom prst="rect">
            <a:avLst/>
          </a:prstGeom>
          <a:noFill/>
        </p:spPr>
      </p:pic>
      <p:pic>
        <p:nvPicPr>
          <p:cNvPr id="13316" name="Picture 4" descr="https://aptekabm.ru/upload/iblock/ed2/ed25f149c8513975ee6f569c8e1a23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4725" y="4146488"/>
            <a:ext cx="2428388" cy="23086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7" name="IMG_3748.webp" descr="IMG_3748.webp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04523"/>
            <a:ext cx="1972415" cy="258867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Управляющая кнопка: в начало 13">
            <a:hlinkClick r:id="rId4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28290" y="173323"/>
            <a:ext cx="3756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Край родной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https://im0-tub-ru.yandex.net/i?id=a5f9765ccae89d7432ffa5817a91ca5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278" y="1113576"/>
            <a:ext cx="2271384" cy="257786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90518" y="1511929"/>
            <a:ext cx="44905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 преданию, минеральные воды в Липецке открыл Петр Великий на территории основанных в 1703 году </a:t>
            </a:r>
            <a:r>
              <a:rPr lang="ru-RU" sz="2800" dirty="0" err="1" smtClean="0">
                <a:solidFill>
                  <a:schemeClr val="bg1"/>
                </a:solidFill>
              </a:rPr>
              <a:t>Липских</a:t>
            </a:r>
            <a:r>
              <a:rPr lang="ru-RU" sz="2800" dirty="0" smtClean="0">
                <a:solidFill>
                  <a:schemeClr val="bg1"/>
                </a:solidFill>
              </a:rPr>
              <a:t> железных заводов. А в 1805 году император Александру I подписал указ по устройству курорта в Липецке. </a:t>
            </a:r>
          </a:p>
          <a:p>
            <a:endParaRPr lang="ru-RU" dirty="0"/>
          </a:p>
        </p:txBody>
      </p:sp>
      <p:pic>
        <p:nvPicPr>
          <p:cNvPr id="57346" name="Picture 2" descr="https://openlip.ru/uploads/monthly_2019_01/large.08-.jpg.d5cb424fdc5906012a4ed58fdefd20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711" y="3802455"/>
            <a:ext cx="3562597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7" name="Скругленный прямоугольник 18"/>
          <p:cNvSpPr/>
          <p:nvPr/>
        </p:nvSpPr>
        <p:spPr>
          <a:xfrm>
            <a:off x="211741" y="1032094"/>
            <a:ext cx="3391537" cy="4183373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Скругленный прямоугольник 18"/>
          <p:cNvSpPr/>
          <p:nvPr/>
        </p:nvSpPr>
        <p:spPr>
          <a:xfrm>
            <a:off x="4178845" y="3962400"/>
            <a:ext cx="3280288" cy="2612511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Скругленный прямоугольник 18"/>
          <p:cNvSpPr/>
          <p:nvPr/>
        </p:nvSpPr>
        <p:spPr>
          <a:xfrm>
            <a:off x="4087221" y="998899"/>
            <a:ext cx="4091579" cy="2674129"/>
          </a:xfrm>
          <a:prstGeom prst="roundRect">
            <a:avLst>
              <a:gd name="adj" fmla="val 15586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1412783" y="142653"/>
            <a:ext cx="5657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Край родной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1371" y="196974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https://yandex-images.naydex.net/NQvb96385/bc04c3hdhXu/Kn883ud1u_Wg6V0qj0LyZMf8dwOfqlxQUQSKy_15QB2k4uyiTudpD7gXFNWYnFCyGLUcwTHOYfl9PPrnonNFfjr8-RhyJK7mtOyMttlCYiMVvWLWSnhaBoXVjBw8fcUO8aH3d97jehttAw9Xml5XedI921z_kTknNLfxNGMwketouiuIaP_ruyAhnHxIwfR9QLewyZotA12aABNLOPLZ26klqafNrnnYKE5MwsJJiveZNNPVvFP0rvY7-ngvMRbpKu1rwSy0vzAi7tMzQgAz9ck08sreb8xVWMXSzHl-UlNnqyKpzmJ5WGyCBspHSUd-Xr0RHjrZPyv997_7ZvrYY67q5ABmubPwaSNau4WNsDRKPj7DUmeEU1PDEAP-OlJfZechZwjisBeoS8qPBgeJ9dw-3ZH7V3PvPjO2u-r9HSDjLaxBKzwwO-EkGjeNgX75A_xyj9wphxWWxVPPdHlWXiHtoqnGbbMY6gNJhkWDivWZd9Bc-hD-rLgxPnijvROuriIuSWqxtrXqZN_xxYKwMcW4uIueJUPWFsjazDV-H1BjqqmgB-M8l6eDSUOPjw63m7SWn_mQtOtwNzBwJTdRY-OtKgysMTFwKeeT9MhHv_LD8L1LUyaO0BpAEkZwfVmWJeTpbUAqM9Ajj47CC09HNFB72Fc5EHym-f66P6g5VKPnaqfPobW2ceNuGP9ARX72D7fxRlyqQlBYi5tD8LGT0Oxg4asJbjkeb4oLD8_Lx_zTvxOeuNu1ZTP-s3ShM1xh5SnrxKI6c3TjJBO5icd0sch0eglU5M-flUQTAnG00tGjImLpyS4-EmPKDE5IiwD0njyXGPHXeCk1Prk-6ToVZi2v40HsvL406W5cOEeJfjJKPTHLH-6J3ZSDU4j-ftZQ7uHtK4lk_hKqT8KFzMTD8lv8U96z2DkodfbyeKZ61SFvr-oNo_RwMGypm_mIw718S7x8AxIujdeahJJL8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2" y="1131005"/>
            <a:ext cx="3637493" cy="2424995"/>
          </a:xfrm>
          <a:prstGeom prst="rect">
            <a:avLst/>
          </a:prstGeom>
          <a:noFill/>
        </p:spPr>
      </p:pic>
      <p:pic>
        <p:nvPicPr>
          <p:cNvPr id="8196" name="Picture 4" descr="https://www.museum48.ru/images/foto/2020/18.06.2020/3453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666" y="1173215"/>
            <a:ext cx="2948467" cy="3830585"/>
          </a:xfrm>
          <a:prstGeom prst="rect">
            <a:avLst/>
          </a:prstGeom>
          <a:noFill/>
        </p:spPr>
      </p:pic>
      <p:pic>
        <p:nvPicPr>
          <p:cNvPr id="8200" name="Picture 8" descr="https://www.plantarium.ru/dat/places/6/678/5678_f3f4d5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7363" y="4182534"/>
            <a:ext cx="3174037" cy="21251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12783" y="142653"/>
            <a:ext cx="5657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Край родной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6198" y="1358019"/>
            <a:ext cx="4454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Высота "Огурец" </a:t>
            </a:r>
            <a:r>
              <a:rPr lang="ru-RU" sz="2400" dirty="0" smtClean="0">
                <a:solidFill>
                  <a:schemeClr val="bg1"/>
                </a:solidFill>
              </a:rPr>
              <a:t>находится недалеко от села </a:t>
            </a:r>
            <a:r>
              <a:rPr lang="ru-RU" sz="2400" dirty="0" err="1" smtClean="0">
                <a:solidFill>
                  <a:schemeClr val="bg1"/>
                </a:solidFill>
              </a:rPr>
              <a:t>Ломигоры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Воловского</a:t>
            </a:r>
            <a:r>
              <a:rPr lang="ru-RU" sz="2400" dirty="0" smtClean="0">
                <a:solidFill>
                  <a:schemeClr val="bg1"/>
                </a:solidFill>
              </a:rPr>
              <a:t> района на границе трёх областей: Курской, Орловской и Липецкой.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Её  называют </a:t>
            </a:r>
            <a:r>
              <a:rPr lang="ru-RU" sz="2400" dirty="0" err="1" smtClean="0">
                <a:solidFill>
                  <a:schemeClr val="bg1"/>
                </a:solidFill>
              </a:rPr>
              <a:t>ломигорским</a:t>
            </a:r>
            <a:r>
              <a:rPr lang="ru-RU" sz="2400" dirty="0" smtClean="0">
                <a:solidFill>
                  <a:schemeClr val="bg1"/>
                </a:solidFill>
              </a:rPr>
              <a:t> "Мамаевым курганом": в боях за высоту по официальным данным погибло более 5 тысяч человек. 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5389" y="5006565"/>
            <a:ext cx="8537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В 2018 году высоте было дано почетное наименование "Рубеж воинской доблести".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6322" name="Picture 2" descr="https://www.culture.ru/storage/images/a40e9baa0e21af81931703ff120461e0/7e58f4bb7415198d90ce159c9421c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05" y="1314003"/>
            <a:ext cx="4199144" cy="3149358"/>
          </a:xfrm>
          <a:prstGeom prst="rect">
            <a:avLst/>
          </a:prstGeom>
          <a:noFill/>
        </p:spPr>
      </p:pic>
      <p:sp>
        <p:nvSpPr>
          <p:cNvPr id="13" name="Управляющая кнопка: в начало 12">
            <a:hlinkClick r:id="rId4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45319" y="1897370"/>
            <a:ext cx="525336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 тур</a:t>
            </a:r>
          </a:p>
          <a:p>
            <a:pPr algn="ctr"/>
            <a:r>
              <a:rPr lang="ru-RU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Суперблиц</a:t>
            </a:r>
            <a:endParaRPr lang="ru-RU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s.inlipetsk.ru/upload/news/mitrofan_Klu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082" y="482935"/>
            <a:ext cx="3730625" cy="6030327"/>
          </a:xfrm>
          <a:prstGeom prst="rect">
            <a:avLst/>
          </a:prstGeom>
          <a:noFill/>
        </p:spPr>
      </p:pic>
      <p:sp>
        <p:nvSpPr>
          <p:cNvPr id="18" name="Прямоугольный треугольник 17"/>
          <p:cNvSpPr/>
          <p:nvPr/>
        </p:nvSpPr>
        <p:spPr>
          <a:xfrm rot="10800000">
            <a:off x="353083" y="4427145"/>
            <a:ext cx="4762124" cy="207324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353085" y="4399985"/>
            <a:ext cx="4828326" cy="2097480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342523" y="2316179"/>
            <a:ext cx="4828326" cy="2097480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342521" y="2316177"/>
            <a:ext cx="4762124" cy="207324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342523" y="233881"/>
            <a:ext cx="4828326" cy="2097480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333468" y="224827"/>
            <a:ext cx="4762124" cy="207324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2658" y="823864"/>
            <a:ext cx="41102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Митрофа́н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Алексе́евич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Клю́ев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(1848г. - 1924 г.)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16444" y="3232087"/>
            <a:ext cx="41283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В 1903 г. избран «головой города»,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 1912 г. -  «почётный гражданин града Липецка»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s.inlipetsk.ru/upload/news/mitrofan_Klu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195" y="410507"/>
            <a:ext cx="3730625" cy="603032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71177" y="217282"/>
            <a:ext cx="41102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Митрофа́н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Алексе́евич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Клю́ев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(1848г. - 1924 г.)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09449" y="1711105"/>
            <a:ext cx="46172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   Содействовал строительству напорного водопровода, </a:t>
            </a:r>
            <a:r>
              <a:rPr lang="ru-RU" sz="2800" dirty="0" err="1" smtClean="0">
                <a:solidFill>
                  <a:schemeClr val="bg1"/>
                </a:solidFill>
              </a:rPr>
              <a:t>гидроэлектостанции</a:t>
            </a:r>
            <a:r>
              <a:rPr lang="ru-RU" sz="2800" dirty="0" smtClean="0">
                <a:solidFill>
                  <a:schemeClr val="bg1"/>
                </a:solidFill>
              </a:rPr>
              <a:t> на речке </a:t>
            </a:r>
            <a:r>
              <a:rPr lang="ru-RU" sz="2800" dirty="0" err="1" smtClean="0">
                <a:solidFill>
                  <a:schemeClr val="bg1"/>
                </a:solidFill>
              </a:rPr>
              <a:t>Липовка</a:t>
            </a:r>
            <a:r>
              <a:rPr lang="ru-RU" sz="2800" dirty="0" smtClean="0">
                <a:solidFill>
                  <a:schemeClr val="bg1"/>
                </a:solidFill>
              </a:rPr>
              <a:t>, городской телефонной станции, большому торговому корпусу.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ИНТЕРНЕТ\12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26" y="262927"/>
            <a:ext cx="4465873" cy="33494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33727" y="362139"/>
            <a:ext cx="41102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Митрофа́н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Алексе́евич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Клю́ев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(1848г. - 1924 г.)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2016" y="4916031"/>
            <a:ext cx="8609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   В 2006 г. на улице Советской недалеко от Липецкого драматического театра имени Л.Н. Толстого М.А.Клюеву установлен памятник.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60063" y="1991764"/>
            <a:ext cx="36938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600" dirty="0" smtClean="0">
                <a:solidFill>
                  <a:schemeClr val="bg1"/>
                </a:solidFill>
              </a:rPr>
              <a:t>Был инициатором строительства Никольского храма в Липецке.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642" y="3692305"/>
            <a:ext cx="85645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ru-RU" sz="2600" dirty="0" smtClean="0">
                <a:solidFill>
                  <a:schemeClr val="bg1"/>
                </a:solidFill>
              </a:rPr>
              <a:t>При нем была открыта первая поликлиника, первый кинотеатр, реальное училище и женская гимназия, музей и городская библиотека, городское попечительство о бедных. 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82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0005743"/>
              </p:ext>
            </p:extLst>
          </p:nvPr>
        </p:nvGraphicFramePr>
        <p:xfrm>
          <a:off x="455328" y="1834122"/>
          <a:ext cx="8280399" cy="3884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1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7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4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4969">
                <a:tc>
                  <a:txBody>
                    <a:bodyPr/>
                    <a:lstStyle/>
                    <a:p>
                      <a:pPr marL="36000" algn="l"/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</a:rPr>
                        <a:t>Киноребусы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1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2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3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Липецк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 в современном кино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1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2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3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Обычаи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 и традиции Липецкой области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1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2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3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4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Угадай</a:t>
                      </a: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 песню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1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2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3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chemeClr val="bg1"/>
                          </a:solidFill>
                        </a:rPr>
                        <a:t>Край родной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1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2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3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Управляющая кнопка: далее 1">
            <a:hlinkClick r:id="rId18" action="ppaction://hlinksldjump" highlightClick="1"/>
          </p:cNvPr>
          <p:cNvSpPr/>
          <p:nvPr/>
        </p:nvSpPr>
        <p:spPr>
          <a:xfrm>
            <a:off x="7993189" y="5905257"/>
            <a:ext cx="574534" cy="486403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961" y="371821"/>
            <a:ext cx="8455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1 тур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Культурный марафон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6696" y="2143469"/>
            <a:ext cx="607890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Подведение </a:t>
            </a:r>
          </a:p>
          <a:p>
            <a:pPr algn="ctr"/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итогов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9213" y="1978626"/>
            <a:ext cx="84655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Для </a:t>
            </a:r>
            <a:r>
              <a:rPr lang="ru-RU" sz="4000" b="1" dirty="0">
                <a:solidFill>
                  <a:schemeClr val="bg1"/>
                </a:solidFill>
              </a:rPr>
              <a:t>России наш город – частица,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А для нас он – родительский дом. 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И мы рады, что можем гордиться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Малой </a:t>
            </a:r>
            <a:r>
              <a:rPr lang="ru-RU" sz="4000" b="1" dirty="0" smtClean="0">
                <a:solidFill>
                  <a:schemeClr val="bg1"/>
                </a:solidFill>
              </a:rPr>
              <a:t>родиной</a:t>
            </a:r>
            <a:r>
              <a:rPr lang="ru-RU" sz="4000" b="1" dirty="0">
                <a:solidFill>
                  <a:schemeClr val="bg1"/>
                </a:solidFill>
              </a:rPr>
              <a:t>, где мы </a:t>
            </a:r>
            <a:r>
              <a:rPr lang="ru-RU" sz="4000" b="1" dirty="0" smtClean="0">
                <a:solidFill>
                  <a:schemeClr val="bg1"/>
                </a:solidFill>
              </a:rPr>
              <a:t>живем.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endParaRPr lang="ru-RU" sz="8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569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5687" y="2497431"/>
            <a:ext cx="4432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</a:t>
            </a:r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602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Скругленный прямоугольник 10"/>
          <p:cNvSpPr/>
          <p:nvPr/>
        </p:nvSpPr>
        <p:spPr>
          <a:xfrm>
            <a:off x="1175417" y="3703938"/>
            <a:ext cx="3188353" cy="28808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Скругленный прямоугольник 9"/>
          <p:cNvSpPr/>
          <p:nvPr/>
        </p:nvSpPr>
        <p:spPr>
          <a:xfrm>
            <a:off x="5076731" y="2200677"/>
            <a:ext cx="3886200" cy="264066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Скругленный прямоугольник 8"/>
          <p:cNvSpPr/>
          <p:nvPr/>
        </p:nvSpPr>
        <p:spPr>
          <a:xfrm>
            <a:off x="204898" y="1145177"/>
            <a:ext cx="3036474" cy="23848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5" name="Рисунок 5" descr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7237" y="2384095"/>
            <a:ext cx="3570837" cy="2379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Рисунок 7" descr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420" y="1295400"/>
            <a:ext cx="2821432" cy="211607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2191380" y="151707"/>
            <a:ext cx="407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Киноребусы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в начало 17">
            <a:hlinkClick r:id="rId5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3" name="Picture 5" descr="D:\ИНТЕРНЕТ\jeleznii_tr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1032" y="3983116"/>
            <a:ext cx="3002423" cy="23271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9" name="Скругленный прямоугольник 13"/>
          <p:cNvSpPr/>
          <p:nvPr/>
        </p:nvSpPr>
        <p:spPr>
          <a:xfrm>
            <a:off x="5279566" y="1371600"/>
            <a:ext cx="2765766" cy="33070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Скругленный прямоугольник 12"/>
          <p:cNvSpPr/>
          <p:nvPr/>
        </p:nvSpPr>
        <p:spPr>
          <a:xfrm>
            <a:off x="473443" y="1464380"/>
            <a:ext cx="3184157" cy="21932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Скругленный прямоугольник 14"/>
          <p:cNvSpPr/>
          <p:nvPr/>
        </p:nvSpPr>
        <p:spPr>
          <a:xfrm>
            <a:off x="1447800" y="4136366"/>
            <a:ext cx="3352800" cy="241683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6" name="Рисунок 9" descr="Рисунок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4267200"/>
            <a:ext cx="3048000" cy="215043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97" name="Рисунок 10" descr="Рисунок 1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22613" y="1468263"/>
            <a:ext cx="2299580" cy="31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Рисунок 11" descr="Рисунок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9901" y="1621099"/>
            <a:ext cx="2903979" cy="193356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2191380" y="151707"/>
            <a:ext cx="407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Киноребусы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в начало 14">
            <a:hlinkClick r:id="rId6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91380" y="151707"/>
            <a:ext cx="407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Киноребусы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в начало 11">
            <a:hlinkClick r:id="rId3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695" y="1491541"/>
            <a:ext cx="2505148" cy="21932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Скругленный прямоугольник 12"/>
          <p:cNvSpPr/>
          <p:nvPr/>
        </p:nvSpPr>
        <p:spPr>
          <a:xfrm>
            <a:off x="2880154" y="3784348"/>
            <a:ext cx="3357683" cy="25334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Скругленный прямоугольник 12"/>
          <p:cNvSpPr/>
          <p:nvPr/>
        </p:nvSpPr>
        <p:spPr>
          <a:xfrm>
            <a:off x="6219731" y="1379880"/>
            <a:ext cx="2471596" cy="271228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5" y="1694325"/>
            <a:ext cx="1836420" cy="1836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16" y="3926834"/>
            <a:ext cx="3032911" cy="2274683"/>
          </a:xfrm>
          <a:prstGeom prst="rect">
            <a:avLst/>
          </a:prstGeom>
        </p:spPr>
      </p:pic>
      <p:pic>
        <p:nvPicPr>
          <p:cNvPr id="20482" name="Picture 2" descr="https://avatars.mds.yandex.net/get-zen_doc/1639101/pub_5db36e84e3062c00b02e6a6a_5db39af63d873600b150d11f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6804" y="1457609"/>
            <a:ext cx="1906299" cy="2553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439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231" y="163108"/>
            <a:ext cx="7393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Липецк в современном кино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26723" y="79267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https://www.lipetskmedia.ru/image/%D0%A1%D0%BD%D0%B8%D0%BC%D0%BE%D0%BA3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26" y="4241797"/>
            <a:ext cx="6009916" cy="2675467"/>
          </a:xfrm>
          <a:prstGeom prst="rect">
            <a:avLst/>
          </a:prstGeom>
          <a:noFill/>
        </p:spPr>
      </p:pic>
      <p:pic>
        <p:nvPicPr>
          <p:cNvPr id="1026" name="Picture 2" descr="D:\ИНТЕРНЕТ\5cc7c5f02434a4bbe56f12071f28d0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3736" y="987570"/>
            <a:ext cx="4120443" cy="30903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5825" y="1002597"/>
            <a:ext cx="496778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Летом 2020 года в Липецке на улицах Циолковского и Прокатной целую неделю снимали фильм по сценарию </a:t>
            </a:r>
            <a:r>
              <a:rPr lang="ru-RU" sz="2800" dirty="0" err="1" smtClean="0">
                <a:solidFill>
                  <a:schemeClr val="bg1"/>
                </a:solidFill>
              </a:rPr>
              <a:t>Ж.Крыжовникова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</a:rPr>
              <a:t>А.Казакова</a:t>
            </a:r>
            <a:r>
              <a:rPr lang="ru-RU" sz="2800" dirty="0" smtClean="0">
                <a:solidFill>
                  <a:schemeClr val="bg1"/>
                </a:solidFill>
              </a:rPr>
              <a:t>. Этот фильм выходит в прокат в ближайшее время.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88373" y="4206067"/>
            <a:ext cx="30382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>
                <a:solidFill>
                  <a:schemeClr val="bg1"/>
                </a:solidFill>
              </a:rPr>
              <a:t>1)  «Северный ветер»     </a:t>
            </a:r>
          </a:p>
          <a:p>
            <a:pPr marL="342900" indent="-342900"/>
            <a:r>
              <a:rPr lang="ru-RU" sz="2800" b="1" dirty="0" smtClean="0">
                <a:solidFill>
                  <a:schemeClr val="bg1"/>
                </a:solidFill>
              </a:rPr>
              <a:t>2) «Родные»    </a:t>
            </a:r>
          </a:p>
          <a:p>
            <a:pPr marL="342900" indent="-342900"/>
            <a:r>
              <a:rPr lang="ru-RU" sz="2800" b="1" dirty="0" smtClean="0">
                <a:solidFill>
                  <a:schemeClr val="bg1"/>
                </a:solidFill>
              </a:rPr>
              <a:t>3) «Дважды два»</a:t>
            </a:r>
          </a:p>
          <a:p>
            <a:pPr marL="342900" indent="-342900"/>
            <a:r>
              <a:rPr lang="ru-RU" sz="2800" b="1" dirty="0" smtClean="0">
                <a:solidFill>
                  <a:schemeClr val="bg1"/>
                </a:solidFill>
              </a:rPr>
              <a:t>4) «Батя»</a:t>
            </a:r>
          </a:p>
          <a:p>
            <a:endParaRPr lang="ru-RU" dirty="0"/>
          </a:p>
        </p:txBody>
      </p:sp>
      <p:sp>
        <p:nvSpPr>
          <p:cNvPr id="12" name="Управляющая кнопка: в начало 11">
            <a:hlinkClick r:id="rId5" action="ppaction://hlinksldjump" highlightClick="1"/>
          </p:cNvPr>
          <p:cNvSpPr/>
          <p:nvPr/>
        </p:nvSpPr>
        <p:spPr>
          <a:xfrm>
            <a:off x="8057584" y="6083929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39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4886" y="224134"/>
            <a:ext cx="7393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Липецк в современном кино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3141" y="269402"/>
            <a:ext cx="878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172" y="3513447"/>
            <a:ext cx="252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chemeClr val="bg1"/>
                </a:solidFill>
              </a:rPr>
              <a:t>1) «Су-25»   </a:t>
            </a:r>
          </a:p>
          <a:p>
            <a:pPr marL="514350" indent="-514350"/>
            <a:r>
              <a:rPr lang="ru-RU" sz="2800" b="1" dirty="0" smtClean="0">
                <a:solidFill>
                  <a:schemeClr val="bg1"/>
                </a:solidFill>
              </a:rPr>
              <a:t>2) «Су-27»   </a:t>
            </a:r>
          </a:p>
          <a:p>
            <a:pPr marL="514350" indent="-514350"/>
            <a:r>
              <a:rPr lang="ru-RU" sz="2800" b="1" dirty="0" smtClean="0">
                <a:solidFill>
                  <a:schemeClr val="bg1"/>
                </a:solidFill>
              </a:rPr>
              <a:t>3)  «МиГ-31»</a:t>
            </a:r>
          </a:p>
          <a:p>
            <a:pPr marL="514350" indent="-514350"/>
            <a:r>
              <a:rPr lang="ru-RU" sz="2800" b="1" dirty="0" smtClean="0">
                <a:solidFill>
                  <a:schemeClr val="bg1"/>
                </a:solidFill>
              </a:rPr>
              <a:t>4) «МиГ-29»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://s1.fotokto.ru/photo/full/533/5331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004" y="3319014"/>
            <a:ext cx="5016504" cy="334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1667" y="1134534"/>
            <a:ext cx="87206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Липецкие лётчики </a:t>
            </a:r>
            <a:r>
              <a:rPr lang="ru-RU" sz="2800" dirty="0" smtClean="0">
                <a:solidFill>
                  <a:schemeClr val="bg1"/>
                </a:solidFill>
              </a:rPr>
              <a:t>приняли участие в съемках художественного фильма </a:t>
            </a:r>
            <a:r>
              <a:rPr lang="ru-RU" sz="2800" b="1" dirty="0" smtClean="0">
                <a:solidFill>
                  <a:schemeClr val="bg1"/>
                </a:solidFill>
              </a:rPr>
              <a:t>«Личный номер»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 котором россияне и американцы совместно боролись с террористической организацией. Какие самолёты пилотировали </a:t>
            </a:r>
            <a:r>
              <a:rPr lang="ru-RU" sz="2800" dirty="0" err="1" smtClean="0">
                <a:solidFill>
                  <a:schemeClr val="bg1"/>
                </a:solidFill>
              </a:rPr>
              <a:t>липчане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439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0521" y="305615"/>
            <a:ext cx="7393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Липецк в современном кино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img2.goodfon.ru/original/1980x1319/2/6e/su-27-suhoy-istrebiteli-po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36" y="3232087"/>
            <a:ext cx="4733372" cy="315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64" y="1059255"/>
            <a:ext cx="87094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В 2004 году в Липецком авиацентре режиссёр Евгений Лаврентьев работал над съёмками российско-итальянского боевика </a:t>
            </a:r>
            <a:r>
              <a:rPr lang="ru-RU" sz="2400" b="1" dirty="0" smtClean="0">
                <a:solidFill>
                  <a:schemeClr val="bg1"/>
                </a:solidFill>
              </a:rPr>
              <a:t>«Личный номер».</a:t>
            </a:r>
            <a:r>
              <a:rPr lang="ru-RU" sz="2400" dirty="0" smtClean="0">
                <a:solidFill>
                  <a:schemeClr val="bg1"/>
                </a:solidFill>
              </a:rPr>
              <a:t> Здесь снимались сцены захвата самолёта международными террористами. Главными героями этих эпизодов стали липецкие асы, пилотировавшие четвёрку боевых </a:t>
            </a:r>
            <a:r>
              <a:rPr lang="ru-RU" sz="2400" b="1" dirty="0" smtClean="0">
                <a:solidFill>
                  <a:schemeClr val="bg1"/>
                </a:solidFill>
              </a:rPr>
              <a:t>Су-27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43192" y="3576120"/>
            <a:ext cx="40378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В 2017-м Фёдор Бондарчук также пригласил липецких лётчиков для съёмок в фильме </a:t>
            </a:r>
            <a:r>
              <a:rPr lang="ru-RU" sz="2400" b="1" dirty="0" smtClean="0">
                <a:solidFill>
                  <a:schemeClr val="bg1"/>
                </a:solidFill>
              </a:rPr>
              <a:t>«Притяжение». </a:t>
            </a:r>
          </a:p>
          <a:p>
            <a:endParaRPr lang="ru-RU" dirty="0"/>
          </a:p>
        </p:txBody>
      </p:sp>
      <p:sp>
        <p:nvSpPr>
          <p:cNvPr id="12" name="Управляющая кнопка: в начало 11">
            <a:hlinkClick r:id="rId4" action="ppaction://hlinksldjump" highlightClick="1"/>
          </p:cNvPr>
          <p:cNvSpPr/>
          <p:nvPr/>
        </p:nvSpPr>
        <p:spPr>
          <a:xfrm>
            <a:off x="8057584" y="6137093"/>
            <a:ext cx="597529" cy="534154"/>
          </a:xfrm>
          <a:prstGeom prst="actionButtonBeginning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395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997</TotalTime>
  <Words>620</Words>
  <Application>Microsoft Office PowerPoint</Application>
  <PresentationFormat>Экран (4:3)</PresentationFormat>
  <Paragraphs>115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Хвостова</dc:creator>
  <cp:lastModifiedBy>DNA7 X86</cp:lastModifiedBy>
  <cp:revision>266</cp:revision>
  <dcterms:modified xsi:type="dcterms:W3CDTF">2025-05-18T13:34:15Z</dcterms:modified>
</cp:coreProperties>
</file>