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21335"/>
            <a:ext cx="9144000" cy="2249170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p>
            <a:r>
              <a:rPr lang="ru-RU" altLang="en-US" sz="4445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«Разноцветный подарок»</a:t>
            </a:r>
            <a:br>
              <a:rPr lang="ru-RU" altLang="en-US" sz="4445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sz="4445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П. Синявский</a:t>
            </a:r>
            <a:br>
              <a:rPr lang="ru-RU" altLang="en-US" sz="4445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sz="4445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урок чтения в 3 классе</a:t>
            </a:r>
            <a:endParaRPr lang="ru-RU" altLang="en-US" sz="4445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771140"/>
            <a:ext cx="9144000" cy="2486660"/>
          </a:xfr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/>
          <a:p>
            <a:endParaRPr lang="ru-RU" altLang="en-US" i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i="1">
                <a:latin typeface="Times New Roman" panose="02020603050405020304" charset="0"/>
                <a:cs typeface="Times New Roman" panose="02020603050405020304" charset="0"/>
              </a:rPr>
              <a:t>подготовила: учитель начальных классов</a:t>
            </a:r>
            <a:endParaRPr lang="ru-RU" altLang="en-US" i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i="1">
                <a:latin typeface="Times New Roman" panose="02020603050405020304" charset="0"/>
                <a:cs typeface="Times New Roman" panose="02020603050405020304" charset="0"/>
              </a:rPr>
              <a:t>КОУ «Адаптивной школы-интернат №17» г.Омска</a:t>
            </a:r>
            <a:endParaRPr lang="ru-RU" altLang="en-US" i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i="1">
                <a:latin typeface="Times New Roman" panose="02020603050405020304" charset="0"/>
                <a:cs typeface="Times New Roman" panose="02020603050405020304" charset="0"/>
              </a:rPr>
              <a:t>Клименцова А.В.</a:t>
            </a:r>
            <a:endParaRPr lang="ru-RU" altLang="en-US" i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p>
            <a:r>
              <a:rPr lang="ru-RU" altLang="en-US"/>
              <a:t>Итоги урока: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p>
            <a:r>
              <a:rPr lang="ru-RU" altLang="en-US"/>
              <a:t>1. Что мы сегодня узнали?</a:t>
            </a:r>
            <a:endParaRPr lang="ru-RU" altLang="en-US"/>
          </a:p>
          <a:p>
            <a:endParaRPr lang="ru-RU" altLang="en-US"/>
          </a:p>
          <a:p>
            <a:r>
              <a:rPr lang="ru-RU" altLang="en-US"/>
              <a:t>2. Как ты оцениваешь свою деятельность на уроке? Раскрась смайлик в соответствующий цвет</a:t>
            </a:r>
            <a:endParaRPr lang="ru-RU" altLang="en-US"/>
          </a:p>
          <a:p>
            <a:endParaRPr lang="ru-RU" altLang="en-US"/>
          </a:p>
          <a:p>
            <a:r>
              <a:rPr lang="ru-RU" altLang="en-US"/>
              <a:t>3. Раскрась дома мнемотаблицу и выучи стихотворение с опорой на мнемотаблицу</a:t>
            </a:r>
            <a:endParaRPr lang="ru-RU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47700" y="323850"/>
            <a:ext cx="10515600" cy="585343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70000"/>
          </a:bodyPr>
          <a:p>
            <a:pPr algn="ctr"/>
            <a:r>
              <a:rPr lang="en-US" altLang="en-US" b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Читай</a:t>
            </a:r>
            <a:r>
              <a:rPr lang="en-US" altLang="ru-RU" b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– </a:t>
            </a:r>
            <a:r>
              <a:rPr lang="en-US" altLang="en-US" b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не</a:t>
            </a:r>
            <a:r>
              <a:rPr lang="en-US" altLang="ru-RU" b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торопись</a:t>
            </a:r>
            <a:r>
              <a:rPr lang="ru-RU" altLang="en-US" b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!</a:t>
            </a:r>
            <a:endParaRPr lang="en-US" altLang="en-US" b="1">
              <a:solidFill>
                <a:srgbClr val="00B05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altLang="en-US" b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Смотри</a:t>
            </a:r>
            <a:r>
              <a:rPr lang="en-US" altLang="ru-RU" b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– </a:t>
            </a:r>
            <a:r>
              <a:rPr lang="en-US" altLang="en-US" b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не</a:t>
            </a:r>
            <a:r>
              <a:rPr lang="en-US" altLang="ru-RU" b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ошибись</a:t>
            </a:r>
            <a:r>
              <a:rPr lang="en-US" altLang="ru-RU" b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 b="1">
              <a:solidFill>
                <a:srgbClr val="00B05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altLang="en-US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Каждый</a:t>
            </a:r>
            <a:r>
              <a:rPr lang="en-US" altLang="ru-RU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день</a:t>
            </a:r>
            <a:r>
              <a:rPr lang="en-US" altLang="ru-RU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Всегда</a:t>
            </a:r>
            <a:r>
              <a:rPr lang="en-US" altLang="ru-RU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везде</a:t>
            </a:r>
            <a:endParaRPr lang="en-US" altLang="en-US" b="1">
              <a:solidFill>
                <a:srgbClr val="FFC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altLang="en-US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занятиях</a:t>
            </a:r>
            <a:r>
              <a:rPr lang="en-US" altLang="ru-RU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игре</a:t>
            </a:r>
            <a:endParaRPr lang="en-US" altLang="en-US" b="1">
              <a:solidFill>
                <a:srgbClr val="FFC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altLang="en-US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Смело</a:t>
            </a:r>
            <a:r>
              <a:rPr lang="en-US" altLang="ru-RU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четко</a:t>
            </a:r>
            <a:r>
              <a:rPr lang="en-US" altLang="ru-RU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говори</a:t>
            </a:r>
            <a:endParaRPr lang="en-US" altLang="en-US" b="1">
              <a:solidFill>
                <a:srgbClr val="FFC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altLang="en-US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тихонечко</a:t>
            </a:r>
            <a:r>
              <a:rPr lang="en-US" altLang="ru-RU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сиди</a:t>
            </a:r>
            <a:r>
              <a:rPr lang="en-US" altLang="ru-RU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 b="1">
              <a:solidFill>
                <a:srgbClr val="FFC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altLang="en-US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Мы</a:t>
            </a:r>
            <a:r>
              <a:rPr lang="en-US" altLang="ru-RU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будем</a:t>
            </a:r>
            <a:r>
              <a:rPr lang="en-US" altLang="ru-RU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разговаривать</a:t>
            </a:r>
            <a:endParaRPr lang="en-US" altLang="en-US" b="1"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altLang="en-US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Мы</a:t>
            </a:r>
            <a:r>
              <a:rPr lang="en-US" altLang="ru-RU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будем</a:t>
            </a:r>
            <a:r>
              <a:rPr lang="en-US" altLang="ru-RU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выговаривать</a:t>
            </a:r>
            <a:endParaRPr lang="en-US" altLang="en-US" b="1"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altLang="en-US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Все</a:t>
            </a:r>
            <a:r>
              <a:rPr lang="en-US" altLang="ru-RU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правильно</a:t>
            </a:r>
            <a:r>
              <a:rPr lang="en-US" altLang="ru-RU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внятно</a:t>
            </a:r>
            <a:endParaRPr lang="en-US" altLang="en-US" b="1"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altLang="en-US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Чтоб</a:t>
            </a:r>
            <a:r>
              <a:rPr lang="en-US" altLang="ru-RU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было</a:t>
            </a:r>
            <a:r>
              <a:rPr lang="en-US" altLang="ru-RU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всем</a:t>
            </a:r>
            <a:r>
              <a:rPr lang="en-US" altLang="ru-RU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понятно</a:t>
            </a:r>
            <a:r>
              <a:rPr lang="en-US" altLang="ru-RU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 b="1"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r>
              <a:rPr lang="en-US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Парта</a:t>
            </a:r>
            <a:r>
              <a:rPr lang="en-US" altLang="ru-RU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– </a:t>
            </a:r>
            <a:r>
              <a:rPr lang="en-US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это</a:t>
            </a:r>
            <a:r>
              <a:rPr lang="en-US" altLang="ru-RU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не</a:t>
            </a:r>
            <a:r>
              <a:rPr lang="en-US" altLang="ru-RU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кровать</a:t>
            </a:r>
            <a:endParaRPr lang="en-US" altLang="en-US" b="1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r>
              <a:rPr lang="en-US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ней</a:t>
            </a:r>
            <a:r>
              <a:rPr lang="en-US" altLang="ru-RU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нельзя</a:t>
            </a:r>
            <a:r>
              <a:rPr lang="en-US" altLang="ru-RU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лежать</a:t>
            </a:r>
            <a:r>
              <a:rPr lang="ru-RU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!</a:t>
            </a:r>
            <a:endParaRPr lang="en-US" altLang="en-US" b="1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r>
              <a:rPr lang="en-US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Ты</a:t>
            </a:r>
            <a:r>
              <a:rPr lang="en-US" altLang="ru-RU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сиди</a:t>
            </a:r>
            <a:r>
              <a:rPr lang="en-US" altLang="ru-RU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за</a:t>
            </a:r>
            <a:r>
              <a:rPr lang="en-US" altLang="ru-RU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партой</a:t>
            </a:r>
            <a:r>
              <a:rPr lang="en-US" altLang="ru-RU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стройно</a:t>
            </a:r>
            <a:endParaRPr lang="en-US" altLang="en-US" b="1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r>
              <a:rPr lang="en-US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веди</a:t>
            </a:r>
            <a:r>
              <a:rPr lang="en-US" altLang="ru-RU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себя</a:t>
            </a:r>
            <a:r>
              <a:rPr lang="en-US" altLang="ru-RU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достойно</a:t>
            </a:r>
            <a:r>
              <a:rPr lang="en-US" altLang="ru-RU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 b="1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13650" y="323850"/>
            <a:ext cx="3549650" cy="25444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47700" y="334010"/>
            <a:ext cx="10515600" cy="5843270"/>
          </a:xfrm>
        </p:spPr>
        <p:txBody>
          <a:bodyPr/>
          <a:p>
            <a:r>
              <a:rPr lang="ru-RU" altLang="en-US" sz="32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Как вы понимаете смысл пословицы?</a:t>
            </a:r>
            <a:endParaRPr lang="ru-RU" altLang="en-US" sz="32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32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3110" y="0"/>
            <a:ext cx="10515600" cy="902970"/>
          </a:xfrm>
          <a:solidFill>
            <a:schemeClr val="accent6">
              <a:lumMod val="75000"/>
            </a:schemeClr>
          </a:solidFill>
        </p:spPr>
        <p:txBody>
          <a:bodyPr/>
          <a:p>
            <a:pPr algn="ctr"/>
            <a:r>
              <a:rPr lang="ru-RU" altLang="en-US">
                <a:solidFill>
                  <a:schemeClr val="bg1"/>
                </a:solidFill>
              </a:rPr>
              <a:t>Мы отправляемся в путешествие!</a:t>
            </a:r>
            <a:endParaRPr lang="ru-RU" altLang="en-US">
              <a:solidFill>
                <a:schemeClr val="bg1"/>
              </a:solidFill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0" y="902970"/>
            <a:ext cx="3482975" cy="64801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r"/>
            <a:r>
              <a:rPr lang="en-US" altLang="en-US" sz="2800" b="1" i="1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2800" b="1" i="1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i="1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поезд</a:t>
            </a:r>
            <a:r>
              <a:rPr lang="en-US" altLang="ru-RU" sz="2800" b="1" i="1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i="1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можете</a:t>
            </a:r>
            <a:r>
              <a:rPr lang="en-US" altLang="ru-RU" sz="2800" b="1" i="1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i="1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садиться</a:t>
            </a:r>
            <a:r>
              <a:rPr lang="ru-RU" altLang="en-US" sz="2800" b="1" i="1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 -</a:t>
            </a:r>
            <a:endParaRPr lang="en-US" altLang="ru-RU" sz="2800" b="1" i="1">
              <a:solidFill>
                <a:schemeClr val="accent5">
                  <a:lumMod val="50000"/>
                </a:schemeClr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800" b="1" i="1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Этот</a:t>
            </a:r>
            <a:r>
              <a:rPr lang="en-US" altLang="ru-RU" sz="2800" b="1" i="1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i="1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поезд</a:t>
            </a:r>
            <a:r>
              <a:rPr lang="en-US" altLang="ru-RU" sz="2800" b="1" i="1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i="1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быстро</a:t>
            </a:r>
            <a:r>
              <a:rPr lang="en-US" altLang="ru-RU" sz="2800" b="1" i="1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i="1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мчится</a:t>
            </a:r>
            <a:endParaRPr lang="en-US" altLang="en-US" sz="2800" b="1" i="1">
              <a:solidFill>
                <a:schemeClr val="accent5">
                  <a:lumMod val="50000"/>
                </a:schemeClr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800" b="1" i="1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От</a:t>
            </a:r>
            <a:r>
              <a:rPr lang="en-US" altLang="ru-RU" sz="2800" b="1" i="1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i="1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границы</a:t>
            </a:r>
            <a:r>
              <a:rPr lang="en-US" altLang="ru-RU" sz="2800" b="1" i="1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i="1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до</a:t>
            </a:r>
            <a:r>
              <a:rPr lang="en-US" altLang="ru-RU" sz="2800" b="1" i="1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i="1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границы</a:t>
            </a:r>
            <a:r>
              <a:rPr lang="en-US" altLang="ru-RU" sz="2800" b="1" i="1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…</a:t>
            </a:r>
            <a:endParaRPr lang="en-US" altLang="ru-RU" sz="2800" b="1" i="1">
              <a:solidFill>
                <a:schemeClr val="accent5">
                  <a:lumMod val="50000"/>
                </a:schemeClr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ru-RU" sz="2800" b="1" i="1">
              <a:solidFill>
                <a:schemeClr val="accent5">
                  <a:lumMod val="50000"/>
                </a:schemeClr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800" b="1" i="1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Первая</a:t>
            </a:r>
            <a:r>
              <a:rPr lang="en-US" altLang="ru-RU" sz="2800" b="1" i="1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i="1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наша</a:t>
            </a:r>
            <a:r>
              <a:rPr lang="en-US" altLang="ru-RU" sz="2800" b="1" i="1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i="1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остановка</a:t>
            </a:r>
            <a:r>
              <a:rPr lang="ru-RU" altLang="en-US" sz="2800" b="1" i="1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-</a:t>
            </a:r>
            <a:endParaRPr lang="en-US" altLang="en-US" sz="2800" b="1" i="1">
              <a:solidFill>
                <a:schemeClr val="accent5">
                  <a:lumMod val="50000"/>
                </a:schemeClr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en-US" sz="2800" b="1" i="1">
              <a:solidFill>
                <a:schemeClr val="accent5">
                  <a:lumMod val="50000"/>
                </a:schemeClr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800" b="1" i="1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У</a:t>
            </a:r>
            <a:r>
              <a:rPr lang="en-US" altLang="ru-RU" sz="2800" b="1" i="1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i="1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бабушки</a:t>
            </a:r>
            <a:r>
              <a:rPr lang="en-US" altLang="ru-RU" sz="2800" b="1" i="1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i="1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2800" b="1" i="1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i="1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гостях</a:t>
            </a:r>
            <a:endParaRPr lang="en-US" altLang="ru-RU" sz="2800" b="1" i="1">
              <a:solidFill>
                <a:schemeClr val="accent5">
                  <a:lumMod val="50000"/>
                </a:schemeClr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ru-RU" sz="2800" b="1" i="1">
              <a:solidFill>
                <a:schemeClr val="accent5">
                  <a:lumMod val="50000"/>
                </a:schemeClr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r>
              <a:rPr lang="en-US" altLang="ru-RU" sz="2800" b="1" i="1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en-US" altLang="en-US" sz="2800" b="1" i="1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Артикуляционная</a:t>
            </a:r>
            <a:r>
              <a:rPr lang="en-US" altLang="ru-RU" sz="2800" b="1" i="1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i="1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гимнастика</a:t>
            </a:r>
            <a:r>
              <a:rPr lang="en-US" altLang="ru-RU" sz="2800" b="1" i="1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altLang="ru-RU" sz="2800" b="1" i="1">
              <a:solidFill>
                <a:schemeClr val="accent5">
                  <a:lumMod val="50000"/>
                </a:schemeClr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rcRect l="11115" t="25319" r="-177" b="375"/>
          <a:stretch>
            <a:fillRect/>
          </a:stretch>
        </p:blipFill>
        <p:spPr>
          <a:xfrm>
            <a:off x="1477645" y="422275"/>
            <a:ext cx="9158605" cy="57315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915920" y="547370"/>
            <a:ext cx="6355715" cy="59601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67535" y="478790"/>
            <a:ext cx="7964805" cy="57829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91884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p>
            <a:pPr algn="ctr"/>
            <a:r>
              <a:rPr lang="ru-RU" altLang="en-US" sz="2800">
                <a:solidFill>
                  <a:schemeClr val="tx2"/>
                </a:solidFill>
              </a:rPr>
              <a:t>Прочитаем пословицы - о чём они?</a:t>
            </a:r>
            <a:endParaRPr lang="ru-RU" altLang="en-US" sz="2800">
              <a:solidFill>
                <a:schemeClr val="tx2"/>
              </a:solidFill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47700" y="1080135"/>
            <a:ext cx="10515600" cy="509714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0000"/>
          </a:bodyPr>
          <a:p>
            <a:pPr algn="ctr"/>
            <a:endParaRPr lang="en-US" altLang="en-US"/>
          </a:p>
          <a:p>
            <a:pPr algn="ctr"/>
            <a:r>
              <a:rPr lang="en-US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При</a:t>
            </a:r>
            <a:r>
              <a:rPr lang="en-US" altLang="ru-RU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солнышке</a:t>
            </a:r>
            <a:r>
              <a:rPr lang="en-US" altLang="ru-RU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тепло</a:t>
            </a:r>
            <a:r>
              <a:rPr lang="en-US" altLang="ru-RU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при</a:t>
            </a:r>
            <a:r>
              <a:rPr lang="en-US" altLang="ru-RU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матери</a:t>
            </a:r>
            <a:r>
              <a:rPr lang="en-US" altLang="ru-RU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добро</a:t>
            </a:r>
            <a:r>
              <a:rPr lang="en-US" altLang="ru-RU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 b="1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altLang="ru-RU" b="1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Маменька</a:t>
            </a:r>
            <a:r>
              <a:rPr lang="en-US" altLang="ru-RU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родимая</a:t>
            </a:r>
            <a:r>
              <a:rPr lang="en-US" altLang="ru-RU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– </a:t>
            </a:r>
            <a:r>
              <a:rPr lang="en-US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свеча</a:t>
            </a:r>
            <a:r>
              <a:rPr lang="en-US" altLang="ru-RU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неугасимая</a:t>
            </a:r>
            <a:r>
              <a:rPr lang="en-US" altLang="ru-RU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 b="1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altLang="ru-RU" b="1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Нет</a:t>
            </a:r>
            <a:r>
              <a:rPr lang="en-US" altLang="ru-RU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милее</a:t>
            </a:r>
            <a:r>
              <a:rPr lang="en-US" altLang="ru-RU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дружка</a:t>
            </a:r>
            <a:r>
              <a:rPr lang="en-US" altLang="ru-RU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чем</a:t>
            </a:r>
            <a:r>
              <a:rPr lang="en-US" altLang="ru-RU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родная</a:t>
            </a:r>
            <a:r>
              <a:rPr lang="en-US" altLang="ru-RU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матушка</a:t>
            </a:r>
            <a:r>
              <a:rPr lang="en-US" altLang="ru-RU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 b="1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altLang="ru-RU" b="1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Мать</a:t>
            </a:r>
            <a:r>
              <a:rPr lang="en-US" altLang="ru-RU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кормит</a:t>
            </a:r>
            <a:r>
              <a:rPr lang="en-US" altLang="ru-RU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детей</a:t>
            </a:r>
            <a:r>
              <a:rPr lang="en-US" altLang="ru-RU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как</a:t>
            </a:r>
            <a:r>
              <a:rPr lang="en-US" altLang="ru-RU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земля</a:t>
            </a:r>
            <a:r>
              <a:rPr lang="en-US" altLang="ru-RU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людей</a:t>
            </a:r>
            <a:r>
              <a:rPr lang="en-US" altLang="ru-RU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 b="1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altLang="ru-RU" b="1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Птица</a:t>
            </a:r>
            <a:r>
              <a:rPr lang="en-US" altLang="ru-RU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радуется</a:t>
            </a:r>
            <a:r>
              <a:rPr lang="en-US" altLang="ru-RU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весне</a:t>
            </a:r>
            <a:r>
              <a:rPr lang="en-US" altLang="ru-RU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lang="en-US" altLang="ru-RU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младенец</a:t>
            </a:r>
            <a:r>
              <a:rPr lang="en-US" altLang="ru-RU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матери</a:t>
            </a:r>
            <a:r>
              <a:rPr lang="en-US" altLang="ru-RU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 b="1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altLang="ru-RU" b="1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Одна</a:t>
            </a:r>
            <a:r>
              <a:rPr lang="en-US" altLang="ru-RU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у</a:t>
            </a:r>
            <a:r>
              <a:rPr lang="en-US" altLang="ru-RU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человека</a:t>
            </a:r>
            <a:r>
              <a:rPr lang="en-US" altLang="ru-RU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мать</a:t>
            </a:r>
            <a:r>
              <a:rPr lang="en-US" altLang="ru-RU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одна</a:t>
            </a:r>
            <a:r>
              <a:rPr lang="en-US" altLang="ru-RU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у</a:t>
            </a:r>
            <a:r>
              <a:rPr lang="en-US" altLang="ru-RU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него</a:t>
            </a:r>
            <a:r>
              <a:rPr lang="en-US" altLang="ru-RU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Родина</a:t>
            </a:r>
            <a:r>
              <a:rPr lang="ru-RU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!</a:t>
            </a:r>
            <a:endParaRPr lang="ru-RU" altLang="en-US" b="1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</p:spPr>
        <p:txBody>
          <a:bodyPr>
            <a:normAutofit fontScale="90000"/>
          </a:bodyPr>
          <a:p>
            <a:pPr algn="ctr"/>
            <a:r>
              <a:rPr lang="ru-RU" altLang="en-US">
                <a:solidFill>
                  <a:srgbClr val="00B050"/>
                </a:solidFill>
              </a:rPr>
              <a:t>Вот мы и доехали до пункта назначения- </a:t>
            </a:r>
            <a:r>
              <a:rPr lang="ru-RU" altLang="en-US" i="1">
                <a:solidFill>
                  <a:schemeClr val="bg1"/>
                </a:solidFill>
              </a:rPr>
              <a:t>стихотворение-</a:t>
            </a:r>
            <a:r>
              <a:rPr lang="ru-RU" altLang="en-US">
                <a:solidFill>
                  <a:schemeClr val="bg1"/>
                </a:solidFill>
              </a:rPr>
              <a:t> </a:t>
            </a:r>
            <a:r>
              <a:rPr lang="ru-RU" altLang="en-US">
                <a:solidFill>
                  <a:schemeClr val="accent2">
                    <a:lumMod val="75000"/>
                  </a:schemeClr>
                </a:solidFill>
              </a:rPr>
              <a:t>«Р</a:t>
            </a:r>
            <a:r>
              <a:rPr lang="ru-RU" altLang="en-US">
                <a:solidFill>
                  <a:schemeClr val="accent4">
                    <a:lumMod val="40000"/>
                    <a:lumOff val="60000"/>
                  </a:schemeClr>
                </a:solidFill>
              </a:rPr>
              <a:t>а</a:t>
            </a:r>
            <a:r>
              <a:rPr lang="ru-RU" altLang="en-US">
                <a:solidFill>
                  <a:srgbClr val="00B0F0"/>
                </a:solidFill>
              </a:rPr>
              <a:t>з</a:t>
            </a:r>
            <a:r>
              <a:rPr lang="ru-RU" altLang="en-US">
                <a:solidFill>
                  <a:schemeClr val="accent5">
                    <a:lumMod val="60000"/>
                    <a:lumOff val="40000"/>
                  </a:schemeClr>
                </a:solidFill>
              </a:rPr>
              <a:t>н</a:t>
            </a:r>
            <a:r>
              <a:rPr lang="ru-RU" altLang="en-US">
                <a:solidFill>
                  <a:schemeClr val="accent6">
                    <a:lumMod val="75000"/>
                  </a:schemeClr>
                </a:solidFill>
              </a:rPr>
              <a:t>о</a:t>
            </a:r>
            <a:r>
              <a:rPr lang="ru-RU" altLang="en-US">
                <a:solidFill>
                  <a:schemeClr val="accent1"/>
                </a:solidFill>
              </a:rPr>
              <a:t>ц</a:t>
            </a:r>
            <a:r>
              <a:rPr lang="ru-RU" altLang="en-US">
                <a:solidFill>
                  <a:srgbClr val="FFFF00"/>
                </a:solidFill>
              </a:rPr>
              <a:t>в</a:t>
            </a:r>
            <a:r>
              <a:rPr lang="ru-RU" altLang="en-US">
                <a:solidFill>
                  <a:schemeClr val="accent1">
                    <a:lumMod val="75000"/>
                  </a:schemeClr>
                </a:solidFill>
              </a:rPr>
              <a:t>е</a:t>
            </a:r>
            <a:r>
              <a:rPr lang="ru-RU" altLang="en-US">
                <a:solidFill>
                  <a:schemeClr val="accent6">
                    <a:lumMod val="40000"/>
                    <a:lumOff val="60000"/>
                  </a:schemeClr>
                </a:solidFill>
              </a:rPr>
              <a:t>т</a:t>
            </a:r>
            <a:r>
              <a:rPr lang="ru-RU" altLang="en-US">
                <a:solidFill>
                  <a:srgbClr val="FF0000"/>
                </a:solidFill>
              </a:rPr>
              <a:t>н</a:t>
            </a:r>
            <a:r>
              <a:rPr lang="ru-RU" altLang="en-US">
                <a:solidFill>
                  <a:srgbClr val="7030A0"/>
                </a:solidFill>
              </a:rPr>
              <a:t>ы</a:t>
            </a:r>
            <a:r>
              <a:rPr lang="ru-RU" altLang="en-US">
                <a:solidFill>
                  <a:srgbClr val="C00000"/>
                </a:solidFill>
              </a:rPr>
              <a:t>й </a:t>
            </a:r>
            <a:r>
              <a:rPr lang="ru-RU" alt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п</a:t>
            </a:r>
            <a:r>
              <a:rPr lang="ru-RU" altLang="en-US">
                <a:solidFill>
                  <a:schemeClr val="accent4">
                    <a:lumMod val="60000"/>
                    <a:lumOff val="40000"/>
                  </a:schemeClr>
                </a:solidFill>
              </a:rPr>
              <a:t>о</a:t>
            </a:r>
            <a:r>
              <a:rPr lang="ru-RU" altLang="en-US">
                <a:solidFill>
                  <a:srgbClr val="00B050"/>
                </a:solidFill>
              </a:rPr>
              <a:t>д</a:t>
            </a:r>
            <a:r>
              <a:rPr lang="ru-RU" altLang="en-US">
                <a:solidFill>
                  <a:srgbClr val="00B0F0"/>
                </a:solidFill>
              </a:rPr>
              <a:t>а</a:t>
            </a:r>
            <a:r>
              <a:rPr lang="ru-RU" altLang="en-US">
                <a:solidFill>
                  <a:srgbClr val="C00000"/>
                </a:solidFill>
              </a:rPr>
              <a:t>р</a:t>
            </a:r>
            <a:r>
              <a:rPr lang="ru-RU" altLang="en-US">
                <a:solidFill>
                  <a:schemeClr val="accent1">
                    <a:lumMod val="75000"/>
                  </a:schemeClr>
                </a:solidFill>
              </a:rPr>
              <a:t>о</a:t>
            </a:r>
            <a:r>
              <a:rPr lang="ru-RU" altLang="en-US">
                <a:solidFill>
                  <a:srgbClr val="FFFF00"/>
                </a:solidFill>
              </a:rPr>
              <a:t>к</a:t>
            </a:r>
            <a:r>
              <a:rPr lang="ru-RU" altLang="en-US">
                <a:solidFill>
                  <a:srgbClr val="00B050"/>
                </a:solidFill>
              </a:rPr>
              <a:t>»!</a:t>
            </a:r>
            <a:endParaRPr lang="ru-RU" altLang="en-US">
              <a:solidFill>
                <a:srgbClr val="00B050"/>
              </a:solidFill>
            </a:endParaRPr>
          </a:p>
        </p:txBody>
      </p:sp>
      <p:sp>
        <p:nvSpPr>
          <p:cNvPr id="3" name="Замещающее содержимое 2"/>
          <p:cNvSpPr/>
          <p:nvPr>
            <p:ph idx="1"/>
          </p:nvPr>
        </p:nvSpPr>
        <p:spPr>
          <a:xfrm>
            <a:off x="706120" y="1584960"/>
            <a:ext cx="10457180" cy="5081905"/>
          </a:xfrm>
          <a:solidFill>
            <a:schemeClr val="bg1">
              <a:lumMod val="50000"/>
            </a:schemeClr>
          </a:solidFill>
          <a:ln>
            <a:solidFill>
              <a:srgbClr val="7030A0"/>
            </a:solidFill>
            <a:prstDash val="sysDot"/>
          </a:ln>
        </p:spPr>
        <p:txBody>
          <a:bodyPr/>
          <a:p>
            <a:endParaRPr lang="ru-RU" altLang="en-US"/>
          </a:p>
        </p:txBody>
      </p:sp>
      <p:pic>
        <p:nvPicPr>
          <p:cNvPr id="5" name="Замещающее содержимое 3"/>
          <p:cNvPicPr>
            <a:picLocks noChangeAspect="1"/>
          </p:cNvPicPr>
          <p:nvPr/>
        </p:nvPicPr>
        <p:blipFill>
          <a:blip r:embed="rId1"/>
          <a:srcRect l="10326" r="4927" b="10630"/>
          <a:stretch>
            <a:fillRect/>
          </a:stretch>
        </p:blipFill>
        <p:spPr>
          <a:xfrm>
            <a:off x="3724910" y="1694180"/>
            <a:ext cx="4554855" cy="48634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1196</Words>
  <Application>WPS Presentation</Application>
  <PresentationFormat>宽屏</PresentationFormat>
  <Paragraphs>60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Arial</vt:lpstr>
      <vt:lpstr>SimSun</vt:lpstr>
      <vt:lpstr>Wingdings</vt:lpstr>
      <vt:lpstr>Calibri Light</vt:lpstr>
      <vt:lpstr>Times New Roman</vt:lpstr>
      <vt:lpstr>Microsoft YaHei</vt:lpstr>
      <vt:lpstr>Arial Unicode MS</vt:lpstr>
      <vt:lpstr>Calibri</vt:lpstr>
      <vt:lpstr>Office Theme</vt:lpstr>
      <vt:lpstr>«Разноцветный подарок» П. Синявский урок чтения в 3 классе</vt:lpstr>
      <vt:lpstr>PowerPoint 演示文稿</vt:lpstr>
      <vt:lpstr>PowerPoint 演示文稿</vt:lpstr>
      <vt:lpstr>Мы отправляемся в путешествие!</vt:lpstr>
      <vt:lpstr>PowerPoint 演示文稿</vt:lpstr>
      <vt:lpstr>PowerPoint 演示文稿</vt:lpstr>
      <vt:lpstr>PowerPoint 演示文稿</vt:lpstr>
      <vt:lpstr>Прочитаем пословицы - о чём они?</vt:lpstr>
      <vt:lpstr>Вот мы и доехали до пункта назначения- стихотворение- «Разноцветный подарок»!</vt:lpstr>
      <vt:lpstr>Итоги урока: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HP</cp:lastModifiedBy>
  <cp:revision>4</cp:revision>
  <dcterms:created xsi:type="dcterms:W3CDTF">2025-03-29T16:50:00Z</dcterms:created>
  <dcterms:modified xsi:type="dcterms:W3CDTF">2025-03-30T14:57:32Z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1049-12.2.0.20326</vt:lpwstr>
  </property>
  <property fmtid="{D5CDD505-2E9C-101B-9397-08002B2CF9AE}" pid="3" name="ICV">
    <vt:lpwstr>6168F78CADE04C3FAF7D9CE02644D5FC_12</vt:lpwstr>
  </property>
</Properties>
</file>