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56" r:id="rId2"/>
    <p:sldId id="267" r:id="rId3"/>
    <p:sldId id="258" r:id="rId4"/>
    <p:sldId id="259" r:id="rId5"/>
    <p:sldId id="260" r:id="rId6"/>
    <p:sldId id="273" r:id="rId7"/>
    <p:sldId id="272" r:id="rId8"/>
    <p:sldId id="266" r:id="rId9"/>
    <p:sldId id="263" r:id="rId10"/>
    <p:sldId id="262" r:id="rId11"/>
    <p:sldId id="261" r:id="rId12"/>
    <p:sldId id="268" r:id="rId13"/>
    <p:sldId id="269" r:id="rId14"/>
    <p:sldId id="274" r:id="rId15"/>
    <p:sldId id="275" r:id="rId16"/>
    <p:sldId id="271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A3C0376-E714-41E0-84BC-2F94D1A9BE14}">
          <p14:sldIdLst>
            <p14:sldId id="256"/>
            <p14:sldId id="267"/>
            <p14:sldId id="258"/>
            <p14:sldId id="259"/>
            <p14:sldId id="260"/>
            <p14:sldId id="273"/>
            <p14:sldId id="272"/>
            <p14:sldId id="266"/>
            <p14:sldId id="263"/>
            <p14:sldId id="262"/>
            <p14:sldId id="261"/>
            <p14:sldId id="268"/>
            <p14:sldId id="269"/>
            <p14:sldId id="274"/>
            <p14:sldId id="275"/>
            <p14:sldId id="271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60C64-E120-47B6-842C-469E546FC1BA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0DAB0-508F-4F31-AB89-AFACFDE85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3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0DAB0-508F-4F31-AB89-AFACFDE858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05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5180-5F0A-4E28-BD5D-A01A1FB2D4F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4CA9-D608-4490-B235-00AB7DE87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5180-5F0A-4E28-BD5D-A01A1FB2D4F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4CA9-D608-4490-B235-00AB7DE87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5180-5F0A-4E28-BD5D-A01A1FB2D4F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4CA9-D608-4490-B235-00AB7DE87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5180-5F0A-4E28-BD5D-A01A1FB2D4F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4CA9-D608-4490-B235-00AB7DE87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5180-5F0A-4E28-BD5D-A01A1FB2D4F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4CA9-D608-4490-B235-00AB7DE87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5180-5F0A-4E28-BD5D-A01A1FB2D4F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4CA9-D608-4490-B235-00AB7DE87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5180-5F0A-4E28-BD5D-A01A1FB2D4F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4CA9-D608-4490-B235-00AB7DE87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5180-5F0A-4E28-BD5D-A01A1FB2D4F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4CA9-D608-4490-B235-00AB7DE87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5180-5F0A-4E28-BD5D-A01A1FB2D4F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4CA9-D608-4490-B235-00AB7DE87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5180-5F0A-4E28-BD5D-A01A1FB2D4F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4CA9-D608-4490-B235-00AB7DE87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C5180-5F0A-4E28-BD5D-A01A1FB2D4F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04CA9-D608-4490-B235-00AB7DE873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14C5180-5F0A-4E28-BD5D-A01A1FB2D4F5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304CA9-D608-4490-B235-00AB7DE873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3968" y="5157192"/>
            <a:ext cx="4248472" cy="777472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/>
              <a:t>Подготовила: воспитатель</a:t>
            </a:r>
          </a:p>
          <a:p>
            <a:pPr algn="r"/>
            <a:r>
              <a:rPr lang="ru-RU" sz="2000" dirty="0" smtClean="0"/>
              <a:t>Короткова Елена Сергеевна.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175351" cy="423276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dirty="0"/>
              <a:t>м</a:t>
            </a:r>
            <a:r>
              <a:rPr lang="ru-RU" sz="1800" dirty="0" smtClean="0"/>
              <a:t>униципальное </a:t>
            </a:r>
            <a:r>
              <a:rPr lang="ru-RU" sz="1800" dirty="0" smtClean="0"/>
              <a:t>бюджетное дошкольное образовательное  учреждение «Детский сад </a:t>
            </a:r>
            <a:r>
              <a:rPr lang="ru-RU" sz="1800" dirty="0" smtClean="0"/>
              <a:t>№</a:t>
            </a:r>
            <a:r>
              <a:rPr lang="ru-RU" sz="1800" dirty="0" smtClean="0"/>
              <a:t>41</a:t>
            </a:r>
            <a:r>
              <a:rPr lang="ru-RU" sz="1800" dirty="0" smtClean="0"/>
              <a:t> </a:t>
            </a:r>
            <a:r>
              <a:rPr lang="ru-RU" sz="1800" dirty="0" smtClean="0"/>
              <a:t>комбинированного вида»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Поисково-исследовательская деятельность дошкольников в процессе экспериментирования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1919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145154"/>
            <a:ext cx="4623097" cy="546193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cs typeface="Times New Roman" panose="02020603050405020304" pitchFamily="18" charset="0"/>
              </a:rPr>
              <a:t>Тема «Воздух»</a:t>
            </a:r>
            <a:endParaRPr lang="ru-RU" sz="3200" dirty="0"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873586"/>
            <a:ext cx="424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Эксперимент « Как обнаружить воздух?»</a:t>
            </a:r>
            <a:endParaRPr lang="ru-RU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0" y="1700808"/>
            <a:ext cx="3267000" cy="435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50" y="1700808"/>
            <a:ext cx="3213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98794" y="91185"/>
            <a:ext cx="6541558" cy="88954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Тема «Земля»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3021974" cy="417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78538"/>
            <a:ext cx="4992000" cy="37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8531" y="1161618"/>
            <a:ext cx="5363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Земля –плодородная . Сажаем семена бобов ,</a:t>
            </a:r>
          </a:p>
          <a:p>
            <a:r>
              <a:rPr lang="ru-RU" b="1" dirty="0" smtClean="0"/>
              <a:t>ухаживаем за ними, наблюдаем.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59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75765" y="116633"/>
            <a:ext cx="7024627" cy="720079"/>
          </a:xfrm>
        </p:spPr>
        <p:txBody>
          <a:bodyPr/>
          <a:lstStyle/>
          <a:p>
            <a:pPr marL="0" indent="0" algn="ctr">
              <a:buNone/>
            </a:pPr>
            <a:r>
              <a:rPr lang="ru-RU" sz="4600" dirty="0" smtClean="0"/>
              <a:t>Тема «Песок»</a:t>
            </a:r>
            <a:endParaRPr lang="ru-RU" sz="46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539552" y="980729"/>
            <a:ext cx="7992888" cy="792088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tx1"/>
                </a:solidFill>
              </a:rPr>
              <a:t> Свойства песка: сухой песок - сыпучий ; состоит из песчинок; мокрый  песок – липкий, может принять, предаваемую, форму.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5808000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Уважаемые коллеги, предлагаю провести несколько экспериментов.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89981"/>
            <a:ext cx="8352928" cy="77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black">
                  <a:lumMod val="75000"/>
                  <a:lumOff val="25000"/>
                </a:prstClr>
              </a:buClr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136775"/>
            <a:ext cx="594042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8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1446213"/>
            <a:ext cx="594042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23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2214563"/>
            <a:ext cx="59404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3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9764" y="404664"/>
            <a:ext cx="6210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Список используемой литературы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4698" y="1556792"/>
            <a:ext cx="6480720" cy="359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40"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</a:t>
            </a:r>
            <a:r>
              <a:rPr lang="ru-RU" b="1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Поддьяков</a:t>
            </a: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Н.Н. 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Творчество и саморазвитие детей дошкольного возраста. Концептуальный аспект. —Волгоград: Перемена, 1995.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marR="2540"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 .  Прохорова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Л.К, </a:t>
            </a:r>
            <a:r>
              <a:rPr lang="ru-RU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Балакшина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ТА. 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Детское экспериментирование — путь познания окружающего мира// 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Формирование 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начал экологической культуры дошкольников (из опыта работы детского сада № 15 «Подсолнушек» г. Владимира)/ Под ред. Л.Н. Прохоровой. — Владимир, ВОИУУ, 2001.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Рыжова 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П. 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Игры с водой и песком// </a:t>
            </a:r>
            <a:r>
              <a:rPr lang="ru-RU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Обруч, 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1997. — № 2.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/>
                <a:ea typeface="Calibri"/>
                <a:cs typeface="Times New Roman"/>
              </a:rPr>
              <a:t> </a:t>
            </a:r>
            <a:endParaRPr lang="ru-RU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35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128792" cy="52565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7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792088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/>
          </a:p>
          <a:p>
            <a:pPr algn="just"/>
            <a:r>
              <a:rPr lang="ru-RU" sz="2800" dirty="0" smtClean="0"/>
              <a:t>«</a:t>
            </a:r>
            <a:r>
              <a:rPr lang="ru-RU" sz="2800" dirty="0"/>
              <a:t>Люди, научившиеся … наблюдениям и опытам, приобретают способность сами ставить вопросы и получать на них фактические ответы, оказываясь на более высоком умственном и нравственном уровне в сравнении с теми, кто такой школы не прошёл». </a:t>
            </a:r>
          </a:p>
          <a:p>
            <a:pPr algn="r"/>
            <a:endParaRPr lang="ru-RU" sz="2400" dirty="0" smtClean="0"/>
          </a:p>
          <a:p>
            <a:pPr algn="r"/>
            <a:endParaRPr lang="ru-RU" sz="2400" dirty="0"/>
          </a:p>
          <a:p>
            <a:pPr algn="r"/>
            <a:r>
              <a:rPr lang="ru-RU" sz="2400" dirty="0" smtClean="0"/>
              <a:t>К.Е</a:t>
            </a:r>
            <a:r>
              <a:rPr lang="ru-RU" sz="2400" dirty="0"/>
              <a:t>. Тимирязев</a:t>
            </a:r>
          </a:p>
        </p:txBody>
      </p:sp>
    </p:spTree>
    <p:extLst>
      <p:ext uri="{BB962C8B-B14F-4D97-AF65-F5344CB8AC3E}">
        <p14:creationId xmlns:p14="http://schemas.microsoft.com/office/powerpoint/2010/main" val="19160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7416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400" dirty="0" smtClean="0"/>
              <a:t>Любая </a:t>
            </a:r>
            <a:r>
              <a:rPr lang="ru-RU" sz="2400" dirty="0"/>
              <a:t>деятельность малыша – источник познания. Дети очень любят экспериментировать.  Это объясняется тем, что им присуще наглядно-действенное и наглядно-образное мышление, и экспериментирование, как никакой другой метод, соответствует этим возрастным особенностям. </a:t>
            </a:r>
            <a:endParaRPr lang="ru-RU" sz="2400" dirty="0" smtClean="0"/>
          </a:p>
          <a:p>
            <a:pPr algn="just"/>
            <a:r>
              <a:rPr lang="ru-RU" sz="2400" dirty="0" smtClean="0"/>
              <a:t>В </a:t>
            </a:r>
            <a:r>
              <a:rPr lang="ru-RU" sz="2400" dirty="0"/>
              <a:t>дошкольном возрасте он является ведущим, а в первые три года – практически единственным способом познания мира.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4005064"/>
            <a:ext cx="6512511" cy="64807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Что такое эксперимент?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797152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sz="2200" b="1" dirty="0" smtClean="0"/>
              <a:t>Эксперимент</a:t>
            </a:r>
            <a:r>
              <a:rPr lang="ru-RU" sz="2200" dirty="0" smtClean="0"/>
              <a:t> (от лат. </a:t>
            </a:r>
            <a:r>
              <a:rPr lang="ru-RU" sz="2200" dirty="0" err="1" smtClean="0"/>
              <a:t>experimentum</a:t>
            </a:r>
            <a:r>
              <a:rPr lang="ru-RU" sz="2200" dirty="0" smtClean="0"/>
              <a:t> - опыт, проба) один из основных методов познания, при помощи которого в контролируемых и управляемых условиях исследуются явления природы или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30942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84784"/>
            <a:ext cx="77768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Задачи экспериментирования: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поддерживать </a:t>
            </a:r>
            <a:r>
              <a:rPr lang="ru-RU" sz="2000" dirty="0"/>
              <a:t>интерес дошкольников к окружающей </a:t>
            </a:r>
            <a:r>
              <a:rPr lang="ru-RU" sz="2000" dirty="0" smtClean="0"/>
              <a:t>среде;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удовлетворять </a:t>
            </a:r>
            <a:r>
              <a:rPr lang="ru-RU" sz="2000" dirty="0"/>
              <a:t>детскую </a:t>
            </a:r>
            <a:r>
              <a:rPr lang="ru-RU" sz="2000" dirty="0" smtClean="0"/>
              <a:t>любознательность;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развивать </a:t>
            </a:r>
            <a:r>
              <a:rPr lang="ru-RU" sz="2000" dirty="0"/>
              <a:t>у детей познавательные способности (анализ, синтез, классификация, сравнение, обобщение); </a:t>
            </a:r>
            <a:endParaRPr lang="ru-RU" sz="20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развивать </a:t>
            </a:r>
            <a:r>
              <a:rPr lang="ru-RU" sz="2000" dirty="0"/>
              <a:t>мышление, речь – суждение в процессе </a:t>
            </a:r>
            <a:r>
              <a:rPr lang="ru-RU" sz="2000" dirty="0" smtClean="0"/>
              <a:t>познавательно–исследовательской деятельности (в </a:t>
            </a:r>
            <a:r>
              <a:rPr lang="ru-RU" sz="2000" dirty="0"/>
              <a:t>выдвижении предположений, отборе способов проверки, достижении результата, их интерпретации и применении в </a:t>
            </a:r>
            <a:r>
              <a:rPr lang="ru-RU" sz="2000" dirty="0" smtClean="0"/>
              <a:t>деятельности);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 продолжать </a:t>
            </a:r>
            <a:r>
              <a:rPr lang="ru-RU" sz="2000" dirty="0"/>
              <a:t>воспитывать стремление сохранять и оберегать природный мир, видеть его красоту, следовать доступным экологическим правилам в деятельности и </a:t>
            </a:r>
            <a:r>
              <a:rPr lang="ru-RU" sz="2000" dirty="0" smtClean="0"/>
              <a:t>поведении;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000" dirty="0" smtClean="0"/>
              <a:t>формировать </a:t>
            </a:r>
            <a:r>
              <a:rPr lang="ru-RU" sz="2000" dirty="0"/>
              <a:t>опыт выполнения правил техники безопасности при проведении опытов и экспериментов.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8640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cs typeface="Times New Roman" panose="02020603050405020304" pitchFamily="18" charset="0"/>
              </a:rPr>
              <a:t>Целью</a:t>
            </a:r>
            <a:r>
              <a:rPr lang="ru-RU" sz="2000" dirty="0" smtClean="0">
                <a:cs typeface="Times New Roman" panose="02020603050405020304" pitchFamily="18" charset="0"/>
              </a:rPr>
              <a:t> опытно-экспериментальной деятельности является формирование и расширение представлений у детей об объектах окружающего мира через практические действия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41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6864" cy="720080"/>
          </a:xfrm>
        </p:spPr>
        <p:txBody>
          <a:bodyPr/>
          <a:lstStyle/>
          <a:p>
            <a:pPr marL="0" indent="0" algn="ctr">
              <a:lnSpc>
                <a:spcPts val="2080"/>
              </a:lnSpc>
              <a:spcAft>
                <a:spcPts val="1500"/>
              </a:spcAft>
              <a:buNone/>
            </a:pPr>
            <a:r>
              <a:rPr lang="ru-RU" sz="2400" dirty="0" smtClean="0">
                <a:solidFill>
                  <a:srgbClr val="1B1C2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Возрастные </a:t>
            </a:r>
            <a:r>
              <a:rPr lang="ru-RU" sz="2400" dirty="0">
                <a:solidFill>
                  <a:srgbClr val="1B1C2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воспитанников </a:t>
            </a:r>
            <a:r>
              <a:rPr lang="ru-RU" sz="2400" dirty="0" smtClean="0">
                <a:solidFill>
                  <a:srgbClr val="1B1C2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1B1C2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1B1C2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младших групп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96752"/>
            <a:ext cx="7992888" cy="482453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1младшая группа.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Развитие наглядно-действенного мышления. 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Дети непосредственно экспериментируют с предметами, их частями.</a:t>
            </a: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Пристально </a:t>
            </a:r>
            <a:r>
              <a:rPr lang="ru-RU" dirty="0">
                <a:solidFill>
                  <a:schemeClr val="tx1"/>
                </a:solidFill>
              </a:rPr>
              <a:t>рассматривают объекты. 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Кратковременные наблюдения, отвечают на простейшие вопросы. 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Выполняют простейшие поручения. Произносят фразу: «Я хочу сделать...»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/>
                </a:solidFill>
              </a:rPr>
              <a:t>2 младшая группа.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Способны улавливать простейшие причинно–следственные связи.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Возникает вопрос «Почему?», пытаются отвечать сами. 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Реагируют на предупреждения взрослых, но сами следить за выполнениями правил безопасности не могут.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75085"/>
            <a:ext cx="777686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1B1C2A"/>
                </a:solidFill>
                <a:latin typeface="+mj-lt"/>
              </a:rPr>
              <a:t>Среди приёмов и методов организации познавательно-исследовательской деятельности выделим актуальные для использования в </a:t>
            </a:r>
            <a:r>
              <a:rPr lang="ru-RU" sz="2400" dirty="0" smtClean="0">
                <a:solidFill>
                  <a:srgbClr val="1B1C2A"/>
                </a:solidFill>
                <a:latin typeface="+mj-lt"/>
              </a:rPr>
              <a:t>ДОУ - </a:t>
            </a:r>
            <a:r>
              <a:rPr lang="ru-RU" sz="2400" b="1" dirty="0" smtClean="0">
                <a:solidFill>
                  <a:srgbClr val="1B1C2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опыты </a:t>
            </a:r>
            <a:r>
              <a:rPr lang="ru-RU" sz="2400" b="1" dirty="0">
                <a:solidFill>
                  <a:srgbClr val="1B1C2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1B1C2A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эксперименты.</a:t>
            </a:r>
            <a:endParaRPr lang="ru-RU" sz="2400" dirty="0">
              <a:solidFill>
                <a:prstClr val="black"/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060848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1B1C2A"/>
                </a:solidFill>
              </a:rPr>
              <a:t>	Наряду </a:t>
            </a:r>
            <a:r>
              <a:rPr lang="ru-RU" sz="2000" dirty="0">
                <a:solidFill>
                  <a:srgbClr val="1B1C2A"/>
                </a:solidFill>
              </a:rPr>
              <a:t>с игрой экспериментирование считается ведущей деятельностью дошкольников. Ставя элементарные опыты над предметами (уронить на пол, попытаться разломить, извлечь звук и проч.), малыши приобретают сведения об их свойствах. Ребята с удовольствием участвуют в проведении экспериментов над знакомыми веществами, углубляя свои знания: ставят опыты с водой в жидком и твёрдом состоянии, с песком, камнями, глиной, растениями. </a:t>
            </a:r>
            <a:endParaRPr lang="ru-RU" sz="2000" dirty="0" smtClean="0">
              <a:solidFill>
                <a:srgbClr val="1B1C2A"/>
              </a:solidFill>
            </a:endParaRPr>
          </a:p>
          <a:p>
            <a:pPr algn="just"/>
            <a:r>
              <a:rPr lang="ru-RU" sz="2000" dirty="0">
                <a:solidFill>
                  <a:srgbClr val="1B1C2A"/>
                </a:solidFill>
              </a:rPr>
              <a:t>	</a:t>
            </a:r>
            <a:r>
              <a:rPr lang="ru-RU" sz="2000" dirty="0" smtClean="0">
                <a:solidFill>
                  <a:srgbClr val="1B1C2A"/>
                </a:solidFill>
              </a:rPr>
              <a:t>Начинать </a:t>
            </a:r>
            <a:r>
              <a:rPr lang="ru-RU" sz="2000" dirty="0">
                <a:solidFill>
                  <a:srgbClr val="1B1C2A"/>
                </a:solidFill>
              </a:rPr>
              <a:t>проводить опыты нужно с детьми младшей группы, побуждая по достижении старшего дошкольного возраста к желанию самостоятельного экспериментирования. Этот метод научно-исследовательской деятельности развивает у детей наблюдательность, активность, самостоятельность, способствует становлению дружеской атмосферы и сплочённости коллектива.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494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823863"/>
              </p:ext>
            </p:extLst>
          </p:nvPr>
        </p:nvGraphicFramePr>
        <p:xfrm>
          <a:off x="755576" y="1052736"/>
          <a:ext cx="8000007" cy="5246110"/>
        </p:xfrm>
        <a:graphic>
          <a:graphicData uri="http://schemas.openxmlformats.org/drawingml/2006/table">
            <a:tbl>
              <a:tblPr/>
              <a:tblGrid>
                <a:gridCol w="2666669"/>
                <a:gridCol w="2666669"/>
                <a:gridCol w="2666669"/>
              </a:tblGrid>
              <a:tr h="19505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Тема исследования</a:t>
                      </a:r>
                    </a:p>
                  </a:txBody>
                  <a:tcPr marL="12547" marR="12547" marT="12547" marB="12547" anchor="ctr">
                    <a:lnL w="9525" cap="flat" cmpd="sng" algn="ctr">
                      <a:solidFill>
                        <a:srgbClr val="803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Задачи</a:t>
                      </a:r>
                    </a:p>
                  </a:txBody>
                  <a:tcPr marL="12547" marR="12547" marT="12547" marB="12547" anchor="ctr">
                    <a:lnL w="9525" cap="flat" cmpd="sng" algn="ctr">
                      <a:solidFill>
                        <a:srgbClr val="003F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3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Возрастная группа</a:t>
                      </a:r>
                    </a:p>
                  </a:txBody>
                  <a:tcPr marL="12547" marR="12547" marT="12547" marB="12547" anchor="ctr">
                    <a:lnL w="9525" cap="flat" cmpd="sng" algn="ctr">
                      <a:solidFill>
                        <a:srgbClr val="B03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067716"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«Вода и её свойства»</a:t>
                      </a:r>
                    </a:p>
                  </a:txBody>
                  <a:tcPr marL="12547" marR="12547" marT="12547" marB="12547" anchor="ctr">
                    <a:lnL w="9525" cap="flat" cmpd="sng" algn="ctr">
                      <a:solidFill>
                        <a:srgbClr val="100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F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400" dirty="0">
                          <a:effectLst/>
                        </a:rPr>
                        <a:t>Формирование представления о воде как веществе, её свойствах;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400" dirty="0">
                          <a:effectLst/>
                        </a:rPr>
                        <a:t>знакомство со значением воды в природе и жизнедеятельности человека.</a:t>
                      </a:r>
                    </a:p>
                  </a:txBody>
                  <a:tcPr marL="12547" marR="12547" marT="12547" marB="12547" anchor="ctr">
                    <a:lnL w="9525" cap="flat" cmpd="sng" algn="ctr">
                      <a:solidFill>
                        <a:srgbClr val="C0FC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0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Младшая</a:t>
                      </a:r>
                    </a:p>
                  </a:txBody>
                  <a:tcPr marL="12547" marR="12547" marT="12547" marB="12547" anchor="ctr">
                    <a:lnL w="9525" cap="flat" cmpd="sng" algn="ctr">
                      <a:solidFill>
                        <a:srgbClr val="1003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1067716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«Волшебные губки»</a:t>
                      </a:r>
                    </a:p>
                  </a:txBody>
                  <a:tcPr marL="12547" marR="12547" marT="12547" marB="12547" anchor="ctr">
                    <a:lnL w="9525" cap="flat" cmpd="sng" algn="ctr">
                      <a:solidFill>
                        <a:srgbClr val="803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0FF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400">
                          <a:effectLst/>
                        </a:rPr>
                        <a:t>Формирование умения сравнивать предметы по форме, цвету, величине;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400">
                          <a:effectLst/>
                        </a:rPr>
                        <a:t>знакомство со способностью губки впитывать и отдавать воду.</a:t>
                      </a:r>
                    </a:p>
                  </a:txBody>
                  <a:tcPr marL="12547" marR="12547" marT="12547" marB="12547" anchor="ctr">
                    <a:lnL w="9525" cap="flat" cmpd="sng" algn="ctr">
                      <a:solidFill>
                        <a:srgbClr val="B0FF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3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Младшая</a:t>
                      </a:r>
                    </a:p>
                  </a:txBody>
                  <a:tcPr marL="12547" marR="12547" marT="12547" marB="12547" anchor="ctr">
                    <a:lnL w="9525" cap="flat" cmpd="sng" algn="ctr">
                      <a:solidFill>
                        <a:srgbClr val="803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93185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«Лимон»</a:t>
                      </a:r>
                    </a:p>
                  </a:txBody>
                  <a:tcPr marL="12547" marR="12547" marT="12547" marB="12547" anchor="ctr">
                    <a:lnL w="9525" cap="flat" cmpd="sng" algn="ctr">
                      <a:solidFill>
                        <a:srgbClr val="603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3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Формирование умения проводить исследование различными способами: визуальным, обонятельным, кинетическим.</a:t>
                      </a:r>
                    </a:p>
                  </a:txBody>
                  <a:tcPr marL="12547" marR="12547" marT="12547" marB="12547" anchor="ctr">
                    <a:lnL w="9525" cap="flat" cmpd="sng" algn="ctr">
                      <a:solidFill>
                        <a:srgbClr val="103C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FD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Младшая</a:t>
                      </a:r>
                    </a:p>
                  </a:txBody>
                  <a:tcPr marL="12547" marR="12547" marT="12547" marB="12547" anchor="ctr">
                    <a:lnL w="9525" cap="flat" cmpd="sng" algn="ctr">
                      <a:solidFill>
                        <a:srgbClr val="D0FD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  <a:tr h="1067716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«Я исследователь. Камень»</a:t>
                      </a:r>
                    </a:p>
                  </a:txBody>
                  <a:tcPr marL="12547" marR="12547" marT="12547" marB="12547" anchor="ctr">
                    <a:lnL w="9525" cap="flat" cmpd="sng" algn="ctr">
                      <a:solidFill>
                        <a:srgbClr val="603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3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ru-RU" sz="1400">
                          <a:effectLst/>
                        </a:rPr>
                        <a:t>Проведение эвристической беседы с воспитанниками;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ru-RU" sz="1400">
                          <a:effectLst/>
                        </a:rPr>
                        <a:t>совершенствование умения определять свойства объекта при помощи различных органов чувств.</a:t>
                      </a:r>
                    </a:p>
                  </a:txBody>
                  <a:tcPr marL="12547" marR="12547" marT="12547" marB="12547" anchor="ctr">
                    <a:lnL w="9525" cap="flat" cmpd="sng" algn="ctr">
                      <a:solidFill>
                        <a:srgbClr val="E03E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3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Младшая</a:t>
                      </a:r>
                    </a:p>
                  </a:txBody>
                  <a:tcPr marL="12547" marR="12547" marT="12547" marB="12547" anchor="ctr">
                    <a:lnL w="9525" cap="flat" cmpd="sng" algn="ctr">
                      <a:solidFill>
                        <a:srgbClr val="603B1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1E1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496744"/>
            <a:ext cx="65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fortaa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312078"/>
            <a:ext cx="752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Картотека тем по познавательно -исследовательской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3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9455" y="134554"/>
            <a:ext cx="3888432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Тема «ВОДА»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18577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b="1" dirty="0" smtClean="0"/>
              <a:t>Свойства воды : прозрачная ; может растворять вещества, приобретать вкусовые качества.</a:t>
            </a:r>
            <a:endParaRPr lang="ru-RU" sz="1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17041"/>
            <a:ext cx="3060000" cy="40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63" y="2017041"/>
            <a:ext cx="3060000" cy="4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4320480" cy="79189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800" dirty="0" smtClean="0"/>
              <a:t>Тема</a:t>
            </a:r>
            <a:r>
              <a:rPr lang="ru-RU" dirty="0" smtClean="0"/>
              <a:t>«Снег»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2808000" cy="3744000"/>
          </a:xfrm>
        </p:spPr>
      </p:pic>
      <p:sp>
        <p:nvSpPr>
          <p:cNvPr id="11" name="TextBox 10"/>
          <p:cNvSpPr txBox="1"/>
          <p:nvPr/>
        </p:nvSpPr>
        <p:spPr>
          <a:xfrm>
            <a:off x="4572000" y="2132856"/>
            <a:ext cx="46682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Свойства снега : </a:t>
            </a:r>
          </a:p>
          <a:p>
            <a:r>
              <a:rPr lang="ru-RU" b="1" dirty="0"/>
              <a:t>-</a:t>
            </a:r>
            <a:r>
              <a:rPr lang="ru-RU" b="1" dirty="0" smtClean="0"/>
              <a:t>холодный ,мокрый ;</a:t>
            </a:r>
          </a:p>
          <a:p>
            <a:r>
              <a:rPr lang="ru-RU" b="1" dirty="0" smtClean="0"/>
              <a:t>-может держать ,предаваемую, форму;</a:t>
            </a:r>
          </a:p>
          <a:p>
            <a:r>
              <a:rPr lang="ru-RU" b="1" dirty="0" smtClean="0"/>
              <a:t>-фигуру из снега можно покрасить;</a:t>
            </a:r>
          </a:p>
          <a:p>
            <a:r>
              <a:rPr lang="ru-RU" b="1" dirty="0" smtClean="0"/>
              <a:t>-тает в тепле , превращаясь в воду;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64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1187</TotalTime>
  <Words>536</Words>
  <Application>Microsoft Office PowerPoint</Application>
  <PresentationFormat>Экран (4:3)</PresentationFormat>
  <Paragraphs>76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муниципальное бюджетное дошкольное образовательное  учреждение «Детский сад №41 комбинированного вида»   Поисково-исследовательская деятельность дошкольников в процессе экспериментирования</vt:lpstr>
      <vt:lpstr>Презентация PowerPoint</vt:lpstr>
      <vt:lpstr>Презентация PowerPoint</vt:lpstr>
      <vt:lpstr>Презентация PowerPoint</vt:lpstr>
      <vt:lpstr>Возрастные особенности воспитанников  младших групп </vt:lpstr>
      <vt:lpstr>Презентация PowerPoint</vt:lpstr>
      <vt:lpstr>Презентация PowerPoint</vt:lpstr>
      <vt:lpstr>Тема «ВОДА»</vt:lpstr>
      <vt:lpstr> Тема«Снег»</vt:lpstr>
      <vt:lpstr>Тема «Воздух»</vt:lpstr>
      <vt:lpstr>Тема «Земля»</vt:lpstr>
      <vt:lpstr>Тема «Песок»</vt:lpstr>
      <vt:lpstr>Уважаемые коллеги, предлагаю провести несколько экспериментов.</vt:lpstr>
      <vt:lpstr>Презентация PowerPoint</vt:lpstr>
      <vt:lpstr>Презентация PowerPoint</vt:lpstr>
      <vt:lpstr>Презентация PowerPoint</vt:lpstr>
      <vt:lpstr>   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Трухины</dc:creator>
  <cp:lastModifiedBy>Пользователь Windows</cp:lastModifiedBy>
  <cp:revision>77</cp:revision>
  <dcterms:created xsi:type="dcterms:W3CDTF">2019-05-20T19:29:34Z</dcterms:created>
  <dcterms:modified xsi:type="dcterms:W3CDTF">2025-03-25T12:08:31Z</dcterms:modified>
</cp:coreProperties>
</file>