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2" r:id="rId2"/>
    <p:sldId id="341" r:id="rId3"/>
    <p:sldId id="284" r:id="rId4"/>
    <p:sldId id="282" r:id="rId5"/>
    <p:sldId id="314" r:id="rId6"/>
    <p:sldId id="260" r:id="rId7"/>
    <p:sldId id="342" r:id="rId8"/>
    <p:sldId id="343" r:id="rId9"/>
    <p:sldId id="344" r:id="rId10"/>
    <p:sldId id="345" r:id="rId11"/>
    <p:sldId id="346" r:id="rId12"/>
    <p:sldId id="348" r:id="rId13"/>
    <p:sldId id="347" r:id="rId14"/>
    <p:sldId id="349" r:id="rId15"/>
    <p:sldId id="261" r:id="rId16"/>
    <p:sldId id="350" r:id="rId17"/>
    <p:sldId id="264" r:id="rId18"/>
    <p:sldId id="351" r:id="rId19"/>
    <p:sldId id="265" r:id="rId20"/>
    <p:sldId id="352" r:id="rId21"/>
    <p:sldId id="353" r:id="rId22"/>
    <p:sldId id="279" r:id="rId23"/>
    <p:sldId id="355" r:id="rId24"/>
    <p:sldId id="266" r:id="rId25"/>
    <p:sldId id="273" r:id="rId26"/>
    <p:sldId id="285" r:id="rId27"/>
    <p:sldId id="276" r:id="rId28"/>
    <p:sldId id="298" r:id="rId29"/>
    <p:sldId id="275" r:id="rId30"/>
    <p:sldId id="277" r:id="rId31"/>
    <p:sldId id="278" r:id="rId32"/>
    <p:sldId id="267" r:id="rId33"/>
    <p:sldId id="301" r:id="rId34"/>
    <p:sldId id="268" r:id="rId35"/>
    <p:sldId id="269" r:id="rId36"/>
    <p:sldId id="270" r:id="rId37"/>
    <p:sldId id="286" r:id="rId38"/>
    <p:sldId id="302" r:id="rId39"/>
    <p:sldId id="287" r:id="rId40"/>
    <p:sldId id="288" r:id="rId41"/>
    <p:sldId id="289" r:id="rId42"/>
    <p:sldId id="303" r:id="rId43"/>
    <p:sldId id="290" r:id="rId44"/>
    <p:sldId id="291" r:id="rId45"/>
    <p:sldId id="304" r:id="rId46"/>
    <p:sldId id="292" r:id="rId47"/>
    <p:sldId id="356" r:id="rId48"/>
    <p:sldId id="357" r:id="rId49"/>
    <p:sldId id="361" r:id="rId50"/>
    <p:sldId id="359" r:id="rId51"/>
    <p:sldId id="362" r:id="rId52"/>
    <p:sldId id="293" r:id="rId53"/>
    <p:sldId id="369" r:id="rId54"/>
    <p:sldId id="363" r:id="rId55"/>
    <p:sldId id="374" r:id="rId56"/>
    <p:sldId id="364" r:id="rId57"/>
    <p:sldId id="372" r:id="rId58"/>
    <p:sldId id="370" r:id="rId59"/>
    <p:sldId id="296" r:id="rId60"/>
    <p:sldId id="297" r:id="rId61"/>
    <p:sldId id="373" r:id="rId62"/>
    <p:sldId id="299" r:id="rId63"/>
    <p:sldId id="360" r:id="rId64"/>
    <p:sldId id="308" r:id="rId65"/>
    <p:sldId id="309" r:id="rId66"/>
    <p:sldId id="365" r:id="rId67"/>
    <p:sldId id="312" r:id="rId68"/>
    <p:sldId id="368" r:id="rId69"/>
    <p:sldId id="318" r:id="rId70"/>
    <p:sldId id="366" r:id="rId71"/>
    <p:sldId id="371" r:id="rId72"/>
    <p:sldId id="324" r:id="rId73"/>
    <p:sldId id="325" r:id="rId74"/>
    <p:sldId id="330" r:id="rId75"/>
    <p:sldId id="332" r:id="rId76"/>
    <p:sldId id="331" r:id="rId77"/>
    <p:sldId id="375" r:id="rId7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44" d="100"/>
          <a:sy n="44" d="100"/>
        </p:scale>
        <p:origin x="-123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hotels-volgograd.ru/images/DSC_0136(2)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hotels-volgograd.ru/images/DSC_0147(2).jp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hotels-volgograd.ru/images/DSC_0113(6).jpg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hotels-volgograd.ru/images/DSC_0156(1).jpg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hotels-volgograd.ru/images/DSC_0341(1).jpg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hotels-volgograd.ru/images/DSC_0523(1)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hotels-volgograd.ru/images/DSC_0098(1).jpg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hotels-volgograd.ru/images/DSC_0095(1).jpg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hotels-volgograd.ru/images/DSC_0089(1).jp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hotels-volgograd.ru/images/DSC_0140-2(1)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hotels-volgograd.ru/images/DSC_0210(1).jpg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hotels-volgograd.ru/images/DSC_0167(1)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hyperlink" Target="http://www.hotels-volgograd.ru/images/DSC_0170(1).jpg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hotels-volgograd.ru/images/DSC_0162(1).jpg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hotels-volgograd.ru/images/DSC_0032(1).jpg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hotels-volgograd.ru/images/DSC_0138(1).jpg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ru.wikipedia.org/wiki/%D0%94%D0%BE%D0%BC_%D0%9F%D0%B0%D0%B2%D0%BB%D0%BE%D0%B2%D0%B0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hotels-volgograd.ru/images/DSC_0062(2).jp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838200"/>
            <a:ext cx="8229600" cy="2971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ПАМЯТНИКИ СТАЛИНГРАДСКОЙ  БИТВЫ </a:t>
            </a:r>
            <a:r>
              <a:rPr lang="ru-RU" sz="4000" dirty="0" smtClean="0"/>
              <a:t> </a:t>
            </a:r>
            <a:r>
              <a:rPr lang="ru-RU" sz="4000" b="1" dirty="0" smtClean="0"/>
              <a:t>В ВОЛГОГРАДЕ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FF66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9600" b="1" dirty="0" smtClean="0">
              <a:solidFill>
                <a:srgbClr val="FF66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943600" y="1905000"/>
            <a:ext cx="2971800" cy="472440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dirty="0" smtClean="0"/>
              <a:t>   Вспомнить времена Великой Отечественной войны и  отдать дань нашим дедам, сложившим головы за Родину…</a:t>
            </a:r>
          </a:p>
          <a:p>
            <a:endParaRPr lang="ru-RU" dirty="0"/>
          </a:p>
        </p:txBody>
      </p:sp>
      <p:pic>
        <p:nvPicPr>
          <p:cNvPr id="8" name="Picture 2" descr="https://encrypted-tbn1.gstatic.com/images?q=tbn:ANd9GcSWwbV0GERVkL_KmgsgPrCMy1Qj-rSxJ3QO73_p-ubC9cLNxkr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58674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Площадь Стоявших насмерть (Площадь героев)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495800" cy="56388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За Стенами-руинами открывается следующая площадь ансамбля - площадь Героев. В центре площади прямоугольный водный бассейн, размером 26,6х86 м (22022). Зеркальная гладь воды в бассейне является символом Волги, по замыслу авторов, вода, как источник всего живого на Земле, символизирует здесь неистребимость жизни, ее торжество над силами разрушения и смерти. Непосредственно к бассейну, с трех сторон четырехрядный амфитеатр</a:t>
            </a:r>
          </a:p>
          <a:p>
            <a:pPr algn="ctr"/>
            <a:endParaRPr lang="ru-RU" dirty="0"/>
          </a:p>
        </p:txBody>
      </p:sp>
      <p:pic>
        <p:nvPicPr>
          <p:cNvPr id="6" name="Picture 2" descr="http://putevod.h16.ru/images/p12_mk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0386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-2743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 descr="http://putevod.h16.ru/images/p12_mk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533400"/>
            <a:ext cx="4019006" cy="502920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343400" y="457200"/>
            <a:ext cx="4648200" cy="6248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С правой стороны на площади Героев расположены шесть монументальных </a:t>
            </a:r>
            <a:r>
              <a:rPr lang="ru-RU" dirty="0" err="1" smtClean="0"/>
              <a:t>двуфигурных</a:t>
            </a: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dirty="0" smtClean="0"/>
              <a:t>скульптурных композиций, которые в художественной форме раскрывают героику подвига советского народа в Сталинградской битве.</a:t>
            </a:r>
          </a:p>
          <a:p>
            <a:pPr algn="ctr">
              <a:buNone/>
            </a:pPr>
            <a:r>
              <a:rPr lang="ru-RU" dirty="0" smtClean="0"/>
              <a:t> Все скульптурные композиции выполнены на постаментах 2,4х2,4х1 м, высота скульптур – 6 м. 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5867400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…поддерживая раненого товарища, </a:t>
            </a:r>
          </a:p>
          <a:p>
            <a:r>
              <a:rPr lang="ru-RU" dirty="0" smtClean="0"/>
              <a:t>солдат призывает его продолжать </a:t>
            </a:r>
          </a:p>
          <a:p>
            <a:r>
              <a:rPr lang="ru-RU" dirty="0" smtClean="0"/>
              <a:t>разить противника насмерть.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ощадь Героев">
            <a:hlinkClick r:id="rId2" tooltip="&quot;Площадь Героев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81200"/>
            <a:ext cx="40386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putevod.h16.ru/images/p12_mk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838200"/>
            <a:ext cx="4343400" cy="470182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5943599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… девушка-санитарка, выносящая </a:t>
            </a:r>
          </a:p>
          <a:p>
            <a:r>
              <a:rPr lang="ru-RU" dirty="0" smtClean="0"/>
              <a:t>с поля   боя тяжело раненого бойца.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91200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Эпизод № 3 - изображает морского пехотинца, идущего со связкой гранат на танк противника, и рядом раненый солдат.</a:t>
            </a:r>
            <a:endParaRPr lang="ru-RU" dirty="0"/>
          </a:p>
        </p:txBody>
      </p:sp>
      <p:pic>
        <p:nvPicPr>
          <p:cNvPr id="3" name="Picture 4" descr="http://putevod.h16.ru/images/p12_mk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3940629" cy="5108222"/>
          </a:xfrm>
          <a:prstGeom prst="rect">
            <a:avLst/>
          </a:prstGeom>
          <a:noFill/>
        </p:spPr>
      </p:pic>
      <p:pic>
        <p:nvPicPr>
          <p:cNvPr id="4" name="Picture 2" descr="http://putevod.h16.ru/images/p12_mk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4019550" cy="48768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43400" y="381000"/>
            <a:ext cx="48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Эпизод № 4 - солдат поддерживает смертельно раненого офицера-командира, который продолжает руководить боем.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105400" y="1920875"/>
            <a:ext cx="4038600" cy="44338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Эпизод № 5 - солдат берет знамя части из рук падающего раненого воина-знаменосца, чтобы продолжить бой под боевым знаменем.</a:t>
            </a:r>
          </a:p>
          <a:p>
            <a:endParaRPr lang="ru-RU" dirty="0"/>
          </a:p>
        </p:txBody>
      </p:sp>
      <p:pic>
        <p:nvPicPr>
          <p:cNvPr id="5" name="Picture 4" descr="http://putevod.h16.ru/images/p12_mk1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6482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01000" cy="1162050"/>
          </a:xfrm>
        </p:spPr>
        <p:txBody>
          <a:bodyPr/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Площадь Героев">
            <a:hlinkClick r:id="rId2" tooltip="&quot;Площадь Героев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3733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putevod.h16.ru/images/p12_mk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0880" y="1676399"/>
            <a:ext cx="3792120" cy="48573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114800" y="30480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молодой и бывалый солдаты, в страстном порыве бросающие фашистскую свастику и гадюку, символизирующую фашистскую гадину, в пучину Волжской воды.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Монументальный рельеф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Прямо по фронту площадь Героев обрамляет большая подпорная стена с сильным резаным рисунком композиции на тему героической борьбы советских воинов и торжества победы над захватчиками. Размеры стены 125х10 м.</a:t>
            </a:r>
          </a:p>
          <a:p>
            <a:r>
              <a:rPr lang="ru-RU" dirty="0" smtClean="0"/>
              <a:t>Площадь Героев завершается подпорной стеной-колумбарием, на которой закреплена мемориальная плита с надписью:</a:t>
            </a:r>
          </a:p>
          <a:p>
            <a:r>
              <a:rPr lang="ru-RU" dirty="0" smtClean="0"/>
              <a:t>"Здесь 9 мая 1970 года в день 25-летия Победы советского народа над фашистской Германией заложена капсула с обращением трудящихся города-героя Волгограда, ветеранов Великой Отечественной войны к потомкам. Вскрыть - 9 мая 2045 года в день 100-летия победы над фашистской Германией".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>Монументальный рельеф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Picture 2" descr="http://putevod.h16.ru/images/p12_mk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534400" cy="5257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Зал Воинской славы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     Это цилиндрическое здание, диаметром 40 м, высотой стен -13,5 м. Крыша здания имеет проем, диаметром 8 м. В центре здания рука с факелом Вечного огня, вокруг руки расположены динамики, излучающие звуки траурной мелодии "Грезы" Шумана.</a:t>
            </a:r>
            <a:endParaRPr lang="ru-RU" dirty="0"/>
          </a:p>
        </p:txBody>
      </p:sp>
      <p:pic>
        <p:nvPicPr>
          <p:cNvPr id="7" name="Picture 2" descr="http://putevod.h16.ru/images/p12_mk2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191000" cy="442019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Зал воинской славы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При посещении «Стен-руин» и «Зала Воинской славы» посетителей мемориального комплекса сопровождают звуковые композиции. </a:t>
            </a:r>
          </a:p>
          <a:p>
            <a:r>
              <a:rPr lang="ru-RU" dirty="0" smtClean="0"/>
              <a:t>Над озвучиванием «Мамаева кургана» работали:</a:t>
            </a:r>
          </a:p>
          <a:p>
            <a:pPr>
              <a:buNone/>
            </a:pPr>
            <a:r>
              <a:rPr lang="ru-RU" dirty="0" smtClean="0"/>
              <a:t>архитектор Вучетич Евгений Викторович </a:t>
            </a:r>
          </a:p>
          <a:p>
            <a:pPr>
              <a:buNone/>
            </a:pPr>
            <a:r>
              <a:rPr lang="ru-RU" dirty="0" smtClean="0"/>
              <a:t> диктор Левитан Юрий Борисович </a:t>
            </a:r>
          </a:p>
          <a:p>
            <a:pPr>
              <a:buNone/>
            </a:pPr>
            <a:r>
              <a:rPr lang="ru-RU" dirty="0" smtClean="0"/>
              <a:t> звукорежиссёр </a:t>
            </a:r>
            <a:r>
              <a:rPr lang="ru-RU" dirty="0" err="1" smtClean="0"/>
              <a:t>Гераськин</a:t>
            </a:r>
            <a:r>
              <a:rPr lang="ru-RU" dirty="0" smtClean="0"/>
              <a:t> Александр Иванович </a:t>
            </a:r>
          </a:p>
          <a:p>
            <a:pPr>
              <a:buNone/>
            </a:pPr>
            <a:r>
              <a:rPr lang="ru-RU" dirty="0" smtClean="0"/>
              <a:t> режиссёр </a:t>
            </a:r>
            <a:r>
              <a:rPr lang="ru-RU" dirty="0" err="1" smtClean="0"/>
              <a:t>Магатаев</a:t>
            </a:r>
            <a:r>
              <a:rPr lang="ru-RU" dirty="0" smtClean="0"/>
              <a:t> Виктор </a:t>
            </a:r>
            <a:r>
              <a:rPr lang="ru-RU" dirty="0" err="1" smtClean="0"/>
              <a:t>Кадиевич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4" descr="http://putevod.h16.ru/images/p12_mk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0386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 smtClean="0"/>
              <a:t>Мамаев курган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Во время Сталинградской битвы Мамаев курган, господствующий над основной частью города и обозначавшийся на военно-топографических картах, как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Высота-102,0, 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являлся главным звеном в общей системе обороны Сталинградского фронта. Именно он стал ключевой позицией в борьбе за волжские берега, так как позволял тому, кто контролировал вершину, автоматически контролировать почти весь город, Заволжье, переправы через реку. </a:t>
            </a:r>
          </a:p>
          <a:p>
            <a:pPr algn="just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в последние месяцы 1942 года в течение 140 дней шли ожесточенные бои. Склоны кургана были перепаханы бомбами, снарядами, минами. Почва смешалась с осколками металла, после битвы на каждом квадратном метре земли здесь находилось от 500 до 1250 осколков от мин, снарядов, бомб. Это место огромных людских потерь…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algn="ctr"/>
            <a:r>
              <a:rPr lang="ru-RU" b="1" dirty="0" smtClean="0"/>
              <a:t>Площадь Скорби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8309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 algn="ctr">
              <a:buNone/>
            </a:pPr>
            <a:r>
              <a:rPr lang="ru-RU" dirty="0" smtClean="0"/>
              <a:t>    В правом углу площади расположена композиция скорбящей матери с умершим воином на руках. Его лицо накрыто боевым знаменем символ последних воинских почестей. Высота композиции - 11 м, у основания - небольшой бассейн, в спокойной воде которого отражается композиция.</a:t>
            </a:r>
          </a:p>
          <a:p>
            <a:endParaRPr lang="ru-RU" dirty="0"/>
          </a:p>
        </p:txBody>
      </p:sp>
      <p:pic>
        <p:nvPicPr>
          <p:cNvPr id="5" name="Picture 2" descr="http://putevod.h16.ru/images/p12_mk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0386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83421" y="-1249012"/>
            <a:ext cx="8229600" cy="88254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4" descr="http://putevod.h16.ru/images/p12_mk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304800"/>
            <a:ext cx="4800600" cy="6398636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53000" y="304800"/>
            <a:ext cx="3962400" cy="65532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От площади Скорби начинается подъем на вершину кургана к основанию главного монумента — «Родина-мать зовет!». </a:t>
            </a:r>
          </a:p>
          <a:p>
            <a:pPr algn="ctr"/>
            <a:r>
              <a:rPr lang="ru-RU" dirty="0" smtClean="0"/>
              <a:t>Вдоль серпантина, в холме, перезахоронены останки  34 тысяч 505 воинов — защитников Сталинграда</a:t>
            </a:r>
          </a:p>
          <a:p>
            <a:pPr algn="ctr"/>
            <a:r>
              <a:rPr lang="ru-RU" dirty="0" smtClean="0"/>
              <a:t> 37 гранитных надгробий Героев Советского союза, участников </a:t>
            </a:r>
            <a:r>
              <a:rPr lang="ru-RU" dirty="0" err="1" smtClean="0"/>
              <a:t>Сталин-градской</a:t>
            </a:r>
            <a:r>
              <a:rPr lang="ru-RU" dirty="0" smtClean="0"/>
              <a:t> битвы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76800" y="-3048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905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Воинское мемориальное кладбище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915400" cy="54864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100" dirty="0" smtClean="0"/>
              <a:t>Список мемориальных плит Большой братской могилы мемориального комплекса «Героям Сталинградской битвы»</a:t>
            </a:r>
          </a:p>
          <a:p>
            <a:pPr algn="just"/>
            <a:r>
              <a:rPr lang="ru-RU" sz="3100" dirty="0" smtClean="0"/>
              <a:t>Дорожка идущая по Большой братской могиле вдоль мемориальных плит</a:t>
            </a:r>
          </a:p>
          <a:p>
            <a:pPr algn="just"/>
            <a:r>
              <a:rPr lang="ru-RU" sz="3100" dirty="0" smtClean="0"/>
              <a:t>При строительстве мемориального комплекса «Героям Сталинградской битвы» на Мамаевом кургане  было создано братское захоронение, куда был перенесён прах 34505(+ 4) воинов из разных районов Сталинграда (Волгограда). Вдоль захоронения проложена дорожка к монументу Родина-мать зовёт. Вдоль дорожки размещены 37 мемориальных плит с именами особо отличившихся защитников Сталинграда. Часть мемориальных плит связана с реальными захоронениями, но часть возложена в знак глубочайшего уважения к героям, хотя их могилы находятся в других регионах России и Украины. У некоторых героев нет могил так, как их подвиг был связан с полным уничтожением их тел (например  </a:t>
            </a:r>
            <a:r>
              <a:rPr lang="ru-RU" sz="3100" dirty="0" err="1" smtClean="0"/>
              <a:t>Землянский</a:t>
            </a:r>
            <a:r>
              <a:rPr lang="ru-RU" sz="3100" dirty="0" smtClean="0"/>
              <a:t> Владимир Васильевич.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putevod.h16.ru/images/p12_mk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5486400" cy="63246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867400" y="228600"/>
            <a:ext cx="3048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Большая часть мемориальных плит была установлена во время строительства мемориального комплекса. Однако, часть мемориальных плит (и захоронений) были созданы после строительства в соответствии с завещаниями. Примерами таких захоронений могут служить могилы Василия Григорьевича Зайцева и Василия Ивановича Чуйкова.</a:t>
            </a:r>
          </a:p>
          <a:p>
            <a:pPr algn="ctr"/>
            <a:r>
              <a:rPr lang="ru-RU" dirty="0" smtClean="0"/>
              <a:t>Могила Василия Ивановича Чуйкова расположена отдельно, на Площади Скорби, однако является частью общего захоронения.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4" descr="Картинки по запросу памятники вов сталингра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304800"/>
            <a:ext cx="4621892" cy="632460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257800" y="381000"/>
            <a:ext cx="3505200" cy="6477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Фигура женщины, поднявшей вверх меч и сделавшей шаг вперед, символизирует Родину-мать, зовущую своих сыновей на бой с врагом. От подножия кургана до его вершины </a:t>
            </a:r>
          </a:p>
          <a:p>
            <a:pPr algn="ctr">
              <a:buNone/>
            </a:pPr>
            <a:r>
              <a:rPr lang="ru-RU" dirty="0" smtClean="0"/>
              <a:t>200 гранитных ступеней — именно столько дней длилась Сталинградская битва.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295400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/>
              <a:t>Главный монумент «Родина-мать зовёт!»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28600" y="1905000"/>
            <a:ext cx="4038600" cy="4953000"/>
          </a:xfrm>
        </p:spPr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endParaRPr lang="ru-RU" b="0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1" name="Picture 1" descr="D:\Мои документы\Рабочий стол\Уеба\ма ку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19600" y="1371600"/>
            <a:ext cx="4343400" cy="5130800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 flipV="1">
            <a:off x="4645025" y="8153400"/>
            <a:ext cx="4041775" cy="15240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7" name="Picture 2" descr="http://putevod.h16.ru/images/p12_mk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38100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57200" y="304800"/>
            <a:ext cx="8305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52525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252525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52525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Скульптура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является композиционным центром всего ансамбля. Это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женщина, держащая в руке меч, которая стоит в позе призыва к борьбе. Высота статуи 85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 вместе с мечом и 52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 без меча.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Родина-мать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сделана из железобетона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5500 тонн бетона и 2400 тонн металлических конструкций (без основания, на котором она стоит). Монумент отливали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единоразово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не давая застывать бетону, чтобы не получалось швов. Монумент полый. Толщина бетонных стенок 25-30см. Внутри расположены 99 стальных канатов, стягивающих конструкцию, комната слежения за состоянием канатов, лестница. Меч с рукояткой длиной 30 метров и весом 14 тонн сделан из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фторированной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На нём имеются отверстия для уменьшения напора ветра. Статуя стоит на плите высотой всего 2 метра, которая покоится на главном фундаменте. Этот фундамент высотой 16 метров, однако его почти не видно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большая его часть скрыта под землёй. Статуя стоит свободно на плите, как шахматная фигура на доске.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914400"/>
          </a:xfrm>
        </p:spPr>
        <p:txBody>
          <a:bodyPr/>
          <a:lstStyle/>
          <a:p>
            <a:pPr algn="ctr"/>
            <a:r>
              <a:rPr lang="ru-RU" b="1" dirty="0" smtClean="0"/>
              <a:t>«Родина-мать зовёт!»</a:t>
            </a: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Памятник Михаилу </a:t>
            </a:r>
            <a:r>
              <a:rPr lang="ru-RU" b="1" dirty="0" err="1" smtClean="0"/>
              <a:t>Паникахе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981200"/>
            <a:ext cx="4267200" cy="43434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Место подвига </a:t>
            </a:r>
            <a:r>
              <a:rPr lang="ru-RU" dirty="0" err="1" smtClean="0"/>
              <a:t>Паникахи</a:t>
            </a:r>
            <a:r>
              <a:rPr lang="ru-RU" dirty="0" smtClean="0"/>
              <a:t> долгое время было отмечено мемориальным знаком с памятной плитой.</a:t>
            </a:r>
          </a:p>
          <a:p>
            <a:r>
              <a:rPr lang="ru-RU" dirty="0" smtClean="0"/>
              <a:t>8 мая 1975 года на месте подвига был открыт современный памятник. Он изображает воина-моряка в момент броска к фашистскому танку.</a:t>
            </a:r>
          </a:p>
          <a:p>
            <a:endParaRPr lang="ru-RU" dirty="0"/>
          </a:p>
        </p:txBody>
      </p:sp>
      <p:pic>
        <p:nvPicPr>
          <p:cNvPr id="6" name="Picture 4" descr="https://lh5.googleusercontent.com/-oP8iYJgZ1TE/TqUhvxCMbwI/AAAAAAAAXyE/L6tTDlfbjmM/s640/2011-10-23-104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4267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Здесь 2 октября 1942 года матрос-пехотинец 193-й стрелковой дивизии</a:t>
            </a:r>
            <a:br>
              <a:rPr lang="ru-RU" dirty="0" smtClean="0"/>
            </a:br>
            <a:r>
              <a:rPr lang="ru-RU" dirty="0" smtClean="0"/>
              <a:t>Михаил </a:t>
            </a:r>
            <a:r>
              <a:rPr lang="ru-RU" dirty="0" err="1" smtClean="0"/>
              <a:t>Паникаха</a:t>
            </a:r>
            <a:r>
              <a:rPr lang="ru-RU" dirty="0" smtClean="0"/>
              <a:t>, объятый пламенем от разбитой пулей бутылки с горючей жидкостью,</a:t>
            </a:r>
            <a:br>
              <a:rPr lang="ru-RU" dirty="0" smtClean="0"/>
            </a:br>
            <a:r>
              <a:rPr lang="ru-RU" dirty="0" smtClean="0"/>
              <a:t>бросился на фашистский танк и второй бутылкой поджёг его.</a:t>
            </a:r>
            <a:br>
              <a:rPr lang="ru-RU" dirty="0" smtClean="0"/>
            </a:br>
            <a:r>
              <a:rPr lang="ru-RU" dirty="0" smtClean="0"/>
              <a:t>Награждён посмертно орденом Отечественной войны первой степени</a:t>
            </a:r>
          </a:p>
          <a:p>
            <a:endParaRPr lang="ru-RU" dirty="0"/>
          </a:p>
        </p:txBody>
      </p:sp>
      <p:pic>
        <p:nvPicPr>
          <p:cNvPr id="6" name="Picture 2" descr="https://lh6.googleusercontent.com/-82u18SSP99w/TqUhtcff9RI/AAAAAAAAXyA/wg3tSetsHGQ/s512/2011-10-23-1045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980" y="1920875"/>
            <a:ext cx="3419620" cy="44338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памятник «Остров </a:t>
            </a:r>
            <a:r>
              <a:rPr lang="ru-RU" b="1" dirty="0" err="1" smtClean="0"/>
              <a:t>Людникова</a:t>
            </a:r>
            <a:r>
              <a:rPr lang="ru-RU" b="1" dirty="0" smtClean="0"/>
              <a:t>»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районе завода Баррикады г. Волгограда, на берегу Волги находится памятник  погибшим связистам 138-й дивизии и памятник-обелиск рабочим-ополченцам завода Баррикады г. Волгограда. 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91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именно здесь, в районе Мамаева кургана, 2 февраля 1943 года          	                                   закончилась Сталинградская битва.</a:t>
            </a:r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5400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62400"/>
          </a:xfrm>
        </p:spPr>
        <p:txBody>
          <a:bodyPr>
            <a:normAutofit fontScale="70000" lnSpcReduction="20000"/>
          </a:bodyPr>
          <a:lstStyle/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800" b="1" dirty="0" smtClean="0">
              <a:solidFill>
                <a:schemeClr val="tx2">
                  <a:lumMod val="90000"/>
                </a:schemeClr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800" b="1" dirty="0" smtClean="0">
              <a:solidFill>
                <a:schemeClr val="tx2">
                  <a:lumMod val="90000"/>
                </a:schemeClr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800" b="1" dirty="0" smtClean="0">
              <a:solidFill>
                <a:schemeClr val="tx2">
                  <a:lumMod val="90000"/>
                </a:schemeClr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 свой срок – не поздно и не рано-</a:t>
            </a: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tx2">
                  <a:lumMod val="90000"/>
                </a:schemeClr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Придёт зима, замрёт земля.</a:t>
            </a: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tx2">
                  <a:lumMod val="90000"/>
                </a:schemeClr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 ты к Мамаеву кургану</a:t>
            </a: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Придёшь второго февраля…</a:t>
            </a:r>
            <a: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                           </a:t>
            </a:r>
          </a:p>
          <a:p>
            <a:pPr lvl="0" algn="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                                   Маргарита Агашина</a:t>
            </a:r>
            <a:endParaRPr lang="ru-RU" sz="2800" dirty="0" smtClean="0">
              <a:solidFill>
                <a:schemeClr val="tx2">
                  <a:lumMod val="90000"/>
                </a:schemeClr>
              </a:solidFill>
            </a:endParaRPr>
          </a:p>
          <a:p>
            <a:pPr algn="r"/>
            <a:endParaRPr lang="ru-RU" dirty="0"/>
          </a:p>
        </p:txBody>
      </p:sp>
      <p:pic>
        <p:nvPicPr>
          <p:cNvPr id="4" name="Picture 2" descr="D:\Мои документы\Рабочий стол\Уеба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2286000"/>
            <a:ext cx="3509772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r>
              <a:rPr lang="ru-RU" b="1" dirty="0" smtClean="0"/>
              <a:t> Бюст летчику В.С. Ефремову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920084"/>
            <a:ext cx="4191000" cy="47093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В центре г. Волгограда рядом с кассами Аэропорта  установлен бронзовый бюст – памятник земляку </a:t>
            </a:r>
            <a:r>
              <a:rPr lang="ru-RU" dirty="0" err="1" smtClean="0"/>
              <a:t>волгоградцев</a:t>
            </a:r>
            <a:r>
              <a:rPr lang="ru-RU" dirty="0" smtClean="0"/>
              <a:t>, дважды герою Советского Союза</a:t>
            </a:r>
            <a:r>
              <a:rPr lang="ru-RU" b="1" dirty="0" smtClean="0"/>
              <a:t>, летчику В.С. Ефремову</a:t>
            </a:r>
            <a:r>
              <a:rPr lang="ru-RU" dirty="0" smtClean="0"/>
              <a:t> – активному участнику Сталинградской битвы.</a:t>
            </a:r>
          </a:p>
          <a:p>
            <a:endParaRPr lang="ru-RU" dirty="0"/>
          </a:p>
        </p:txBody>
      </p:sp>
      <p:pic>
        <p:nvPicPr>
          <p:cNvPr id="5" name="Содержимое 4" descr="Памятник В.С. Ефремову">
            <a:hlinkClick r:id="rId2" tooltip="&quot;Памятник В.С. Ефремову&quot;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1910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1066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Памятник героям-комсомольцам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На улице Комсомольской установлена скульптурная группа – </a:t>
            </a:r>
            <a:r>
              <a:rPr lang="ru-RU" b="1" dirty="0" smtClean="0"/>
              <a:t>памятник героям-комсомольцам</a:t>
            </a:r>
            <a:r>
              <a:rPr lang="ru-RU" dirty="0" smtClean="0"/>
              <a:t>, защитникам Сталинграда (Волгограда).</a:t>
            </a:r>
          </a:p>
          <a:p>
            <a:endParaRPr lang="ru-RU" dirty="0"/>
          </a:p>
        </p:txBody>
      </p:sp>
      <p:pic>
        <p:nvPicPr>
          <p:cNvPr id="6" name="Содержимое 5" descr="Памятник героям-комсомольцам">
            <a:hlinkClick r:id="rId2" tooltip="&quot;Памятник героям-комсомольцам&quot;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2600"/>
            <a:ext cx="3886200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704088"/>
            <a:ext cx="8915400" cy="8199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</a:t>
            </a:r>
            <a:r>
              <a:rPr lang="ru-RU" dirty="0" smtClean="0"/>
              <a:t> </a:t>
            </a:r>
            <a:r>
              <a:rPr lang="ru-RU" b="1" dirty="0" smtClean="0"/>
              <a:t>летчику, Герою Советского Союза В.С. </a:t>
            </a:r>
            <a:r>
              <a:rPr lang="ru-RU" b="1" dirty="0" err="1" smtClean="0"/>
              <a:t>Хользунову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 Центральной набережной г. Волгограда установлен </a:t>
            </a:r>
            <a:r>
              <a:rPr lang="ru-RU" b="1" dirty="0" smtClean="0"/>
              <a:t>Памятник</a:t>
            </a:r>
            <a:r>
              <a:rPr lang="ru-RU" dirty="0" smtClean="0"/>
              <a:t> </a:t>
            </a:r>
            <a:r>
              <a:rPr lang="ru-RU" b="1" dirty="0" smtClean="0"/>
              <a:t>летчику, Герою Советского Союза В.С. </a:t>
            </a:r>
            <a:r>
              <a:rPr lang="ru-RU" b="1" dirty="0" err="1" smtClean="0"/>
              <a:t>Хользунову</a:t>
            </a:r>
            <a:r>
              <a:rPr lang="ru-RU" dirty="0" smtClean="0"/>
              <a:t>, уроженцу города Волгограда, участнику войны против фашистов в Испании. Именем славного летчика названа одна из улиц Волгограда и аэроклуб ДОСААФ. </a:t>
            </a:r>
            <a:endParaRPr lang="ru-RU" dirty="0"/>
          </a:p>
        </p:txBody>
      </p:sp>
      <p:pic>
        <p:nvPicPr>
          <p:cNvPr id="6" name="Содержимое 5" descr="Памятник В.С. Хользунову">
            <a:hlinkClick r:id="rId2" tooltip="&quot;Памятник В.С. Хользунову&quot;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09800"/>
            <a:ext cx="3962400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Панорама «Сталинградская битва»</a:t>
            </a:r>
            <a:endParaRPr lang="ru-RU" dirty="0"/>
          </a:p>
        </p:txBody>
      </p:sp>
      <p:pic>
        <p:nvPicPr>
          <p:cNvPr id="5" name="Picture 1" descr="https://lh5.googleusercontent.com/-1mR4EdnVvEY/SC7ZOGDG0FI/AAAAAAAAZy4/3_iYFL5uEzQ/s640/2005-05-28-182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4038600" cy="4800600"/>
          </a:xfrm>
          <a:prstGeom prst="rect">
            <a:avLst/>
          </a:prstGeom>
          <a:noFill/>
        </p:spPr>
      </p:pic>
      <p:pic>
        <p:nvPicPr>
          <p:cNvPr id="6" name="Picture 1" descr="https://lh6.googleusercontent.com/-MV762-0CCiY/TbxRARl8wgI/AAAAAAAAHEY/hbAP_sXZEgY/s640/2011-04-30-1234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0386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Бюст маршала Советского Союза Г.К. Жукова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81800" y="1143000"/>
            <a:ext cx="2362200" cy="2438400"/>
          </a:xfrm>
        </p:spPr>
        <p:txBody>
          <a:bodyPr/>
          <a:lstStyle/>
          <a:p>
            <a:pPr algn="ctr"/>
            <a:r>
              <a:rPr lang="ru-RU" sz="2000" b="0" dirty="0" smtClean="0"/>
              <a:t>Возле панорамы «Сталинградская битва» установлен бюст маршала Советского Союза Г.К. Жукова.</a:t>
            </a:r>
            <a:endParaRPr lang="ru-RU" sz="2000" b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 rot="10800000" flipV="1">
            <a:off x="4645024" y="-1066799"/>
            <a:ext cx="4041775" cy="30480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724400" y="3962400"/>
            <a:ext cx="4041775" cy="2667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600" dirty="0" smtClean="0"/>
              <a:t>За успешное руководство контрнаступлением в ходе Сталинградской битвы в 1942 году Жуков первым в стране был удостоен ордена генералиссимуса Суворова I степени.</a:t>
            </a:r>
          </a:p>
          <a:p>
            <a:endParaRPr lang="ru-RU" dirty="0"/>
          </a:p>
        </p:txBody>
      </p:sp>
      <p:pic>
        <p:nvPicPr>
          <p:cNvPr id="8" name="Содержимое 7" descr="Бюст маршала Г.К. Жукова">
            <a:hlinkClick r:id="rId2" tooltip="&quot;Бюст маршала Г.К. Жукова&quot;"/>
          </p:cNvPr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09800"/>
            <a:ext cx="41148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https://lh5.googleusercontent.com/-KGbpZoRwd74/TbxQ-78ZluI/AAAAAAAAXv0/6qXXJ6sHrwI/s512/2011-04-30-122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066800"/>
            <a:ext cx="1913466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Аллея Героев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47800" y="-1295400"/>
            <a:ext cx="3049588" cy="533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-228600" y="2362200"/>
            <a:ext cx="5029200" cy="48006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ru-RU" sz="2400" dirty="0" smtClean="0"/>
              <a:t>На Аллее Героев располагается  </a:t>
            </a:r>
            <a:r>
              <a:rPr lang="ru-RU" sz="2400" b="1" dirty="0" smtClean="0"/>
              <a:t>мемориальный памятник</a:t>
            </a:r>
            <a:r>
              <a:rPr lang="ru-RU" sz="2400" dirty="0" smtClean="0"/>
              <a:t> Героям Советского Союза и полным кавалерам ордена Славы, уроженцам Волгоградской области и героям Сталинградской битвы. </a:t>
            </a:r>
            <a:endParaRPr lang="ru-RU" sz="2400" dirty="0"/>
          </a:p>
        </p:txBody>
      </p:sp>
      <p:pic>
        <p:nvPicPr>
          <p:cNvPr id="7" name="Содержимое 6" descr="Аллея Героев">
            <a:hlinkClick r:id="rId2" tooltip="&quot;Аллея Героев&quot;"/>
          </p:cNvPr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1"/>
            <a:ext cx="396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066800"/>
            <a:ext cx="4040188" cy="529431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Памятник представляет собой комплекс из шести мраморных стел, на которых выгравированы имена 127 Героев Советского Союза, получивших это звание за героизм в Сталинградской битве в 1942-1943 годах, 192 Героев Советского Союза – уроженцев Волгоградской области, из которых трое дважды Герои Советского Союза, и 28 кавалеров ордена Славы трех степеней. </a:t>
            </a:r>
            <a:endParaRPr lang="ru-RU" dirty="0"/>
          </a:p>
        </p:txBody>
      </p:sp>
      <p:pic>
        <p:nvPicPr>
          <p:cNvPr id="8" name="Содержимое 7" descr="Аллея Героев">
            <a:hlinkClick r:id="rId2" tooltip="&quot;Аллея Героев&quot;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85800"/>
            <a:ext cx="449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ctr"/>
            <a:r>
              <a:rPr lang="ru-RU" b="1" dirty="0" smtClean="0"/>
              <a:t>Площадь Павших борцов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0" y="4114800"/>
            <a:ext cx="4953000" cy="27432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Если по Аллее Героев подняться выше от Центральной набережной, перед нами откроется </a:t>
            </a:r>
            <a:r>
              <a:rPr lang="ru-RU" b="1" dirty="0" smtClean="0"/>
              <a:t>Площадь Павших борцов</a:t>
            </a:r>
            <a:r>
              <a:rPr lang="ru-RU" dirty="0" smtClean="0"/>
              <a:t>. Здесь установлен 26-ти метровый гранитный обелиск над братской могилой защитников Красного Царицына    (Гражданская война) и Сталинграда (Великая Отечественная война). </a:t>
            </a:r>
          </a:p>
          <a:p>
            <a:endParaRPr lang="ru-RU" dirty="0"/>
          </a:p>
        </p:txBody>
      </p:sp>
      <p:pic>
        <p:nvPicPr>
          <p:cNvPr id="7" name="Picture 2" descr="D:\Мои документы\Рабочий стол\Уеба\бр мог волг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041775" cy="3048000"/>
          </a:xfrm>
          <a:prstGeom prst="rect">
            <a:avLst/>
          </a:prstGeom>
          <a:noFill/>
        </p:spPr>
      </p:pic>
      <p:pic>
        <p:nvPicPr>
          <p:cNvPr id="8" name="Picture 2" descr="D:\Мои документы\Рабочий стол\волгоград\square_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081381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410200" y="2209799"/>
            <a:ext cx="3733800" cy="3429001"/>
          </a:xfrm>
        </p:spPr>
        <p:txBody>
          <a:bodyPr/>
          <a:lstStyle/>
          <a:p>
            <a:r>
              <a:rPr lang="ru-RU" dirty="0" smtClean="0"/>
              <a:t>С 1 февраля 1963 года здесь горит вечный огонь в память о мужестве и героизме всех защитников города. </a:t>
            </a:r>
            <a:endParaRPr lang="ru-RU" dirty="0"/>
          </a:p>
        </p:txBody>
      </p:sp>
      <p:pic>
        <p:nvPicPr>
          <p:cNvPr id="8" name="Рисунок 7" descr="Вечный огонь">
            <a:hlinkClick r:id="rId2" tooltip="&quot;Вечный огонь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533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5715000" y="762000"/>
            <a:ext cx="3429000" cy="559911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Здесь же растет уникальный тополь, живой свидетель Сталинградской битвы. Возле него установлена гранитная мемориальная доска, на которой выгравирована надпись: «Тополь этот пронес жизнь сквозь битву великую». </a:t>
            </a:r>
          </a:p>
          <a:p>
            <a:endParaRPr lang="ru-RU" dirty="0"/>
          </a:p>
        </p:txBody>
      </p:sp>
      <p:pic>
        <p:nvPicPr>
          <p:cNvPr id="8" name="Содержимое 7" descr="Тополь">
            <a:hlinkClick r:id="rId2" tooltip="&quot;Тополь&quot;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85800"/>
            <a:ext cx="533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   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	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	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										 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 </a:t>
            </a:r>
            <a:br>
              <a:rPr lang="ru-RU" smtClean="0"/>
            </a:br>
            <a:r>
              <a:rPr lang="ru-RU" smtClean="0"/>
              <a:t> Памятник-ансамбль</a:t>
            </a:r>
            <a:br>
              <a:rPr lang="ru-RU" smtClean="0"/>
            </a:br>
            <a:r>
              <a:rPr lang="ru-RU" smtClean="0"/>
              <a:t> «Героям Сталинградской битвы»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mtClean="0"/>
              <a:t>Это самый крупный монумент, посвященный событиям Второй мировой войны, из всех, построенных где-либо в мире. </a:t>
            </a:r>
          </a:p>
          <a:p>
            <a:r>
              <a:rPr lang="ru-RU" smtClean="0"/>
              <a:t>Именно памятник-ансамбль, как высшая форма монументального искусства, позволил авторскому коллективу наиболее полно передать размах массового героизма, раскрыть смысл и значение Сталинградской битвы многопланово и разносторонне, воплотив конкретные художественные образы в различных видах скульптуры, в ее синтезе с архитектурой и природой.</a:t>
            </a:r>
          </a:p>
          <a:p>
            <a:r>
              <a:rPr lang="ru-RU" smtClean="0"/>
              <a:t>Протяженность мемориального комплекса от подножия до вершины холма составляет 1,5 км, все сооружения выполнены из железобетона. </a:t>
            </a:r>
          </a:p>
          <a:p>
            <a:pPr lvl="0"/>
            <a:r>
              <a:rPr lang="ru-RU" smtClean="0"/>
              <a:t>Уникальной чертой памятника является то, что все скульптуры – полые внутри, хотя внешне очень часто создается впечатление,  что изготовлены они из цельных кусков камня. Каждая скульптура здесь уникальна, каждая пронизана идеей преданности родной земле и готовности отстоять ее ценой собственной жизни, каждый камень здесь свят для русского человека, в чьей душе навсегда сохранится память о великом сражении на Волге. </a:t>
            </a:r>
          </a:p>
          <a:p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Братская могила трёх героев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219200"/>
            <a:ext cx="4495800" cy="5638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Рядом с тополем находится братская могила, где покоятся три героя, защитника Сталинграда:</a:t>
            </a:r>
          </a:p>
          <a:p>
            <a:pPr>
              <a:buNone/>
            </a:pPr>
            <a:r>
              <a:rPr lang="ru-RU" dirty="0" smtClean="0"/>
              <a:t>пулемётчик Рубен </a:t>
            </a:r>
            <a:r>
              <a:rPr lang="ru-RU" dirty="0" err="1" smtClean="0"/>
              <a:t>Руис</a:t>
            </a:r>
            <a:r>
              <a:rPr lang="ru-RU" dirty="0" smtClean="0"/>
              <a:t>              	                      Ибаррури, </a:t>
            </a:r>
          </a:p>
          <a:p>
            <a:pPr>
              <a:buNone/>
            </a:pPr>
            <a:r>
              <a:rPr lang="ru-RU" dirty="0" smtClean="0"/>
              <a:t>лётчик Владимир Григорьевич Каменщиков и </a:t>
            </a:r>
          </a:p>
          <a:p>
            <a:pPr>
              <a:buNone/>
            </a:pPr>
            <a:r>
              <a:rPr lang="ru-RU" dirty="0" smtClean="0"/>
              <a:t>артиллерист </a:t>
            </a:r>
            <a:r>
              <a:rPr lang="ru-RU" dirty="0" err="1" smtClean="0"/>
              <a:t>Хафиз</a:t>
            </a:r>
            <a:r>
              <a:rPr lang="ru-RU" dirty="0" smtClean="0"/>
              <a:t> </a:t>
            </a:r>
            <a:r>
              <a:rPr lang="ru-RU" dirty="0" err="1" smtClean="0"/>
              <a:t>Фаттяхутдинов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Они погибли в разное время, но все проявили героизм и самопожертвование в борьбе с немецко-фашистскими захватчиками.</a:t>
            </a:r>
          </a:p>
          <a:p>
            <a:endParaRPr lang="ru-RU" dirty="0"/>
          </a:p>
        </p:txBody>
      </p:sp>
      <p:pic>
        <p:nvPicPr>
          <p:cNvPr id="7" name="Содержимое 6" descr="Братская могила трех героев">
            <a:hlinkClick r:id="rId2" tooltip="&quot;Братская могила трех героев&quot;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143000"/>
            <a:ext cx="441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686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Бункер Комитета Обороны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52400" y="990600"/>
            <a:ext cx="8763000" cy="21336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На территории Комсомольского сада расположен подземный бункер, в котором в дни Сталинградской битвы с 23 августа по 14 сентября 1942 года работали: областной и городской комитеты ВКП(б), исполкомы областного и городского Советов депутатов трудящихся, городской комитет обороны, областной комитет ВЛКСМ и штаб МПВО. </a:t>
            </a:r>
            <a:endParaRPr lang="ru-RU" dirty="0"/>
          </a:p>
        </p:txBody>
      </p:sp>
      <p:pic>
        <p:nvPicPr>
          <p:cNvPr id="4" name="Рисунок 3" descr="Бункер комитета обороны">
            <a:hlinkClick r:id="rId2" tooltip="&quot;Бункер комитета обороны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Бункер комитета обороны">
            <a:hlinkClick r:id="rId4" tooltip="&quot;Бункер комитета обороны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429000"/>
            <a:ext cx="4191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8100" y="838200"/>
            <a:ext cx="2476500" cy="5489197"/>
          </a:xfrm>
        </p:spPr>
        <p:txBody>
          <a:bodyPr>
            <a:normAutofit/>
          </a:bodyPr>
          <a:lstStyle/>
          <a:p>
            <a:r>
              <a:rPr lang="ru-RU" dirty="0" smtClean="0"/>
              <a:t>Здесь же расположена мемориальная доска с портретом А.С. </a:t>
            </a:r>
            <a:r>
              <a:rPr lang="ru-RU" dirty="0" err="1" smtClean="0"/>
              <a:t>Чуянова</a:t>
            </a:r>
            <a:r>
              <a:rPr lang="ru-RU" dirty="0" smtClean="0"/>
              <a:t> — председателя городского комитета обороны. </a:t>
            </a:r>
          </a:p>
          <a:p>
            <a:endParaRPr lang="ru-RU" dirty="0"/>
          </a:p>
        </p:txBody>
      </p:sp>
      <p:pic>
        <p:nvPicPr>
          <p:cNvPr id="1028" name="Picture 4" descr="https://riac34.ru/upload/resize_cache/iblock/254/900_600_1/kulikov_0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1295400"/>
            <a:ext cx="605116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Плита на могиле В.А. Глазкова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590799"/>
            <a:ext cx="4191000" cy="376412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 сквере также похоронен Генерал-майор В.А.Глазков, который командовал 35-й гвардейской стрелковой дивизией при обороне Сталинграда.</a:t>
            </a:r>
          </a:p>
          <a:p>
            <a:pPr algn="ctr"/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Плита на могиле В.М. Глазкова">
            <a:hlinkClick r:id="rId2" tooltip="&quot;Плита на могиле В.М. Глазкова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905000"/>
            <a:ext cx="44195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1066800"/>
          </a:xfrm>
        </p:spPr>
        <p:txBody>
          <a:bodyPr/>
          <a:lstStyle/>
          <a:p>
            <a:pPr algn="ctr"/>
            <a:r>
              <a:rPr lang="ru-RU" b="1" dirty="0" smtClean="0"/>
              <a:t>Площадь Примирения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447800"/>
            <a:ext cx="4724400" cy="49133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Есть в Волгограде </a:t>
            </a:r>
            <a:r>
              <a:rPr lang="ru-RU" b="1" dirty="0" smtClean="0"/>
              <a:t>площадь Примирения</a:t>
            </a:r>
            <a:r>
              <a:rPr lang="ru-RU" dirty="0" smtClean="0"/>
              <a:t>, которая также интересна памятниками, расположенными на ее территории. В 1989 году здесь был возведен памятник в честь основания Царицына. Открытие памятника было приурочено к 400-летию города. </a:t>
            </a:r>
          </a:p>
          <a:p>
            <a:pPr algn="ctr"/>
            <a:endParaRPr lang="ru-RU" dirty="0"/>
          </a:p>
        </p:txBody>
      </p:sp>
      <p:pic>
        <p:nvPicPr>
          <p:cNvPr id="7" name="Содержимое 6" descr="Памятник в честь основания Царицына">
            <a:hlinkClick r:id="rId2" tooltip="&quot;Памятник в честь основания Царицына&quot;"/>
          </p:cNvPr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81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Памятник в знак примирения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29200"/>
            <a:ext cx="4648200" cy="1676400"/>
          </a:xfrm>
        </p:spPr>
        <p:txBody>
          <a:bodyPr/>
          <a:lstStyle/>
          <a:p>
            <a:r>
              <a:rPr lang="ru-RU" b="0" dirty="0" smtClean="0">
                <a:solidFill>
                  <a:schemeClr val="accent1">
                    <a:lumMod val="50000"/>
                  </a:schemeClr>
                </a:solidFill>
              </a:rPr>
              <a:t>Именно после открытия этого памятника площадь, носившая до этого название Фестивальная, стала площадью Примирения.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0" y="1219200"/>
            <a:ext cx="4497388" cy="35814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Позже, в 1993 году к 50-летию разгрома немецко-фашистских войск под Сталинградом официальными делегациями России, Германии и Австрии был открыт памятник в знак примирения народов. Памятник выполнен в виде креста, на котором лежит свернутая в кольцо колючая проволока. </a:t>
            </a:r>
            <a:endParaRPr lang="ru-RU" dirty="0"/>
          </a:p>
        </p:txBody>
      </p:sp>
      <p:pic>
        <p:nvPicPr>
          <p:cNvPr id="7" name="Содержимое 6" descr="Памятник в знак примирения">
            <a:hlinkClick r:id="rId2" tooltip="&quot;Памятник в знак примирения&quot;"/>
          </p:cNvPr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191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Стела-памятник</a:t>
            </a:r>
            <a:r>
              <a:rPr lang="ru-RU" dirty="0" smtClean="0"/>
              <a:t> </a:t>
            </a:r>
            <a:r>
              <a:rPr lang="ru-RU" b="1" dirty="0" smtClean="0"/>
              <a:t>«Чекистам»</a:t>
            </a:r>
            <a:endParaRPr lang="ru-RU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0" y="1295400"/>
            <a:ext cx="4572000" cy="1600200"/>
          </a:xfrm>
        </p:spPr>
        <p:txBody>
          <a:bodyPr/>
          <a:lstStyle/>
          <a:p>
            <a:pPr algn="ctr"/>
            <a:r>
              <a:rPr lang="ru-RU" sz="2000" b="0" dirty="0" smtClean="0"/>
              <a:t>Представляет собой фигуру воина с высоко поднятым обнажённым  мечом  в руке, расположенную на постаменте.</a:t>
            </a:r>
          </a:p>
          <a:p>
            <a:pPr algn="ct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645025" y="-1219200"/>
            <a:ext cx="4041775" cy="762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0" y="990600"/>
            <a:ext cx="4497388" cy="6096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В начале 1942 года обкому партии и городскому комитету обороны стало известно о том, что в Сталинграде предстоит сформировать дивизию. Позднее ей выпала тяжкая доля одной из первых вступить в неравный бой с прорвавшимися к Сталинграду немецко-фашистскими войсками.</a:t>
            </a:r>
          </a:p>
          <a:p>
            <a:pPr algn="just"/>
            <a:r>
              <a:rPr lang="ru-RU" dirty="0" smtClean="0"/>
              <a:t>Дивизия вместе с народными ополченцами летом 1942 года приняла на себя первый удар врага, рвавшегося к Волге. Кроме частей 10-й дивизии войск НКВД во время Сталинградской битвы  в городе находились и работники милиции. Не раз приходилось им участвовать в разведке, выезжать на поимку вражеских парашютистов, шпионов, диверсантов.</a:t>
            </a:r>
          </a:p>
          <a:p>
            <a:endParaRPr lang="ru-RU" dirty="0"/>
          </a:p>
        </p:txBody>
      </p:sp>
      <p:pic>
        <p:nvPicPr>
          <p:cNvPr id="7" name="Picture 2" descr="https://encrypted-tbn3.gstatic.com/images?q=tbn:ANd9GcTtg_ZV2vx1VJu6SEw1wq40kBDlCJrSr_biv5cPr6qWM3JprgBlGHH9M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2819400"/>
            <a:ext cx="373380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Мельница </a:t>
            </a:r>
            <a:r>
              <a:rPr lang="ru-RU" b="1" dirty="0" err="1" smtClean="0"/>
              <a:t>Гергардта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648200" cy="5638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Стороны здания свидетельствуют о разной интенсивности миномётного и артиллерийского огня. С восточной, волжской стороны здания повреждения минимальны, с трёх других сторон видны следы расстрела из всех видов артиллерии, а также бойницы в оконных проёмах, сделанные защитниками дома.</a:t>
            </a:r>
          </a:p>
          <a:p>
            <a:pPr algn="just"/>
            <a:r>
              <a:rPr lang="ru-RU" dirty="0" smtClean="0"/>
              <a:t>За период конца лета 1942 — середины зимы 1943 года здание получило разрушения, видимые и сейчас: крыша уничтожена прямым попаданием авиабомб, буквально каждый квадратный метр наружных стен иссечён снарядами, пулями и осколками. Уцелеть и не быть разрушенным до основания зданию помогла изначально заложенная в конструкцию повышенная прочность и </a:t>
            </a:r>
            <a:r>
              <a:rPr lang="ru-RU" dirty="0" err="1" smtClean="0"/>
              <a:t>виброустойчивость</a:t>
            </a:r>
            <a:r>
              <a:rPr lang="ru-RU" dirty="0" smtClean="0"/>
              <a:t> железобетонного каркаса, необходимая для работы промышленного оборудования мельницы.</a:t>
            </a:r>
          </a:p>
          <a:p>
            <a:pPr algn="ctr"/>
            <a:endParaRPr lang="ru-RU" dirty="0"/>
          </a:p>
        </p:txBody>
      </p:sp>
      <p:pic>
        <p:nvPicPr>
          <p:cNvPr id="7" name="Picture 4" descr="https://lh6.googleusercontent.com/-8LYKN_jCvgY/TbxRMQ3o6YI/AAAAAAAAXwM/fwwnZeMMvG0/s640/2011-04-30-125706%2520Panora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447800"/>
            <a:ext cx="4267200" cy="44957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ru-RU" dirty="0" smtClean="0"/>
              <a:t>Разрушенная  мельница </a:t>
            </a:r>
            <a:endParaRPr lang="ru-RU" dirty="0"/>
          </a:p>
        </p:txBody>
      </p:sp>
      <p:pic>
        <p:nvPicPr>
          <p:cNvPr id="4" name="Picture 2" descr="https://lh6.googleusercontent.com/-zt2CuMB8ENo/TbxRB2vabeI/AAAAAAAAXv4/umdtowXlhEU/s512/2011-04-30-123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99" b="5599"/>
          <a:stretch>
            <a:fillRect/>
          </a:stretch>
        </p:blipFill>
        <p:spPr bwMode="auto">
          <a:xfrm>
            <a:off x="4953000" y="1905000"/>
            <a:ext cx="3248025" cy="4330696"/>
          </a:xfrm>
          <a:prstGeom prst="rect">
            <a:avLst/>
          </a:prstGeom>
          <a:noFill/>
        </p:spPr>
      </p:pic>
      <p:pic>
        <p:nvPicPr>
          <p:cNvPr id="6" name="Picture 2" descr="https://lh4.googleusercontent.com/-1odQN5AS_Fo/TbxREPszxoI/AAAAAAAAXv8/wBTsC1H3lQg/s640/2011-04-30-123838%2520Panorama.jpg"/>
          <p:cNvPicPr>
            <a:picLocks noChangeAspect="1" noChangeArrowheads="1"/>
          </p:cNvPicPr>
          <p:nvPr/>
        </p:nvPicPr>
        <p:blipFill>
          <a:blip r:embed="rId3" cstate="print"/>
          <a:srcRect l="26270" r="26270"/>
          <a:stretch>
            <a:fillRect/>
          </a:stretch>
        </p:blipFill>
        <p:spPr bwMode="auto">
          <a:xfrm>
            <a:off x="609600" y="1524000"/>
            <a:ext cx="41148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Обелиск и руины мельницы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/>
              <a:t>Мельница</a:t>
            </a:r>
            <a:r>
              <a:rPr lang="ru-RU" sz="2000" dirty="0" smtClean="0"/>
              <a:t> — высокий промышленный каркас из железобетонных конструкций толщиной до 1 метра и кирпичными стенами также до метра толщиной. На них видны сотни и сквозных, и глухих попаданий снарядов. На крыше перебитые авиабомбами железобетонные балки метровой толщины. Из здания взрывами выбиты сотни кубометров очень качественной кирпичной кладки и железобетона.</a:t>
            </a:r>
          </a:p>
          <a:p>
            <a:pPr algn="just"/>
            <a:endParaRPr lang="ru-RU" sz="2000" dirty="0"/>
          </a:p>
        </p:txBody>
      </p:sp>
      <p:pic>
        <p:nvPicPr>
          <p:cNvPr id="5" name="Picture 2" descr="D:\Мои документы\Рабочий стол\Уеба\волг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05001"/>
            <a:ext cx="4038600" cy="35796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Вводная композиция-горельеф «Память поколений»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257800" y="1828800"/>
            <a:ext cx="3657600" cy="50292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С Входной площади широкая (10 м) гранитная лестница, ведет нас на Аллею пирамидальных тополей (покрытие из гранита шириной 10 м, протяженностью – 223 м, поднята над Входной площадью на 10 м). С двух сторон посажены пирамидальные тополя и кустарник. Слева расположен мемориальный парк. </a:t>
            </a:r>
            <a:endParaRPr lang="ru-RU" dirty="0"/>
          </a:p>
        </p:txBody>
      </p:sp>
      <p:pic>
        <p:nvPicPr>
          <p:cNvPr id="7" name="Picture 2" descr="http://putevod.h16.ru/images/p12_mk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5029200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Дом Павлова</a:t>
            </a:r>
            <a:endParaRPr lang="ru-RU" b="1" dirty="0"/>
          </a:p>
        </p:txBody>
      </p:sp>
      <p:pic>
        <p:nvPicPr>
          <p:cNvPr id="6" name="Содержимое 5" descr="Дом Павлова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342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800600" cy="5791200"/>
          </a:xfrm>
        </p:spPr>
        <p:txBody>
          <a:bodyPr>
            <a:normAutofit fontScale="85000" lnSpcReduction="20000"/>
          </a:bodyPr>
          <a:lstStyle/>
          <a:p>
            <a:pPr lvl="0" algn="ctr"/>
            <a:r>
              <a:rPr lang="ru-RU" dirty="0" smtClean="0"/>
              <a:t>В середине сентября 1942 года ожесточенные бои развернулись за 4-х этажный жилой дом работников </a:t>
            </a:r>
            <a:r>
              <a:rPr lang="ru-RU" dirty="0" err="1" smtClean="0"/>
              <a:t>облпотребсоюза</a:t>
            </a:r>
            <a:r>
              <a:rPr lang="ru-RU" dirty="0" smtClean="0"/>
              <a:t>, получивший позднее название </a:t>
            </a:r>
            <a:r>
              <a:rPr lang="ru-RU" b="1" dirty="0" smtClean="0"/>
              <a:t>"Дом Павлова"</a:t>
            </a:r>
            <a:r>
              <a:rPr lang="ru-RU" dirty="0" smtClean="0"/>
              <a:t> по имени младшего командира, который первый со своим отделением закрепился в нем. Затем к дому пришло подкрепление: пулеметный взвод, бронебойщики, минометчики. Подходы к дому были заминированы, налажена связь с командованием. С приходом пополнения гарнизон увеличился до 25 человек. </a:t>
            </a:r>
            <a:r>
              <a:rPr lang="ru-RU" b="1" dirty="0" smtClean="0"/>
              <a:t>Гвардейцы в течение 58 дней удерживали "Дом Павлова" и не отдали его врагу</a:t>
            </a:r>
            <a:r>
              <a:rPr lang="ru-RU" dirty="0" smtClean="0"/>
              <a:t>. </a:t>
            </a:r>
          </a:p>
          <a:p>
            <a:pPr lvl="0" algn="ctr"/>
            <a:r>
              <a:rPr lang="ru-RU" dirty="0" smtClean="0"/>
              <a:t> 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6248400" y="304800"/>
            <a:ext cx="2895600" cy="411480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/>
              <a:t>Часть историков считают, что обороной руководил старший сержант Я.Ф. Павлов, принявший командование отделением от раненого в начале боёв старшего лейтенанта И.Ф. Афанасьева</a:t>
            </a:r>
            <a:r>
              <a:rPr lang="ru-RU" sz="2000" baseline="30000" dirty="0" smtClean="0">
                <a:hlinkClick r:id="rId2"/>
              </a:rPr>
              <a:t>]</a:t>
            </a:r>
            <a:r>
              <a:rPr lang="ru-RU" sz="2000" dirty="0" smtClean="0"/>
              <a:t>, отсюда и название дома. </a:t>
            </a:r>
            <a:endParaRPr lang="ru-RU" sz="2000" dirty="0"/>
          </a:p>
        </p:txBody>
      </p:sp>
      <p:pic>
        <p:nvPicPr>
          <p:cNvPr id="5" name="Picture 1" descr="https://lh4.googleusercontent.com/-YptB9-fLWQ8/TbxRH47wR3I/AAAAAAAAXwA/VJme-dVcqbk/s640/2011-04-30-124619%2520Panorama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381000"/>
            <a:ext cx="6324600" cy="3810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2551837"/>
            <a:ext cx="8763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endParaRPr lang="ru-RU" sz="2400" dirty="0" smtClean="0"/>
          </a:p>
          <a:p>
            <a:pPr algn="just"/>
            <a:endParaRPr lang="ru-RU" sz="2400" dirty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Однако</a:t>
            </a:r>
            <a:r>
              <a:rPr lang="ru-RU" sz="2400" dirty="0"/>
              <a:t>, существует другая версия, что Я. Ф. Павлов был командиром штурмовой группы, захватившей здание, а обороной руководил старший лейтенант И. Ф. Афанасьев. Дом Павлова стал символом мужества, стойкости и героизма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895350"/>
          </a:xfrm>
        </p:spPr>
        <p:txBody>
          <a:bodyPr/>
          <a:lstStyle/>
          <a:p>
            <a:pPr algn="ctr"/>
            <a:r>
              <a:rPr lang="ru-RU" dirty="0" smtClean="0"/>
              <a:t>Памятник Саше Филиппову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524000"/>
            <a:ext cx="3733800" cy="5334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2900" dirty="0" smtClean="0"/>
              <a:t>В Ворошиловском районе г. Волгограда есть </a:t>
            </a:r>
            <a:r>
              <a:rPr lang="ru-RU" sz="2900" b="1" dirty="0" smtClean="0"/>
              <a:t>скверик Саши Филиппова</a:t>
            </a:r>
            <a:r>
              <a:rPr lang="ru-RU" sz="2900" dirty="0" smtClean="0"/>
              <a:t>, где расположен и памятник ему. Подросток Саша во время Великой Отечественной войны много раз бесстрашно переходил линию фронта, чтобы передать нашим командирам нужные сведения о врагах. Гитлеровцы выследили юного разведчика, схватили его, подвергли пыткам. Ничего не добившись, враги повесили подростка. Саша с почестями захоронен в этом сквере г. Волгограда и ему установили бюст-памятник.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057400"/>
            <a:ext cx="471932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 железнодорожникам «Воинский эшелон»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5102225" y="1860550"/>
            <a:ext cx="4041775" cy="65405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БМ-13 (Катюша) на платформе воинского эшелона</a:t>
            </a:r>
            <a:endParaRPr lang="ru-RU" dirty="0"/>
          </a:p>
        </p:txBody>
      </p:sp>
      <p:pic>
        <p:nvPicPr>
          <p:cNvPr id="7" name="Picture 2" descr="https://lh5.googleusercontent.com/-zF6_GYmr5Ak/TumiZhO90WI/AAAAAAAALXs/8IfioAGy91g/s640/2011-12-14-16364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3092450"/>
            <a:ext cx="4040188" cy="2690813"/>
          </a:xfrm>
          <a:prstGeom prst="rect">
            <a:avLst/>
          </a:prstGeom>
          <a:noFill/>
        </p:spPr>
      </p:pic>
      <p:pic>
        <p:nvPicPr>
          <p:cNvPr id="11" name="Picture 2" descr="https://lh5.googleusercontent.com/-vd4iUO0RS6Q/TumicsyFOuI/AAAAAAAALX0/_bkWphcJEKo/s640/2011-12-14-16373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2688722"/>
            <a:ext cx="4648200" cy="309454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algn="ctr"/>
            <a:r>
              <a:rPr lang="ru-RU" b="1" dirty="0" smtClean="0"/>
              <a:t>Памятник танкостроителям</a:t>
            </a:r>
            <a:endParaRPr lang="ru-RU" b="1" dirty="0"/>
          </a:p>
        </p:txBody>
      </p:sp>
      <p:pic>
        <p:nvPicPr>
          <p:cNvPr id="4" name="Picture 2" descr="https://lh4.googleusercontent.com/-POLk_aJazNE/To7hloEjCcI/AAAAAAAAWns/RqrSEm6Ebc8/s512/2011-09-23-135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99" b="5599"/>
          <a:stretch>
            <a:fillRect/>
          </a:stretch>
        </p:blipFill>
        <p:spPr bwMode="auto">
          <a:xfrm>
            <a:off x="2947987" y="1447800"/>
            <a:ext cx="4214813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/>
            <a:r>
              <a:rPr lang="ru-RU" b="1" dirty="0" smtClean="0"/>
              <a:t>Памятник танкистам</a:t>
            </a:r>
            <a:endParaRPr lang="ru-RU" b="1" dirty="0"/>
          </a:p>
        </p:txBody>
      </p:sp>
      <p:pic>
        <p:nvPicPr>
          <p:cNvPr id="22530" name="Picture 2" descr="Памятник танкиста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1600200"/>
            <a:ext cx="4744594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Челябинский колхозник (танк)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Памятник установлен на северо-западном склоне Мамаева кургана, где   16 января 1043 года  соединились части 21-й и 61-й армий в рамках операции «Кольцо». Тем самым было завершено расчленение окружённой 6-й армии вермахта. Впереди колонны 121-й танковой бригады 21-й армии шёл танк Т-34 № 18 «Челябинский колхозник».</a:t>
            </a:r>
          </a:p>
          <a:p>
            <a:r>
              <a:rPr lang="ru-RU" dirty="0" smtClean="0"/>
              <a:t>Т-34 № 18 «Челябинский колхозник» был построен на средства собранные колхозниками Челябинской области.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0386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762000"/>
            <a:ext cx="3657600" cy="55927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Здание заводской лаборатории на территории завода специально не восстанавливалось после Сталинградской битвы и стало одним из трёх зданий, оставленных разрушенными как памятник. Два других — здание мельницы </a:t>
            </a:r>
            <a:r>
              <a:rPr lang="ru-RU" dirty="0" err="1" smtClean="0"/>
              <a:t>Гергардта</a:t>
            </a:r>
            <a:r>
              <a:rPr lang="ru-RU" dirty="0" smtClean="0"/>
              <a:t> и здание командного пункта 138-й стрелковой дивизии на острове </a:t>
            </a:r>
            <a:r>
              <a:rPr lang="ru-RU" dirty="0" err="1" smtClean="0"/>
              <a:t>Людникова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4381500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79092"/>
            <a:ext cx="43815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Элеватор (Волгоград)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3200400" cy="571499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Будучи одним из центров боёв в ходе Сталинградской битвы, элеватор тяжело пострадал. В послевоенное время (1977) в районе элеватора установлен памятник его защитникам (по одной из групп защитников известный также как «памятник североморцам».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545637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морским пехотинцам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Здесь же, в Ворошиловском районе г. Волгограда, у восстановленного элеватора, который являлся в дни Сталинградского сражения местом ожесточенных боев, установлен </a:t>
            </a:r>
            <a:r>
              <a:rPr lang="ru-RU" b="1" dirty="0" smtClean="0"/>
              <a:t>памятник морским пехотинцам</a:t>
            </a:r>
            <a:r>
              <a:rPr lang="ru-RU" dirty="0" smtClean="0"/>
              <a:t>. 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828800"/>
            <a:ext cx="457684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01000" cy="1162050"/>
          </a:xfrm>
        </p:spPr>
        <p:txBody>
          <a:bodyPr/>
          <a:lstStyle/>
          <a:p>
            <a:pPr lvl="0"/>
            <a:r>
              <a:rPr lang="ru-RU" dirty="0" smtClean="0"/>
              <a:t>Аллея пирамидальных тополей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http://putevod.h16.ru/images/p12_mk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597775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2971800"/>
            <a:ext cx="5029200" cy="38862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У города Волгограда есть свой духовный покровитель — </a:t>
            </a:r>
            <a:r>
              <a:rPr lang="ru-RU" b="1" dirty="0" smtClean="0"/>
              <a:t>Александр Невский</a:t>
            </a:r>
            <a:r>
              <a:rPr lang="ru-RU" dirty="0" smtClean="0"/>
              <a:t>. Бронзовый памятник князю занимает достойное место на Площади Павших борцов, у здания Нового экспериментального театра. Невский изображен в полный рост, облаченный в воинские доспехи и с боевым знаменем в правой руке. Высота фигуры без постамента — 4,8 метра.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733800" cy="56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r="28300"/>
          <a:stretch/>
        </p:blipFill>
        <p:spPr bwMode="auto">
          <a:xfrm>
            <a:off x="1239716" y="304800"/>
            <a:ext cx="2842846" cy="25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884007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Линия обороны Сталинграда (памятник)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114800" cy="5211925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памятник из 17 башен танков Т-34  на гранитных постаментах, установленных в точках максимального приближения немецко-фашистских войск к берегам Волги во время Сталинградской битвы. Пушки танков направлены в сторону противника, как знак обороны и готовности советских солдат. Установлен в Волгограде чтобы увековечить память о бойцах Сталинградского фронта и отрядах народного ополчения, которые ценою своих жизней сумели защитить город.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Линия обороны Сталинграда — это целый комплекс из 17 танковых башен, которые установлены в четырёх разных районах Волгограда. Общая протяжённость линии превышает 30 км, что делает её самым длинным памятным ансамблем в мире. Она символизирует линию, к которой смогли подойти фашистско-немецкие захватчики во время Сталинградской битве. Дальше их не пустили героически оборонявшие город бойцы 62-й и 64-й армий.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226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26678"/>
            <a:ext cx="35221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«Линия обороны Сталинграда» (памятник)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920084"/>
            <a:ext cx="4343400" cy="4937915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        Памятник из 17 башен танков Т-34 на гранитных постаментах, установленных в точках максимального приближения немецко-фашистских войск к берегам Волги во время Сталинградской битвы.</a:t>
            </a:r>
          </a:p>
          <a:p>
            <a:pPr algn="just">
              <a:buNone/>
            </a:pPr>
            <a:r>
              <a:rPr lang="ru-RU" dirty="0" smtClean="0"/>
              <a:t>         Пушки танков направлены в сторону противника, как знак обороны и готовности советских солдат. Установлен в Волгограде, чтобы увековечить память о бойцах Сталинградского фронта и отрядах народного ополчения, которые ценою своих жизней сумели защитить город.</a:t>
            </a:r>
            <a:endParaRPr lang="ru-RU" dirty="0"/>
          </a:p>
        </p:txBody>
      </p:sp>
      <p:pic>
        <p:nvPicPr>
          <p:cNvPr id="5" name="Picture 2" descr="Картинки по запросу памятники вов сталинград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42672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295400"/>
            <a:ext cx="9144000" cy="5334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11200" dirty="0" smtClean="0"/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Изначально в комплекс входило 25 объектов.</a:t>
            </a:r>
            <a:r>
              <a:rPr lang="ru-RU" sz="11200" u="sng" baseline="30000" dirty="0" smtClean="0"/>
              <a:t>[</a:t>
            </a:r>
            <a:r>
              <a:rPr lang="ru-RU" sz="11200" dirty="0" smtClean="0"/>
              <a:t> 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Со временем их количество сократилось до 17, но некоторые старые постаменты всё ещё существуют.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Есть места, где башни танков стоят парами, что означает единение военного и гражданского населения.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Комплекс находится на территории четырёх районов города.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 Его протяжённость составляет 30 километров, это единственный комплекс подобной протяжённости в Европе.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1200" dirty="0" smtClean="0"/>
              <a:t> Расстояние между постаментами 2-3 километра.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704850"/>
            <a:ext cx="8305800" cy="1504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Постаменты с танковыми башнями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/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4400" b="1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Памятник героям переправы через Волгу времен ВОВ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photos.wikimapia.org/p/00/02/39/71/46_b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76400"/>
            <a:ext cx="4038599" cy="4800600"/>
          </a:xfrm>
          <a:prstGeom prst="rect">
            <a:avLst/>
          </a:prstGeom>
          <a:noFill/>
        </p:spPr>
      </p:pic>
      <p:pic>
        <p:nvPicPr>
          <p:cNvPr id="6" name="Picture 2" descr="https://encrypted-tbn1.gstatic.com/images?q=tbn:ANd9GcQ68o6RyOFqJpf6MSlV8FZe6olEUMBb41ofVJ7JzLf0S8kdPgS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4371975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Обелиск-памятник павшим героям 64-й Армии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3429000" cy="4724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 smtClean="0"/>
              <a:t>А на Лысой горе высоко взметнулся </a:t>
            </a:r>
            <a:r>
              <a:rPr lang="ru-RU" sz="1400" b="1" dirty="0" smtClean="0"/>
              <a:t>обелиск-памятник</a:t>
            </a:r>
            <a:r>
              <a:rPr lang="ru-RU" sz="1400" dirty="0" smtClean="0"/>
              <a:t> павшим героям 64-й Армии. </a:t>
            </a:r>
            <a:r>
              <a:rPr lang="ru-RU" sz="1400" dirty="0" smtClean="0"/>
              <a:t>С </a:t>
            </a:r>
            <a:r>
              <a:rPr lang="ru-RU" sz="1400" dirty="0"/>
              <a:t>вершины высоты 145,5 открывается прекрасная панорама заволжских далей. Здесь, на обагренной кровью земле, 4 ноября 1968 года был торжественно открыт памятник воинам 64-й армии. Двадцатиметровый обелиск, выполненный из бетона и кирпича, возвышается на архитектурно оформленной плите. Авторы памятника скульптор В. Н. Безруков и архитектор Ф. М. Лысов. На обелиске высечены слова:</a:t>
            </a:r>
          </a:p>
          <a:p>
            <a:pPr algn="just"/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«Мир отстоявшим для будущих поколений, слава вам вечная и благодарность Отечества. Родина чтит эти подвиги, имя которым — бессмертие!»</a:t>
            </a:r>
            <a:endParaRPr lang="ru-RU" sz="1400" dirty="0" smtClean="0"/>
          </a:p>
          <a:p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600200"/>
            <a:ext cx="4571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534400" cy="4572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Памятник жертвам бомбардировок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 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Сталинграда 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во время 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Великой 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Отечественной</a:t>
            </a:r>
            <a:b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</a:b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войны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2" descr="https://encrypted-tbn0.gstatic.com/images?q=tbn:ANd9GcRtbXHQFR0lE5Wk5nAiVGQJdWYwtgmmfPo_XbxGgkWOm3VUqTPiAQ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81400" y="1143000"/>
            <a:ext cx="5257800" cy="55165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"/>
              </a:rPr>
              <a:t>Памятник собакам-подрывникам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7800" y="4572000"/>
            <a:ext cx="358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/>
              </a:rPr>
              <a:t>8 мая 2011 года в Волгограде был открыт единственный в России памятник собакам-подрывникам, оборонявшим Сталинград в годы Великой Отечественной Войны.</a:t>
            </a:r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380356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e664c33efdc85334cf7c36bf3a8a9874-3948822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1066800"/>
            <a:ext cx="405764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-685800"/>
            <a:ext cx="8229600" cy="4343400"/>
          </a:xfrm>
        </p:spPr>
        <p:txBody>
          <a:bodyPr>
            <a:normAutofit/>
          </a:bodyPr>
          <a:lstStyle/>
          <a:p>
            <a:r>
              <a:rPr lang="ru-RU" b="1" dirty="0" smtClean="0"/>
              <a:t>Памятник соединению войск Сталинградского  </a:t>
            </a:r>
            <a:br>
              <a:rPr lang="ru-RU" b="1" dirty="0" smtClean="0"/>
            </a:br>
            <a:r>
              <a:rPr lang="ru-RU" b="1" dirty="0" smtClean="0"/>
              <a:t>и Южного </a:t>
            </a:r>
            <a:br>
              <a:rPr lang="ru-RU" b="1" dirty="0" smtClean="0"/>
            </a:br>
            <a:r>
              <a:rPr lang="ru-RU" b="1" dirty="0" smtClean="0"/>
              <a:t>фронтов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" name="Picture 2" descr="https://lh3.googleusercontent.com/-63TOpBB1pAo/Rw3gQg-fyOI/AAAAAAAAXuI/so0NvtBZsFw/s512/2007-10-10-131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989" r="6989"/>
          <a:stretch>
            <a:fillRect/>
          </a:stretch>
        </p:blipFill>
        <p:spPr bwMode="auto">
          <a:xfrm>
            <a:off x="4267200" y="1371600"/>
            <a:ext cx="4495800" cy="5257800"/>
          </a:xfrm>
          <a:prstGeom prst="rect">
            <a:avLst/>
          </a:prstGeom>
          <a:noFill/>
        </p:spPr>
      </p:pic>
      <p:pic>
        <p:nvPicPr>
          <p:cNvPr id="16" name="Picture 2" descr="https://lh6.googleusercontent.com/-YuP4stJxO0U/Rw35kQ-fyeI/AAAAAAAAXuM/np-iTh3KaQk/s640/2007-10-10-131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5039" r="25039"/>
          <a:stretch>
            <a:fillRect/>
          </a:stretch>
        </p:blipFill>
        <p:spPr bwMode="auto">
          <a:xfrm>
            <a:off x="457200" y="2819400"/>
            <a:ext cx="32004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algn="ctr"/>
            <a:r>
              <a:rPr lang="ru-RU" b="1" dirty="0" smtClean="0"/>
              <a:t>Солдатское поле </a:t>
            </a:r>
            <a:endParaRPr lang="ru-RU" b="1" dirty="0"/>
          </a:p>
        </p:txBody>
      </p:sp>
      <p:pic>
        <p:nvPicPr>
          <p:cNvPr id="6" name="Picture 1" descr="https://lh4.googleusercontent.com/-bqVGbnWUyC4/Rw3iow-fyZI/AAAAAAAAZvo/GaXFWTP3HFk/s640/2007-10-10-172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038600" cy="3200400"/>
          </a:xfrm>
          <a:prstGeom prst="rect">
            <a:avLst/>
          </a:prstGeom>
          <a:noFill/>
        </p:spPr>
      </p:pic>
      <p:pic>
        <p:nvPicPr>
          <p:cNvPr id="7" name="Picture 1" descr="https://lh6.googleusercontent.com/-dS9wRyw8HvI/Rw3ivQ-fyaI/AAAAAAAAZvc/7FRlPxRmyis/s512/2007-10-10-172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143000"/>
            <a:ext cx="2961699" cy="4433888"/>
          </a:xfrm>
          <a:prstGeom prst="rect">
            <a:avLst/>
          </a:prstGeom>
          <a:noFill/>
        </p:spPr>
      </p:pic>
      <p:pic>
        <p:nvPicPr>
          <p:cNvPr id="5" name="Picture 6" descr="Картинки по запросу памятники вов сталингра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276600"/>
            <a:ext cx="4067175" cy="3124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Площадь «Стоявших насмерть!»,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191000" y="1143000"/>
            <a:ext cx="4953000" cy="548640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С Аллеи тополей по </a:t>
            </a:r>
            <a:r>
              <a:rPr lang="ru-RU" dirty="0" err="1" smtClean="0"/>
              <a:t>трехмаршевой</a:t>
            </a:r>
            <a:r>
              <a:rPr lang="ru-RU" dirty="0" smtClean="0"/>
              <a:t> гранитной лестнице и путепроводу мы попадаем на площадь «Стоявших насмерть!», которая представляет собой квадрат размером 65х65 м (4225 кв. м) с гранитным покрытием. В центре площади расположен круглый водный бассейн, диаметром 35,2 м. В центре самого бассейна монументальная </a:t>
            </a:r>
            <a:r>
              <a:rPr lang="ru-RU" dirty="0" err="1" smtClean="0"/>
              <a:t>однофигурная</a:t>
            </a:r>
            <a:r>
              <a:rPr lang="ru-RU" dirty="0" smtClean="0"/>
              <a:t> скульптура «Стоять насмерть»</a:t>
            </a:r>
            <a:endParaRPr lang="ru-RU" dirty="0"/>
          </a:p>
        </p:txBody>
      </p:sp>
      <p:pic>
        <p:nvPicPr>
          <p:cNvPr id="10" name="Picture 2" descr="http://putevod.h16.ru/images/p12_mk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40386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11612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 и Братская могила</a:t>
            </a:r>
            <a:br>
              <a:rPr lang="ru-RU" b="1" dirty="0" smtClean="0"/>
            </a:br>
            <a:r>
              <a:rPr lang="ru-RU" b="1" dirty="0" smtClean="0"/>
              <a:t> на утёсе Шукшина </a:t>
            </a:r>
            <a:endParaRPr lang="ru-RU" b="1" dirty="0"/>
          </a:p>
        </p:txBody>
      </p:sp>
      <p:pic>
        <p:nvPicPr>
          <p:cNvPr id="4" name="Picture 1" descr="https://lh6.googleusercontent.com/-vQiTt9Dccdg/S-7HOqJ1NhI/AAAAAAAAZzA/X27nn_JYK0Q/s640/2010-05-15-124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096294"/>
            <a:ext cx="6096000" cy="40671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685800"/>
            <a:ext cx="2971800" cy="640080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dirty="0" smtClean="0"/>
              <a:t>Памятник советским воинам, погибшим в </a:t>
            </a:r>
            <a:r>
              <a:rPr lang="ru-RU" sz="3200" dirty="0" err="1" smtClean="0"/>
              <a:t>ВОв</a:t>
            </a:r>
            <a:r>
              <a:rPr lang="ru-RU" sz="3200" dirty="0" smtClean="0"/>
              <a:t>, установлен в центре Дубовки, у трассы Волгоград-Саратов.</a:t>
            </a:r>
            <a:endParaRPr lang="ru-RU" sz="3200" dirty="0"/>
          </a:p>
        </p:txBody>
      </p:sp>
      <p:pic>
        <p:nvPicPr>
          <p:cNvPr id="7" name="Picture 2" descr="https://encrypted-tbn1.gstatic.com/images?q=tbn:ANd9GcQx3modHp-HScvV0n7li1RNuaczFvjTx4YxGFDiJWLqjuuAhrt7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685800"/>
            <a:ext cx="61722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389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План воинских захоронений</a:t>
            </a:r>
            <a:endParaRPr lang="ru-RU" dirty="0"/>
          </a:p>
        </p:txBody>
      </p:sp>
      <p:pic>
        <p:nvPicPr>
          <p:cNvPr id="5" name="Picture 1" descr="https://lh5.googleusercontent.com/-B90X6a8NS4U/Rw3iZA-fyYI/AAAAAAAAZvU/kEd3FqfoCvg/s640/2007-10-10-1652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0"/>
            <a:ext cx="54864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Советское военное кладбище на месте бывшей деревни </a:t>
            </a:r>
            <a:r>
              <a:rPr lang="ru-RU" dirty="0" err="1" smtClean="0"/>
              <a:t>Россошка</a:t>
            </a:r>
            <a:endParaRPr lang="ru-RU" dirty="0"/>
          </a:p>
        </p:txBody>
      </p:sp>
      <p:pic>
        <p:nvPicPr>
          <p:cNvPr id="5" name="Picture 2" descr="https://lh4.googleusercontent.com/-CbHQEYNOKmA/RzFre3PDGRI/AAAAAAAAZyI/MkVVbRQssb4/s512/2007-10-10-161448_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5729" b="5729"/>
          <a:stretch>
            <a:fillRect/>
          </a:stretch>
        </p:blipFill>
        <p:spPr bwMode="auto">
          <a:xfrm>
            <a:off x="5048250" y="1978811"/>
            <a:ext cx="3238500" cy="4318016"/>
          </a:xfrm>
          <a:prstGeom prst="rect">
            <a:avLst/>
          </a:prstGeom>
          <a:noFill/>
        </p:spPr>
      </p:pic>
      <p:pic>
        <p:nvPicPr>
          <p:cNvPr id="6" name="Picture 2" descr="https://lh4.googleusercontent.com/-IZ8QOhyVbcc/Rw3g5w-fyRI/AAAAAAAAZyY/2EUYBzoEeyg/s640/2007-10-10-161043_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1905000"/>
            <a:ext cx="4038600" cy="44195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Немецкое кладбище</a:t>
            </a:r>
            <a:endParaRPr lang="ru-RU" dirty="0"/>
          </a:p>
        </p:txBody>
      </p:sp>
      <p:pic>
        <p:nvPicPr>
          <p:cNvPr id="65538" name="Picture 2" descr="https://lh6.googleusercontent.com/-iMSwGKKEKSo/RzFrtXPDGSI/AAAAAAAAZyo/82_fOkXJCa0/s512/2007-10-10-162609_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5650" y="1920875"/>
            <a:ext cx="2961699" cy="4433888"/>
          </a:xfrm>
          <a:prstGeom prst="rect">
            <a:avLst/>
          </a:prstGeom>
          <a:noFill/>
        </p:spPr>
      </p:pic>
      <p:pic>
        <p:nvPicPr>
          <p:cNvPr id="11" name="Picture 8" descr="https://lh6.googleusercontent.com/-jRzaush80VE/Rw3hwQ-fyVI/AAAAAAAAZyg/boCinfsAwAE/s640/2007-10-10-1644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790567"/>
            <a:ext cx="4038600" cy="26945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/>
            <a:r>
              <a:rPr lang="ru-RU" dirty="0" smtClean="0"/>
              <a:t>Кубы с </a:t>
            </a:r>
            <a:r>
              <a:rPr lang="ru-RU" dirty="0" smtClean="0"/>
              <a:t>фамилиями  немецких  солдат… </a:t>
            </a:r>
            <a:r>
              <a:rPr lang="ru-RU" dirty="0" smtClean="0"/>
              <a:t>около 120000 пропавшие без вести </a:t>
            </a:r>
            <a:endParaRPr lang="ru-RU" dirty="0"/>
          </a:p>
        </p:txBody>
      </p:sp>
      <p:pic>
        <p:nvPicPr>
          <p:cNvPr id="5" name="Picture 2" descr="https://lh3.googleusercontent.com/--iPYk8q5Dms/Rw3heg-fyTI/AAAAAAAAZyE/p377pq5_LvI/s640/2007-10-10-162826_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4980" r="24980"/>
          <a:stretch>
            <a:fillRect/>
          </a:stretch>
        </p:blipFill>
        <p:spPr bwMode="auto">
          <a:xfrm>
            <a:off x="228600" y="32657"/>
            <a:ext cx="4953000" cy="66038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/>
              <a:t/>
            </a:r>
            <a:br>
              <a:rPr lang="ru-RU" b="0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02" name="Picture 2" descr="https://lh4.googleusercontent.com/-WDnRrriBILc/Rw3hnw-fyUI/AAAAAAAAZyM/6aV2uUKH-OA/s640/2007-10-10-1641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762000"/>
            <a:ext cx="6248400" cy="5774765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6553200" y="1920085"/>
            <a:ext cx="2590800" cy="443484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 январь 2010 года число захороненных составило около 120000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-4511635"/>
            <a:ext cx="8686800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Помните! Через </a:t>
            </a:r>
            <a:r>
              <a:rPr lang="ru-RU" dirty="0"/>
              <a:t>века, через года, </a:t>
            </a:r>
            <a:r>
              <a:rPr lang="ru-RU" dirty="0" smtClean="0"/>
              <a:t>— помните</a:t>
            </a:r>
            <a:r>
              <a:rPr lang="ru-RU" dirty="0"/>
              <a:t>!</a:t>
            </a:r>
          </a:p>
          <a:p>
            <a:r>
              <a:rPr lang="ru-RU" dirty="0"/>
              <a:t>О </a:t>
            </a:r>
            <a:r>
              <a:rPr lang="ru-RU" dirty="0" smtClean="0"/>
              <a:t>тех, кто </a:t>
            </a:r>
            <a:r>
              <a:rPr lang="ru-RU" dirty="0"/>
              <a:t>уже не придет никогда, </a:t>
            </a:r>
            <a:r>
              <a:rPr lang="ru-RU" dirty="0" smtClean="0"/>
              <a:t>— помните</a:t>
            </a:r>
            <a:r>
              <a:rPr lang="ru-RU" dirty="0"/>
              <a:t>!</a:t>
            </a:r>
          </a:p>
          <a:p>
            <a:r>
              <a:rPr lang="ru-RU" dirty="0"/>
              <a:t>Не </a:t>
            </a:r>
            <a:r>
              <a:rPr lang="ru-RU" dirty="0" smtClean="0"/>
              <a:t>плачьте! В </a:t>
            </a:r>
            <a:r>
              <a:rPr lang="ru-RU" dirty="0"/>
              <a:t>горле сдержите </a:t>
            </a:r>
            <a:r>
              <a:rPr lang="ru-RU" dirty="0" smtClean="0"/>
              <a:t>стоны, горькие </a:t>
            </a:r>
            <a:r>
              <a:rPr lang="ru-RU" dirty="0"/>
              <a:t>стоны.</a:t>
            </a:r>
          </a:p>
          <a:p>
            <a:r>
              <a:rPr lang="ru-RU" dirty="0"/>
              <a:t>Памяти павших будьте </a:t>
            </a:r>
            <a:r>
              <a:rPr lang="ru-RU" dirty="0" smtClean="0"/>
              <a:t>достойны! Вечно достойны</a:t>
            </a:r>
            <a:r>
              <a:rPr lang="ru-RU" dirty="0"/>
              <a:t>!</a:t>
            </a:r>
          </a:p>
          <a:p>
            <a:r>
              <a:rPr lang="ru-RU" dirty="0"/>
              <a:t>Хлебом и </a:t>
            </a:r>
            <a:r>
              <a:rPr lang="ru-RU" dirty="0" smtClean="0"/>
              <a:t>песней, мечтой </a:t>
            </a:r>
            <a:r>
              <a:rPr lang="ru-RU" dirty="0"/>
              <a:t>и </a:t>
            </a:r>
            <a:r>
              <a:rPr lang="ru-RU" dirty="0" smtClean="0"/>
              <a:t>стихами, жизнью </a:t>
            </a:r>
            <a:r>
              <a:rPr lang="ru-RU" dirty="0"/>
              <a:t>просторной,</a:t>
            </a:r>
          </a:p>
          <a:p>
            <a:r>
              <a:rPr lang="ru-RU" dirty="0"/>
              <a:t>каждой </a:t>
            </a:r>
            <a:r>
              <a:rPr lang="ru-RU" dirty="0" smtClean="0"/>
              <a:t>секундой, каждым дыханьем  будьте достойны</a:t>
            </a:r>
            <a:r>
              <a:rPr lang="ru-RU" dirty="0"/>
              <a:t>!</a:t>
            </a:r>
          </a:p>
          <a:p>
            <a:r>
              <a:rPr lang="ru-RU" dirty="0" smtClean="0"/>
              <a:t>Люди! Покуда </a:t>
            </a:r>
            <a:r>
              <a:rPr lang="ru-RU" dirty="0"/>
              <a:t>сердца стучатся, </a:t>
            </a:r>
            <a:r>
              <a:rPr lang="ru-RU" dirty="0" smtClean="0"/>
              <a:t>— помните</a:t>
            </a:r>
            <a:r>
              <a:rPr lang="ru-RU" dirty="0"/>
              <a:t>!</a:t>
            </a:r>
          </a:p>
          <a:p>
            <a:r>
              <a:rPr lang="ru-RU" dirty="0" smtClean="0"/>
              <a:t>Какою ценой завоевано </a:t>
            </a:r>
            <a:r>
              <a:rPr lang="ru-RU" dirty="0"/>
              <a:t>счастье, </a:t>
            </a:r>
            <a:r>
              <a:rPr lang="ru-RU" dirty="0" smtClean="0"/>
              <a:t>— пожалуйста</a:t>
            </a:r>
            <a:r>
              <a:rPr lang="ru-RU" dirty="0"/>
              <a:t>, помните!</a:t>
            </a:r>
          </a:p>
          <a:p>
            <a:r>
              <a:rPr lang="ru-RU" dirty="0"/>
              <a:t>Песню свою отправляя в полет, </a:t>
            </a:r>
            <a:r>
              <a:rPr lang="ru-RU" dirty="0" smtClean="0"/>
              <a:t>— помните</a:t>
            </a:r>
            <a:r>
              <a:rPr lang="ru-RU" dirty="0"/>
              <a:t>!</a:t>
            </a:r>
          </a:p>
          <a:p>
            <a:r>
              <a:rPr lang="ru-RU" dirty="0"/>
              <a:t>О тех</a:t>
            </a:r>
            <a:r>
              <a:rPr lang="ru-RU" dirty="0" smtClean="0"/>
              <a:t>, кто </a:t>
            </a:r>
            <a:r>
              <a:rPr lang="ru-RU" dirty="0"/>
              <a:t>уже никогда не споет, </a:t>
            </a:r>
            <a:r>
              <a:rPr lang="ru-RU" dirty="0" smtClean="0"/>
              <a:t>— помните</a:t>
            </a:r>
            <a:r>
              <a:rPr lang="ru-RU" dirty="0"/>
              <a:t>!</a:t>
            </a:r>
          </a:p>
          <a:p>
            <a:r>
              <a:rPr lang="ru-RU" dirty="0"/>
              <a:t>Детям своим расскажите о них</a:t>
            </a:r>
            <a:r>
              <a:rPr lang="ru-RU" dirty="0" smtClean="0"/>
              <a:t>, чтоб запомнили</a:t>
            </a:r>
            <a:r>
              <a:rPr lang="ru-RU" dirty="0"/>
              <a:t>!</a:t>
            </a:r>
          </a:p>
          <a:p>
            <a:r>
              <a:rPr lang="ru-RU" dirty="0"/>
              <a:t>Детям </a:t>
            </a:r>
            <a:r>
              <a:rPr lang="ru-RU" dirty="0" smtClean="0"/>
              <a:t>детей  расскажите </a:t>
            </a:r>
            <a:r>
              <a:rPr lang="ru-RU" dirty="0"/>
              <a:t>о них</a:t>
            </a:r>
            <a:r>
              <a:rPr lang="ru-RU" dirty="0" smtClean="0"/>
              <a:t>, чтобы тоже  запомнили</a:t>
            </a:r>
            <a:r>
              <a:rPr lang="ru-RU" dirty="0"/>
              <a:t>!</a:t>
            </a:r>
          </a:p>
          <a:p>
            <a:r>
              <a:rPr lang="ru-RU" dirty="0"/>
              <a:t>Во все времена бессмертной </a:t>
            </a:r>
            <a:r>
              <a:rPr lang="ru-RU" dirty="0" smtClean="0"/>
              <a:t>Земли  помните</a:t>
            </a:r>
            <a:r>
              <a:rPr lang="ru-RU" dirty="0"/>
              <a:t>!</a:t>
            </a:r>
          </a:p>
          <a:p>
            <a:r>
              <a:rPr lang="ru-RU" dirty="0"/>
              <a:t>К мерцающим звездам ведя корабли, </a:t>
            </a:r>
            <a:r>
              <a:rPr lang="ru-RU" dirty="0" smtClean="0"/>
              <a:t>— о погибших помните</a:t>
            </a:r>
            <a:r>
              <a:rPr lang="ru-RU" dirty="0"/>
              <a:t>!</a:t>
            </a:r>
          </a:p>
          <a:p>
            <a:r>
              <a:rPr lang="ru-RU" dirty="0"/>
              <a:t>Встречайте трепетную весну</a:t>
            </a:r>
            <a:r>
              <a:rPr lang="ru-RU" dirty="0" smtClean="0"/>
              <a:t>, люди Земли</a:t>
            </a:r>
            <a:r>
              <a:rPr lang="ru-RU" smtClean="0"/>
              <a:t>. </a:t>
            </a:r>
          </a:p>
          <a:p>
            <a:r>
              <a:rPr lang="ru-RU" smtClean="0"/>
              <a:t>Убейте </a:t>
            </a:r>
            <a:r>
              <a:rPr lang="ru-RU" dirty="0" smtClean="0"/>
              <a:t>войну, прокляните  войну, люди </a:t>
            </a:r>
            <a:r>
              <a:rPr lang="ru-RU" dirty="0"/>
              <a:t>Земли!</a:t>
            </a:r>
          </a:p>
          <a:p>
            <a:r>
              <a:rPr lang="ru-RU" dirty="0"/>
              <a:t>Мечту пронесите через </a:t>
            </a:r>
            <a:r>
              <a:rPr lang="ru-RU" dirty="0" smtClean="0"/>
              <a:t>года и жизнью  наполните</a:t>
            </a:r>
            <a:r>
              <a:rPr lang="ru-RU" dirty="0"/>
              <a:t>!..</a:t>
            </a:r>
          </a:p>
          <a:p>
            <a:r>
              <a:rPr lang="ru-RU" dirty="0"/>
              <a:t>Но о тех</a:t>
            </a:r>
            <a:r>
              <a:rPr lang="ru-RU" dirty="0" smtClean="0"/>
              <a:t>, кто </a:t>
            </a:r>
            <a:r>
              <a:rPr lang="ru-RU" dirty="0"/>
              <a:t>уже не придет никогда, </a:t>
            </a:r>
            <a:r>
              <a:rPr lang="ru-RU" dirty="0" smtClean="0"/>
              <a:t>— заклинаю</a:t>
            </a:r>
            <a:r>
              <a:rPr lang="ru-RU" dirty="0"/>
              <a:t>, </a:t>
            </a:r>
            <a:r>
              <a:rPr lang="ru-RU" dirty="0" smtClean="0"/>
              <a:t>— помните!                                                                                            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                          </a:t>
            </a:r>
            <a:r>
              <a:rPr lang="ru-RU" dirty="0" err="1" smtClean="0"/>
              <a:t>Р.Рождественский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8822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0668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>Скульптура „Стоять насмерть!“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43400" y="1219200"/>
            <a:ext cx="4572000" cy="5410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символизирующая самый трудный период Сталинградской битвы, представляя глубоко эмоциональный обобщенный образ нашего народа, победившего страшного и коварного врага. Высота скульптуры - 16,5 м.</a:t>
            </a:r>
          </a:p>
          <a:p>
            <a:pPr algn="ctr">
              <a:buNone/>
            </a:pPr>
            <a:r>
              <a:rPr lang="ru-RU" dirty="0" smtClean="0"/>
              <a:t>     У основания фигуры - надписи: «Ни шагу назад!», «Стоять насмерть», «За Волгой для нас Земли нет", "Не посрамим священной памяти».</a:t>
            </a:r>
          </a:p>
          <a:p>
            <a:endParaRPr lang="ru-RU" dirty="0"/>
          </a:p>
        </p:txBody>
      </p:sp>
      <p:pic>
        <p:nvPicPr>
          <p:cNvPr id="5" name="Содержимое 4" descr="Скульптура ">
            <a:hlinkClick r:id="rId2" tooltip="&quot;Скульптура &quot;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396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914400"/>
          </a:xfrm>
        </p:spPr>
        <p:txBody>
          <a:bodyPr/>
          <a:lstStyle/>
          <a:p>
            <a:pPr algn="ctr"/>
            <a:r>
              <a:rPr lang="ru-RU" b="1" dirty="0" smtClean="0"/>
              <a:t> Стены-руины 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19600" y="990600"/>
            <a:ext cx="4724400" cy="64008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От площади «Стоявших насмерть!» к площади Героев идет широкая гранитная лестница шириной 40 м, постепенно сужающаяся до 18 м. Эту </a:t>
            </a:r>
            <a:r>
              <a:rPr lang="ru-RU" dirty="0" err="1" smtClean="0"/>
              <a:t>пятимаршевую</a:t>
            </a:r>
            <a:r>
              <a:rPr lang="ru-RU" dirty="0" smtClean="0"/>
              <a:t> лестницу с обеих сторон обрамляют две стены - руины-пропилеи. Авторам проекта пришла мысль создать две огромные стены, поставленные под углом друг другу и сходящиеся в перспективе, своеобразные руины сооружений, разрушенных долговременными обстрелами, бесчисленными бомбежками, </a:t>
            </a:r>
            <a:r>
              <a:rPr lang="ru-RU" dirty="0" err="1" smtClean="0"/>
              <a:t>исщербленных</a:t>
            </a:r>
            <a:r>
              <a:rPr lang="ru-RU" dirty="0" smtClean="0"/>
              <a:t> прямым попаданием снарядов, автоматными очередями - свидетели яростных боев зимы 1942-43 годов. В барельефном изображении руин с фигурными композициями, документальными надписями, звуковым оформлением передан общий дух Сталинградской битвы, выражено душевное состояние ее участников. Длина стен 46 м, высота достигает 18 м.</a:t>
            </a:r>
          </a:p>
          <a:p>
            <a:pPr algn="ctr"/>
            <a:r>
              <a:rPr lang="ru-RU" dirty="0" smtClean="0"/>
              <a:t>     Тематическое содержание левой стены - клятва Сталинградских защитников «Ни шагу назад!», правой - сама битва «Только вперед!». Стены-руины озвучены, исполняются песни периода войны, сводки информбюро и хода боевых действий. </a:t>
            </a:r>
            <a:endParaRPr lang="ru-RU" dirty="0"/>
          </a:p>
        </p:txBody>
      </p:sp>
      <p:pic>
        <p:nvPicPr>
          <p:cNvPr id="5" name="Picture 2" descr="http://putevod.h16.ru/images/p12_mk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4267200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589</TotalTime>
  <Words>1656</Words>
  <Application>Microsoft Office PowerPoint</Application>
  <PresentationFormat>Экран (4:3)</PresentationFormat>
  <Paragraphs>233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Поток</vt:lpstr>
      <vt:lpstr>                                 ПАМЯТНИКИ СТАЛИНГРАДСКОЙ  БИТВЫ  В ВОЛГОГРАДЕ </vt:lpstr>
      <vt:lpstr>Мамаев курган</vt:lpstr>
      <vt:lpstr>И именно здесь, в районе Мамаева кургана, 2 февраля 1943 года                                              закончилась Сталинградская битва. </vt:lpstr>
      <vt:lpstr>                                                                    Памятник-ансамбль  «Героям Сталинградской битвы» </vt:lpstr>
      <vt:lpstr>Вводная композиция-горельеф «Память поколений»</vt:lpstr>
      <vt:lpstr>Аллея пирамидальных тополей </vt:lpstr>
      <vt:lpstr>Площадь «Стоявших насмерть!»,</vt:lpstr>
      <vt:lpstr>Скульптура „Стоять насмерть!“</vt:lpstr>
      <vt:lpstr> Стены-руины </vt:lpstr>
      <vt:lpstr>Площадь Стоявших насмерть (Площадь героев)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Монументальный рельеф </vt:lpstr>
      <vt:lpstr>Монументальный рельеф </vt:lpstr>
      <vt:lpstr>Зал Воинской славы </vt:lpstr>
      <vt:lpstr>  Зал воинской славы</vt:lpstr>
      <vt:lpstr>Площадь Скорби</vt:lpstr>
      <vt:lpstr>Презентация PowerPoint</vt:lpstr>
      <vt:lpstr>            Воинское мемориальное кладбище </vt:lpstr>
      <vt:lpstr>Презентация PowerPoint</vt:lpstr>
      <vt:lpstr> </vt:lpstr>
      <vt:lpstr>Главный монумент «Родина-мать зовёт!» </vt:lpstr>
      <vt:lpstr>«Родина-мать зовёт!»</vt:lpstr>
      <vt:lpstr>Памятник Михаилу Паникахе.</vt:lpstr>
      <vt:lpstr>Презентация PowerPoint</vt:lpstr>
      <vt:lpstr>памятник «Остров Людникова»</vt:lpstr>
      <vt:lpstr> Бюст летчику В.С. Ефремову</vt:lpstr>
      <vt:lpstr>Памятник героям-комсомольцам</vt:lpstr>
      <vt:lpstr>Памятник летчику, Герою Советского Союза В.С. Хользунову</vt:lpstr>
      <vt:lpstr>Панорама «Сталинградская битва»</vt:lpstr>
      <vt:lpstr>Бюст маршала Советского Союза Г.К. Жукова</vt:lpstr>
      <vt:lpstr>Аллея Героев</vt:lpstr>
      <vt:lpstr>Презентация PowerPoint</vt:lpstr>
      <vt:lpstr>Площадь Павших борцов</vt:lpstr>
      <vt:lpstr>Презентация PowerPoint</vt:lpstr>
      <vt:lpstr>Презентация PowerPoint</vt:lpstr>
      <vt:lpstr>Братская могила трёх героев</vt:lpstr>
      <vt:lpstr>Бункер Комитета Обороны</vt:lpstr>
      <vt:lpstr>Презентация PowerPoint</vt:lpstr>
      <vt:lpstr>Плита на могиле В.А. Глазкова</vt:lpstr>
      <vt:lpstr>Площадь Примирения</vt:lpstr>
      <vt:lpstr>Памятник в знак примирения</vt:lpstr>
      <vt:lpstr>Стела-памятник «Чекистам»</vt:lpstr>
      <vt:lpstr>Мельница Гергардта </vt:lpstr>
      <vt:lpstr>Разрушенная  мельница </vt:lpstr>
      <vt:lpstr>Обелиск и руины мельницы</vt:lpstr>
      <vt:lpstr>Дом Павлова</vt:lpstr>
      <vt:lpstr>Презентация PowerPoint</vt:lpstr>
      <vt:lpstr>Памятник Саше Филиппову</vt:lpstr>
      <vt:lpstr>Памятник железнодорожникам «Воинский эшелон»</vt:lpstr>
      <vt:lpstr>Памятник танкостроителям</vt:lpstr>
      <vt:lpstr>Памятник танкистам</vt:lpstr>
      <vt:lpstr>Челябинский колхозник (танк) </vt:lpstr>
      <vt:lpstr>Презентация PowerPoint</vt:lpstr>
      <vt:lpstr>Элеватор (Волгоград) </vt:lpstr>
      <vt:lpstr>Памятник морским пехотинцам.  </vt:lpstr>
      <vt:lpstr>Презентация PowerPoint</vt:lpstr>
      <vt:lpstr>Линия обороны Сталинграда (памятник) </vt:lpstr>
      <vt:lpstr>«Линия обороны Сталинграда» (памятник)</vt:lpstr>
      <vt:lpstr> Постаменты с танковыми башнями </vt:lpstr>
      <vt:lpstr>   Памятник героям переправы через Волгу времен ВОВ </vt:lpstr>
      <vt:lpstr>Обелиск-памятник павшим героям 64-й Армии</vt:lpstr>
      <vt:lpstr>Памятник жертвам бомбардировок   Сталинграда  во время  Великой  Отечественной войны</vt:lpstr>
      <vt:lpstr>Памятник собакам-подрывникам</vt:lpstr>
      <vt:lpstr>Памятник соединению войск Сталинградского   и Южного  фронтов  </vt:lpstr>
      <vt:lpstr>Солдатское поле </vt:lpstr>
      <vt:lpstr>Памятник  и Братская могила  на утёсе Шукшина </vt:lpstr>
      <vt:lpstr>Презентация PowerPoint</vt:lpstr>
      <vt:lpstr>План воинских захоронений</vt:lpstr>
      <vt:lpstr>Советское военное кладбище на месте бывшей деревни Россошка</vt:lpstr>
      <vt:lpstr>Немецкое кладбище</vt:lpstr>
      <vt:lpstr>Презентация PowerPoint</vt:lpstr>
      <vt:lpstr>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ПАМЯТНИКИ СТАЛИНГРАДСКОЙ БИТВЫ В ВОЛГОГРАДЕ </dc:title>
  <cp:lastModifiedBy>Виктор</cp:lastModifiedBy>
  <cp:revision>77</cp:revision>
  <dcterms:modified xsi:type="dcterms:W3CDTF">2025-02-11T14:36:32Z</dcterms:modified>
</cp:coreProperties>
</file>