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57" r:id="rId4"/>
    <p:sldId id="288" r:id="rId5"/>
    <p:sldId id="259" r:id="rId6"/>
    <p:sldId id="260" r:id="rId7"/>
    <p:sldId id="261" r:id="rId8"/>
    <p:sldId id="262" r:id="rId9"/>
    <p:sldId id="263" r:id="rId10"/>
    <p:sldId id="274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82" r:id="rId24"/>
    <p:sldId id="279" r:id="rId25"/>
    <p:sldId id="280" r:id="rId26"/>
    <p:sldId id="278" r:id="rId27"/>
    <p:sldId id="283" r:id="rId28"/>
    <p:sldId id="284" r:id="rId29"/>
    <p:sldId id="285" r:id="rId30"/>
    <p:sldId id="286" r:id="rId31"/>
    <p:sldId id="281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65" autoAdjust="0"/>
  </p:normalViewPr>
  <p:slideViewPr>
    <p:cSldViewPr>
      <p:cViewPr>
        <p:scale>
          <a:sx n="100" d="100"/>
          <a:sy n="100" d="100"/>
        </p:scale>
        <p:origin x="-516" y="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8AD9A2-F8D4-4885-ABD7-9B710B7B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CAA7-B83A-489B-8552-4A498EC321BD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281F50-BF18-4C1F-91F5-73C425FE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DCE8A1-CFA1-4737-89A5-54477FBB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93CD5-0792-475E-A9B4-5B85F1A757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512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57B2DB-15FA-4958-9D76-DF42448A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81AAD-70C0-4F21-961B-760F8F937B86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28FA80-2FDF-4488-992D-7E44386F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4A2B37-CBCA-42F6-AB13-E24B8DED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DB407-9EB6-4341-98F4-E8613D9F41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36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D05552B-508E-4094-8061-A67F80E3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1626C-5CD2-4403-BCE9-655D578A5F75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14DBF5-890D-4481-8B15-377AC4F1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DBB5CE-AA75-4028-9026-7FDEF7C3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7A8BC-80F8-4E4B-8048-243537780D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906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9EFD62-5EA1-4026-883B-A626B6DF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836AA-8C24-4799-ACFC-B18D1FC7D03E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2D49E0-387A-4AB2-B612-02700342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A55123-FC60-4E85-9073-AAC6988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12D31-F9CC-42AF-AA67-C6FD3ADE07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96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369285-122D-4355-B16E-A78A89E4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A6A5F-BB17-4777-9A46-CF2D3FB40BD9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8D5177-9F1B-4E0C-BF00-EF21DBBE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A81F64-2DD4-45D7-ADCF-CAF62D5D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4F32E-946B-463B-B1B3-06288C6599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7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3F37AF0-45CB-4493-8BE9-1B4BADDF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BC6AB-C0A1-47A4-B4F3-B50F69770144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56C0B90-1AE0-4314-AA2E-C21AB77D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6237D4E0-FE2F-4CEA-819F-E6F07F91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4904A-C460-4D1F-9334-CC0654F7FB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52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CC6C0858-72C5-415C-BCD8-152A23BA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F71FB-7FB8-4833-BCFA-DC9C39829C33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CFAE54B3-A13A-452E-930E-5B4FDAF2C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F5B75404-8A23-4EB6-AC05-F1C11FB5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E832F-EFEE-4C51-8798-A64D509716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805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8CBBDE60-D222-43E9-8699-847DD7F6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769F1-1347-4199-BB64-38C929E32908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917FC516-BD3C-49D1-839D-DAB4A991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F9F1BE9A-D504-4FA0-8EA3-8E0B2613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9837B-E724-4C10-9112-2E6F20C921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93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3C438106-0C17-42CE-B3BD-62D84935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E23B8-0B93-45A3-ABA9-B5CD7DB02B0F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E5608011-6E07-4F59-AD00-7707026C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578CC5CF-AD0F-4557-BE81-5C8761EA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375B9-5D27-487F-884E-38AF9138A5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42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54C66644-177B-435C-A6FE-701E55A41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48C6-46E6-4924-B69E-E39F9270118F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F13237E-ED39-4CFD-83B4-EED1A049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A11BE55A-84E8-4E0A-BC95-80ABE7A9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32D1-EAC9-4648-88EE-35EF9BA7B0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B76269E-59BF-4F19-A25A-48EA591A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DB697-DD4D-45EC-A0CA-286DCFF87AC9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7B3D2D0-24D8-4F36-AFAD-90A52D36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8D1023A-2E7E-4B37-BEA5-24B2812E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3EEB6-C226-4E39-9622-AC38B938D4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3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F0A39A04-D5E3-4A16-9598-0464BDFF5B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1D03A0C5-604C-427B-9FE6-29E24A8A99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E095BF-B48C-473A-9BFB-1045AE925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A19868-C33E-40D1-8A2D-0E32CA30A5AE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3E4A69-77C6-4F4B-AFF6-817F62A6F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E1BE19-EA40-4E46-A45B-2E4F272D5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EA38F84-F7B8-428F-981C-2F50416472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://pimg.mycdn.me/getImage?disableStub=true&amp;type=VIDEO_S_720&amp;url=http%3A%2F%2Fvdp.mycdn.me%2FgetImage%3Fid%3D34959592134%26idx%3D6%26thumbType%3D32%26f%3D1&amp;signatureToken=nrc9XP7CMxfCOzB6vlMOH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177281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Arial"/>
                <a:ea typeface="Times New Roman"/>
              </a:rPr>
              <a:t>Есть закон один для всех,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Он – единственный и главный,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В нем – удача и успех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Нашей дорогой державы.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/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И закон сегодня тот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Родился, чтоб нами править.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С этим праздником охота</a:t>
            </a:r>
            <a:br>
              <a:rPr lang="ru-RU" i="1" dirty="0">
                <a:latin typeface="Arial"/>
                <a:ea typeface="Times New Roman"/>
              </a:rPr>
            </a:br>
            <a:r>
              <a:rPr lang="ru-RU" i="1" dirty="0">
                <a:latin typeface="Arial"/>
                <a:ea typeface="Times New Roman"/>
              </a:rPr>
              <a:t>Нам всех россиян поздравить!</a:t>
            </a:r>
            <a:r>
              <a:rPr lang="ru-RU" dirty="0">
                <a:latin typeface="Arial"/>
                <a:ea typeface="Times New Roman"/>
              </a:rPr>
              <a:t/>
            </a:r>
            <a:br>
              <a:rPr lang="ru-RU" dirty="0">
                <a:latin typeface="Arial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0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956703-6322-4CD9-B4E4-AD36D493C06D}"/>
              </a:ext>
            </a:extLst>
          </p:cNvPr>
          <p:cNvSpPr txBox="1"/>
          <p:nvPr/>
        </p:nvSpPr>
        <p:spPr>
          <a:xfrm>
            <a:off x="3654152" y="98072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Второе задание:  </a:t>
            </a:r>
            <a:endParaRPr lang="ru-RU" sz="20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Испытайте свои знания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Овал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25ADF9FF-AEB8-4B69-9EDB-96116BFCB93C}"/>
              </a:ext>
            </a:extLst>
          </p:cNvPr>
          <p:cNvSpPr/>
          <p:nvPr/>
        </p:nvSpPr>
        <p:spPr>
          <a:xfrm>
            <a:off x="4788024" y="4437112"/>
            <a:ext cx="2016224" cy="92333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Начать тест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51957" y="2420888"/>
            <a:ext cx="3576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+mn-lt"/>
                <a:ea typeface="Times New Roman"/>
              </a:rPr>
              <a:t>Решите тест, выбрать из трех вариантов ответ.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Правильно зеленый, не правильно красный.</a:t>
            </a:r>
            <a:endParaRPr lang="ru-RU" sz="2400" dirty="0">
              <a:effectLst/>
              <a:latin typeface="+mn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11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BDAA84-088A-4112-A679-385516DCB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1600201"/>
            <a:ext cx="5122912" cy="18288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В каком году была прията действующая Конституция РФ</a:t>
            </a:r>
            <a:r>
              <a:rPr lang="en-US" dirty="0"/>
              <a:t>?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179D98F-7B9F-418E-B0AB-0E9D04914562}"/>
              </a:ext>
            </a:extLst>
          </p:cNvPr>
          <p:cNvSpPr/>
          <p:nvPr/>
        </p:nvSpPr>
        <p:spPr>
          <a:xfrm>
            <a:off x="4073116" y="3562722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1977 году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853414-E5E1-4835-8627-88CCBCC91585}"/>
              </a:ext>
            </a:extLst>
          </p:cNvPr>
          <p:cNvSpPr/>
          <p:nvPr/>
        </p:nvSpPr>
        <p:spPr>
          <a:xfrm>
            <a:off x="4076328" y="4105324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1993 году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0F2A9-7C5C-4974-8867-95620FC6D80B}"/>
              </a:ext>
            </a:extLst>
          </p:cNvPr>
          <p:cNvSpPr/>
          <p:nvPr/>
        </p:nvSpPr>
        <p:spPr>
          <a:xfrm>
            <a:off x="4076328" y="4593369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2001 году</a:t>
            </a:r>
          </a:p>
        </p:txBody>
      </p:sp>
    </p:spTree>
    <p:extLst>
      <p:ext uri="{BB962C8B-B14F-4D97-AF65-F5344CB8AC3E}">
        <p14:creationId xmlns:p14="http://schemas.microsoft.com/office/powerpoint/2010/main" val="36613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EC1039-DCAB-41E6-83E9-84593A89C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246" y="1600201"/>
            <a:ext cx="4636554" cy="18287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2. На территории РФ высшую юридическую силу имеет: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5A41992-733D-4403-8023-5B400277B2E2}"/>
              </a:ext>
            </a:extLst>
          </p:cNvPr>
          <p:cNvSpPr/>
          <p:nvPr/>
        </p:nvSpPr>
        <p:spPr>
          <a:xfrm>
            <a:off x="4073116" y="3562722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Федеральный закон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B74499-69D3-4680-A42F-91C5C2AEEBDC}"/>
              </a:ext>
            </a:extLst>
          </p:cNvPr>
          <p:cNvSpPr/>
          <p:nvPr/>
        </p:nvSpPr>
        <p:spPr>
          <a:xfrm>
            <a:off x="4050246" y="4236013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Указ президента РФ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C00527D-FCF7-48E5-9D3A-84DDE72E7A89}"/>
              </a:ext>
            </a:extLst>
          </p:cNvPr>
          <p:cNvSpPr/>
          <p:nvPr/>
        </p:nvSpPr>
        <p:spPr>
          <a:xfrm>
            <a:off x="4073116" y="4846847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Конституция РФ</a:t>
            </a:r>
          </a:p>
        </p:txBody>
      </p:sp>
    </p:spTree>
    <p:extLst>
      <p:ext uri="{BB962C8B-B14F-4D97-AF65-F5344CB8AC3E}">
        <p14:creationId xmlns:p14="http://schemas.microsoft.com/office/powerpoint/2010/main" val="27854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FF4543-7899-419B-B7E4-241858BC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1268761"/>
            <a:ext cx="4320480" cy="201622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3</a:t>
            </a:r>
            <a:r>
              <a:rPr lang="ru-RU" dirty="0">
                <a:latin typeface="+mj-lt"/>
              </a:rPr>
              <a:t>. </a:t>
            </a: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Высшим непосредственным выражением власти народа являются: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7C21863-13C0-4430-B590-FE6F1855DA73}"/>
              </a:ext>
            </a:extLst>
          </p:cNvPr>
          <p:cNvSpPr/>
          <p:nvPr/>
        </p:nvSpPr>
        <p:spPr>
          <a:xfrm>
            <a:off x="4071553" y="3562722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tx1"/>
                </a:solidFill>
                <a:effectLst/>
              </a:rPr>
              <a:t>Свободные выборы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30C39F4-46C0-4156-99CA-A4FE066B31EB}"/>
              </a:ext>
            </a:extLst>
          </p:cNvPr>
          <p:cNvSpPr/>
          <p:nvPr/>
        </p:nvSpPr>
        <p:spPr>
          <a:xfrm>
            <a:off x="4077655" y="4131146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tx1"/>
                </a:solidFill>
                <a:effectLst/>
              </a:rPr>
              <a:t>Референдум, свободные выборы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A184317-289D-413D-A3B9-3A6A0F121295}"/>
              </a:ext>
            </a:extLst>
          </p:cNvPr>
          <p:cNvSpPr/>
          <p:nvPr/>
        </p:nvSpPr>
        <p:spPr>
          <a:xfrm>
            <a:off x="4073116" y="4781128"/>
            <a:ext cx="4104456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tx1"/>
                </a:solidFill>
                <a:effectLst/>
              </a:rPr>
              <a:t>Собрания, митинги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71149B-0953-4C9F-966F-62345173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071" y="980728"/>
            <a:ext cx="4968552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4.</a:t>
            </a:r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Каждый имеет право на: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4ED0FE7-3FE8-4AE5-AAE1-0BF807DE9DAF}"/>
              </a:ext>
            </a:extLst>
          </p:cNvPr>
          <p:cNvSpPr/>
          <p:nvPr/>
        </p:nvSpPr>
        <p:spPr>
          <a:xfrm>
            <a:off x="3856190" y="1582713"/>
            <a:ext cx="4172855" cy="1450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Неприкосновенность частной жизни, личную и семейную тайну, защиту своей чести и доброго имени, тайну переписки, телефонных переговоров, почтовых, телеграфных и иных сообщений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6DDF6B7-F612-4F6E-B1A7-40AE18E046E1}"/>
              </a:ext>
            </a:extLst>
          </p:cNvPr>
          <p:cNvSpPr/>
          <p:nvPr/>
        </p:nvSpPr>
        <p:spPr>
          <a:xfrm>
            <a:off x="3856190" y="3153928"/>
            <a:ext cx="4172855" cy="1450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Неприкосновенность частной жизни, личную и семейную тайну, защиту своей чести и доброго имени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61FB534-3815-4FF1-A201-E31C2BCE911A}"/>
              </a:ext>
            </a:extLst>
          </p:cNvPr>
          <p:cNvSpPr/>
          <p:nvPr/>
        </p:nvSpPr>
        <p:spPr>
          <a:xfrm>
            <a:off x="3856190" y="4725143"/>
            <a:ext cx="4172855" cy="1450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Тайну переписки, телефонных переговоров, почтовых, телеграфных и иных сообщений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7D2F66-80E4-4807-9F47-4A7AB4A96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836712"/>
            <a:ext cx="4618856" cy="132328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5.</a:t>
            </a:r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Что является обязанностью государства?</a:t>
            </a:r>
          </a:p>
          <a:p>
            <a:pPr marL="0" indent="0">
              <a:buNone/>
            </a:pPr>
            <a:endParaRPr lang="ru-RU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F44558A-BCCA-4327-B22F-1AEDFD2C2C57}"/>
              </a:ext>
            </a:extLst>
          </p:cNvPr>
          <p:cNvSpPr/>
          <p:nvPr/>
        </p:nvSpPr>
        <p:spPr>
          <a:xfrm>
            <a:off x="4123023" y="2412026"/>
            <a:ext cx="4104456" cy="6569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Признание, соблюдение и защита прав и свобод человека и гражданина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9C1D85-9836-4DA7-9298-D73485697AB3}"/>
              </a:ext>
            </a:extLst>
          </p:cNvPr>
          <p:cNvSpPr/>
          <p:nvPr/>
        </p:nvSpPr>
        <p:spPr>
          <a:xfrm>
            <a:off x="4157675" y="3460574"/>
            <a:ext cx="4104456" cy="6569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Материальное обеспечение гражданина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2F3A30C-8FBA-4C86-826C-A3F9835EBD66}"/>
              </a:ext>
            </a:extLst>
          </p:cNvPr>
          <p:cNvSpPr/>
          <p:nvPr/>
        </p:nvSpPr>
        <p:spPr>
          <a:xfrm>
            <a:off x="4184340" y="4653136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Защита гражданина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1762AD-52D3-4838-A7E4-FCB1AB1CA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908721"/>
            <a:ext cx="4896544" cy="18002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6.</a:t>
            </a:r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Кто осуществляет государственную власть в Российской Федерации?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93C27FF-D1AE-4998-BD93-49FFB11DAE10}"/>
              </a:ext>
            </a:extLst>
          </p:cNvPr>
          <p:cNvSpPr/>
          <p:nvPr/>
        </p:nvSpPr>
        <p:spPr>
          <a:xfrm>
            <a:off x="3707904" y="4585477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Президент РФ, Правительство РФ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02098AC-4066-4EB8-A015-A90F34819E77}"/>
              </a:ext>
            </a:extLst>
          </p:cNvPr>
          <p:cNvSpPr/>
          <p:nvPr/>
        </p:nvSpPr>
        <p:spPr>
          <a:xfrm>
            <a:off x="3707904" y="3526641"/>
            <a:ext cx="4104456" cy="9104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Президент РФ, Федеральное Собрание (Совет Федерации и Государственная Дума), Правительство РФ, суды РФ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BE0E547-D5DC-4E96-B3EC-3C16883A57DD}"/>
              </a:ext>
            </a:extLst>
          </p:cNvPr>
          <p:cNvSpPr/>
          <p:nvPr/>
        </p:nvSpPr>
        <p:spPr>
          <a:xfrm>
            <a:off x="3707904" y="2861321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Президент РФ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EE8406-E8BB-445E-A5CF-40DA3E276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912" y="908721"/>
            <a:ext cx="4906888" cy="16561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7.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Государственная власть в Российской Федерации осуществляется на основе: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6DE328F-386F-49F1-865D-B5BB2B2DD817}"/>
              </a:ext>
            </a:extLst>
          </p:cNvPr>
          <p:cNvSpPr/>
          <p:nvPr/>
        </p:nvSpPr>
        <p:spPr>
          <a:xfrm>
            <a:off x="3707904" y="2861321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Законодательной власти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319CB1-B9A0-47B1-815D-9CB7CC315D2A}"/>
              </a:ext>
            </a:extLst>
          </p:cNvPr>
          <p:cNvSpPr/>
          <p:nvPr/>
        </p:nvSpPr>
        <p:spPr>
          <a:xfrm>
            <a:off x="3722762" y="3721224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Разделения на законодательную и судебную власть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37202B2-3DAC-4A3A-8835-8CC0B2C04383}"/>
              </a:ext>
            </a:extLst>
          </p:cNvPr>
          <p:cNvSpPr/>
          <p:nvPr/>
        </p:nvSpPr>
        <p:spPr>
          <a:xfrm>
            <a:off x="3707904" y="4653136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0" dirty="0">
                <a:solidFill>
                  <a:schemeClr val="tx1"/>
                </a:solidFill>
                <a:effectLst/>
              </a:rPr>
              <a:t>Разделения на законодательную, исполнительную и судебную власть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8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F0889A-1B8F-4ECA-9D18-0250D5B57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0" y="764705"/>
            <a:ext cx="4991100" cy="208823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8.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Основные права и свободы человека и гражданина принадлежат каждому: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6CAB4C0-E85B-49F6-A708-2BB275F739BF}"/>
              </a:ext>
            </a:extLst>
          </p:cNvPr>
          <p:cNvSpPr/>
          <p:nvPr/>
        </p:nvSpPr>
        <p:spPr>
          <a:xfrm>
            <a:off x="3707904" y="2861321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  <a:latin typeface="PT Serif" panose="020A0603040505020204" pitchFamily="18" charset="-52"/>
              </a:rPr>
              <a:t>С 14 лет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F79B7DD-C770-4188-A442-A53F554635DB}"/>
              </a:ext>
            </a:extLst>
          </p:cNvPr>
          <p:cNvSpPr/>
          <p:nvPr/>
        </p:nvSpPr>
        <p:spPr>
          <a:xfrm>
            <a:off x="3707904" y="3649216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  <a:latin typeface="PT Serif" panose="020A0603040505020204" pitchFamily="18" charset="-52"/>
              </a:rPr>
              <a:t>С 18 лет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2E257A4-BF0A-463F-BBCC-390F5FBCC579}"/>
              </a:ext>
            </a:extLst>
          </p:cNvPr>
          <p:cNvSpPr/>
          <p:nvPr/>
        </p:nvSpPr>
        <p:spPr>
          <a:xfrm>
            <a:off x="3741626" y="4581128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  <a:latin typeface="PT Serif" panose="020A0603040505020204" pitchFamily="18" charset="-52"/>
              </a:rPr>
              <a:t>От рождения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F70631-989F-42C6-BBD9-873208BF4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692696"/>
            <a:ext cx="5122912" cy="18002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9.</a:t>
            </a:r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Что не относится к принципам избирательного права в Российской Федерации</a:t>
            </a:r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738BC53-4045-45EB-A76A-95B0F986F6D5}"/>
              </a:ext>
            </a:extLst>
          </p:cNvPr>
          <p:cNvSpPr/>
          <p:nvPr/>
        </p:nvSpPr>
        <p:spPr>
          <a:xfrm>
            <a:off x="3856484" y="3060626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  <a:latin typeface="PT Serif" panose="020A0603040505020204" pitchFamily="18" charset="-52"/>
              </a:rPr>
              <a:t>Тайное голосование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077C929-20D5-40BB-B049-84AE3E137999}"/>
              </a:ext>
            </a:extLst>
          </p:cNvPr>
          <p:cNvSpPr/>
          <p:nvPr/>
        </p:nvSpPr>
        <p:spPr>
          <a:xfrm>
            <a:off x="3856484" y="4072905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  <a:latin typeface="PT Serif" panose="020A0603040505020204" pitchFamily="18" charset="-52"/>
              </a:rPr>
              <a:t>Равность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84B3992-3B9D-479E-BEE3-4376FC7D8586}"/>
              </a:ext>
            </a:extLst>
          </p:cNvPr>
          <p:cNvSpPr/>
          <p:nvPr/>
        </p:nvSpPr>
        <p:spPr>
          <a:xfrm>
            <a:off x="3856484" y="5085184"/>
            <a:ext cx="4104456" cy="512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  <a:latin typeface="PT Serif" panose="020A0603040505020204" pitchFamily="18" charset="-52"/>
              </a:rPr>
              <a:t>Открытость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xmlns="" id="{8A2BD497-9D98-4283-BE5B-03F7FB79E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9912" y="2143641"/>
            <a:ext cx="4320480" cy="1470025"/>
          </a:xfrm>
        </p:spPr>
        <p:txBody>
          <a:bodyPr/>
          <a:lstStyle/>
          <a:p>
            <a:r>
              <a:rPr lang="ru-RU" altLang="ru-RU" dirty="0"/>
              <a:t>ВИКТОРИНА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D2E43BD-132A-4F21-B165-47D7D7E47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3886200"/>
            <a:ext cx="3632448" cy="119898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ЗНАТОКИ</a:t>
            </a:r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</a:rPr>
              <a:t>КОНСТИТУЦИИ</a:t>
            </a:r>
          </a:p>
          <a:p>
            <a:pPr fontAlgn="auto"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5238700"/>
            <a:ext cx="394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Автор: Бурденкова Юлия Анатольевна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207CD8-530D-48CC-9E2C-8B3A9CAC8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912" y="764705"/>
            <a:ext cx="4906888" cy="21602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10.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Основной функцией какого ведомства является защита и обеспечение устойчивости рубля</a:t>
            </a:r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AC9439-C79C-4090-AF95-3AEB952F91F3}"/>
              </a:ext>
            </a:extLst>
          </p:cNvPr>
          <p:cNvSpPr/>
          <p:nvPr/>
        </p:nvSpPr>
        <p:spPr>
          <a:xfrm>
            <a:off x="4283968" y="3189734"/>
            <a:ext cx="3960440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06000"/>
              </a:lnSpc>
              <a:spcAft>
                <a:spcPts val="800"/>
              </a:spcAft>
            </a:pPr>
            <a:r>
              <a:rPr lang="ru-RU" sz="1800" b="1" kern="1200">
                <a:solidFill>
                  <a:srgbClr val="00000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Центрального банка РФ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4F0E1FE-820C-4541-ACE7-1CCFF6DF831C}"/>
              </a:ext>
            </a:extLst>
          </p:cNvPr>
          <p:cNvSpPr/>
          <p:nvPr/>
        </p:nvSpPr>
        <p:spPr>
          <a:xfrm>
            <a:off x="4283968" y="4005064"/>
            <a:ext cx="3960440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06000"/>
              </a:lnSpc>
              <a:spcAft>
                <a:spcPts val="800"/>
              </a:spcAft>
            </a:pPr>
            <a:r>
              <a:rPr lang="ru-RU" sz="1800" b="1" kern="1200" dirty="0">
                <a:solidFill>
                  <a:srgbClr val="000000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экономического развития РФ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531A252-353D-49F2-9E9D-FCED85E32D01}"/>
              </a:ext>
            </a:extLst>
          </p:cNvPr>
          <p:cNvSpPr/>
          <p:nvPr/>
        </p:nvSpPr>
        <p:spPr>
          <a:xfrm>
            <a:off x="4275186" y="4848572"/>
            <a:ext cx="3960439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06000"/>
              </a:lnSpc>
              <a:spcAft>
                <a:spcPts val="800"/>
              </a:spcAft>
            </a:pPr>
            <a:r>
              <a:rPr lang="ru-RU" sz="1800" b="1" kern="1200">
                <a:solidFill>
                  <a:srgbClr val="000000"/>
                </a:solidFill>
                <a:effectLst/>
                <a:latin typeface="PT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финансов РФ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436F30-0CCE-4B0A-8C45-74BF88DAADAC}"/>
              </a:ext>
            </a:extLst>
          </p:cNvPr>
          <p:cNvSpPr txBox="1"/>
          <p:nvPr/>
        </p:nvSpPr>
        <p:spPr>
          <a:xfrm>
            <a:off x="4283968" y="299695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Замечательно!</a:t>
            </a:r>
          </a:p>
        </p:txBody>
      </p:sp>
    </p:spTree>
    <p:extLst>
      <p:ext uri="{BB962C8B-B14F-4D97-AF65-F5344CB8AC3E}">
        <p14:creationId xmlns:p14="http://schemas.microsoft.com/office/powerpoint/2010/main" val="41020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55B3FA-0FBF-415E-AEBA-FB0BA6E07631}"/>
              </a:ext>
            </a:extLst>
          </p:cNvPr>
          <p:cNvSpPr txBox="1"/>
          <p:nvPr/>
        </p:nvSpPr>
        <p:spPr>
          <a:xfrm>
            <a:off x="4212196" y="2348880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i="0" dirty="0">
                <a:solidFill>
                  <a:srgbClr val="2C2D2E"/>
                </a:solidFill>
                <a:effectLst/>
                <a:latin typeface="Helvetica" panose="020B0604020202020204" pitchFamily="34" charset="0"/>
              </a:rPr>
              <a:t>Решите кроссворд. В выделенных клетках (по вертикали) получится ключевое слово. Запишите его определение.</a:t>
            </a:r>
          </a:p>
        </p:txBody>
      </p:sp>
      <p:sp>
        <p:nvSpPr>
          <p:cNvPr id="3" name="Овал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08BCC6-2E76-4EE6-90DC-C5024AE63192}"/>
              </a:ext>
            </a:extLst>
          </p:cNvPr>
          <p:cNvSpPr/>
          <p:nvPr/>
        </p:nvSpPr>
        <p:spPr>
          <a:xfrm>
            <a:off x="4769768" y="4869160"/>
            <a:ext cx="2016224" cy="92333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Начать кроссворд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980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ретье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задание:  </a:t>
            </a:r>
          </a:p>
          <a:p>
            <a:pPr lvl="0"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Кроссворд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20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71291"/>
              </p:ext>
            </p:extLst>
          </p:nvPr>
        </p:nvGraphicFramePr>
        <p:xfrm>
          <a:off x="683568" y="2564904"/>
          <a:ext cx="6096000" cy="33375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273205"/>
              </p:ext>
            </p:extLst>
          </p:nvPr>
        </p:nvGraphicFramePr>
        <p:xfrm>
          <a:off x="3679339" y="2564904"/>
          <a:ext cx="2352100" cy="370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471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п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у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ю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841832"/>
              </p:ext>
            </p:extLst>
          </p:nvPr>
        </p:nvGraphicFramePr>
        <p:xfrm>
          <a:off x="3347864" y="3284984"/>
          <a:ext cx="1524000" cy="44284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1000"/>
                <a:gridCol w="381000"/>
                <a:gridCol w="381000"/>
                <a:gridCol w="381000"/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г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б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986715"/>
              </p:ext>
            </p:extLst>
          </p:nvPr>
        </p:nvGraphicFramePr>
        <p:xfrm>
          <a:off x="2195736" y="4077072"/>
          <a:ext cx="4572000" cy="370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б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25222"/>
              </p:ext>
            </p:extLst>
          </p:nvPr>
        </p:nvGraphicFramePr>
        <p:xfrm>
          <a:off x="971600" y="4797152"/>
          <a:ext cx="5544616" cy="370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  <a:gridCol w="3960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566711"/>
              </p:ext>
            </p:extLst>
          </p:nvPr>
        </p:nvGraphicFramePr>
        <p:xfrm>
          <a:off x="2987824" y="5517232"/>
          <a:ext cx="2667000" cy="370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14499"/>
              </p:ext>
            </p:extLst>
          </p:nvPr>
        </p:nvGraphicFramePr>
        <p:xfrm>
          <a:off x="3707904" y="2581166"/>
          <a:ext cx="432048" cy="329610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32048"/>
              </a:tblGrid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п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з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д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2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59447" y="764704"/>
            <a:ext cx="50977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/>
              <a:t>1.Какую </a:t>
            </a:r>
            <a:r>
              <a:rPr lang="ru-RU" sz="1400" dirty="0"/>
              <a:t>руку кладет на Конституцию президент, принимая присягу?</a:t>
            </a:r>
          </a:p>
          <a:p>
            <a:pPr lvl="0"/>
            <a:r>
              <a:rPr lang="ru-RU" sz="1400" dirty="0" smtClean="0"/>
              <a:t>2.Один </a:t>
            </a:r>
            <a:r>
              <a:rPr lang="ru-RU" sz="1400" dirty="0"/>
              <a:t>из главных государственных символов страны?</a:t>
            </a:r>
          </a:p>
          <a:p>
            <a:pPr lvl="0"/>
            <a:r>
              <a:rPr lang="ru-RU" sz="1400" dirty="0" smtClean="0"/>
              <a:t>3.Важное </a:t>
            </a:r>
            <a:r>
              <a:rPr lang="ru-RU" sz="1400" dirty="0"/>
              <a:t>качество Конституции</a:t>
            </a:r>
            <a:r>
              <a:rPr lang="en-US" sz="1400" dirty="0"/>
              <a:t>?</a:t>
            </a:r>
            <a:endParaRPr lang="ru-RU" sz="1400" dirty="0"/>
          </a:p>
          <a:p>
            <a:pPr lvl="0"/>
            <a:r>
              <a:rPr lang="ru-RU" sz="1400" dirty="0" smtClean="0"/>
              <a:t>4.Самый </a:t>
            </a:r>
            <a:r>
              <a:rPr lang="ru-RU" sz="1400" dirty="0"/>
              <a:t>легкий вид административного наказания?</a:t>
            </a:r>
          </a:p>
          <a:p>
            <a:pPr lvl="0"/>
            <a:r>
              <a:rPr lang="ru-RU" sz="1400" dirty="0" smtClean="0"/>
              <a:t>5.Человек</a:t>
            </a:r>
            <a:r>
              <a:rPr lang="ru-RU" sz="1400" dirty="0"/>
              <a:t>, который любит свою Родину, который готов пожертвовать всем?</a:t>
            </a:r>
          </a:p>
        </p:txBody>
      </p:sp>
    </p:spTree>
    <p:extLst>
      <p:ext uri="{BB962C8B-B14F-4D97-AF65-F5344CB8AC3E}">
        <p14:creationId xmlns:p14="http://schemas.microsoft.com/office/powerpoint/2010/main" val="2569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AEFAB7-70AE-4B09-A9DA-79CC574646AC}"/>
              </a:ext>
            </a:extLst>
          </p:cNvPr>
          <p:cNvSpPr txBox="1"/>
          <p:nvPr/>
        </p:nvSpPr>
        <p:spPr>
          <a:xfrm>
            <a:off x="4139952" y="1844824"/>
            <a:ext cx="3950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Глава государства </a:t>
            </a:r>
            <a:r>
              <a:rPr lang="ru-RU" sz="2400" dirty="0">
                <a:solidFill>
                  <a:srgbClr val="FF0000"/>
                </a:solidFill>
              </a:rPr>
              <a:t>президент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ED8A51-517F-4F98-97F5-7478B764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1993187" cy="28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199242"/>
              </p:ext>
            </p:extLst>
          </p:nvPr>
        </p:nvGraphicFramePr>
        <p:xfrm>
          <a:off x="2267744" y="836712"/>
          <a:ext cx="609600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1.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2.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3.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4.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5.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62830"/>
              </p:ext>
            </p:extLst>
          </p:nvPr>
        </p:nvGraphicFramePr>
        <p:xfrm>
          <a:off x="5724127" y="836712"/>
          <a:ext cx="13782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32"/>
                <a:gridCol w="459432"/>
                <a:gridCol w="4594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м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096392"/>
              </p:ext>
            </p:extLst>
          </p:nvPr>
        </p:nvGraphicFramePr>
        <p:xfrm>
          <a:off x="4427984" y="1196752"/>
          <a:ext cx="304800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ч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к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518916"/>
              </p:ext>
            </p:extLst>
          </p:nvPr>
        </p:nvGraphicFramePr>
        <p:xfrm>
          <a:off x="2699792" y="1556792"/>
          <a:ext cx="4789719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г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ж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д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к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й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145344"/>
              </p:ext>
            </p:extLst>
          </p:nvPr>
        </p:nvGraphicFramePr>
        <p:xfrm>
          <a:off x="4860032" y="2348880"/>
          <a:ext cx="26125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д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я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75572"/>
              </p:ext>
            </p:extLst>
          </p:nvPr>
        </p:nvGraphicFramePr>
        <p:xfrm>
          <a:off x="4427982" y="2708920"/>
          <a:ext cx="401786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29"/>
                <a:gridCol w="446429"/>
                <a:gridCol w="446429"/>
                <a:gridCol w="446429"/>
                <a:gridCol w="446429"/>
                <a:gridCol w="446429"/>
                <a:gridCol w="446429"/>
                <a:gridCol w="446429"/>
                <a:gridCol w="4464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п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м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б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у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285155"/>
              </p:ext>
            </p:extLst>
          </p:nvPr>
        </p:nvGraphicFramePr>
        <p:xfrm>
          <a:off x="5724128" y="836712"/>
          <a:ext cx="504056" cy="2232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</a:tblGrid>
              <a:tr h="372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м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к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76357" y="3220283"/>
            <a:ext cx="4283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1. На </a:t>
            </a:r>
            <a:r>
              <a:rPr lang="ru-RU" dirty="0"/>
              <a:t>какой орбитальной станции побывала Конституция РФ?</a:t>
            </a:r>
          </a:p>
          <a:p>
            <a:pPr lvl="0"/>
            <a:r>
              <a:rPr lang="ru-RU" dirty="0" smtClean="0"/>
              <a:t>2. Что</a:t>
            </a:r>
            <a:r>
              <a:rPr lang="ru-RU" dirty="0"/>
              <a:t>, согласно Конституции, является вышей ценностью нашего государства?</a:t>
            </a:r>
          </a:p>
          <a:p>
            <a:pPr lvl="0"/>
            <a:r>
              <a:rPr lang="ru-RU" dirty="0" smtClean="0"/>
              <a:t>3. Кодекс</a:t>
            </a:r>
            <a:r>
              <a:rPr lang="ru-RU" dirty="0"/>
              <a:t>, регламентирующий право собственности и целый комплекс иных имущественных прав?</a:t>
            </a:r>
          </a:p>
          <a:p>
            <a:pPr lvl="0"/>
            <a:r>
              <a:rPr lang="ru-RU" dirty="0" smtClean="0"/>
              <a:t>4. Сколько </a:t>
            </a:r>
            <a:r>
              <a:rPr lang="ru-RU" dirty="0"/>
              <a:t>глав в Конституции</a:t>
            </a:r>
            <a:r>
              <a:rPr lang="en-US" dirty="0"/>
              <a:t>?</a:t>
            </a:r>
            <a:endParaRPr lang="ru-RU" dirty="0"/>
          </a:p>
          <a:p>
            <a:pPr lvl="0"/>
            <a:r>
              <a:rPr lang="ru-RU" dirty="0" smtClean="0"/>
              <a:t>5. Небольшое </a:t>
            </a:r>
            <a:r>
              <a:rPr lang="ru-RU" dirty="0"/>
              <a:t>введение к Конституции</a:t>
            </a:r>
            <a:r>
              <a:rPr lang="en-US" dirty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3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29A611-2EF8-4200-8337-8BBE1BAC42E7}"/>
              </a:ext>
            </a:extLst>
          </p:cNvPr>
          <p:cNvSpPr txBox="1"/>
          <p:nvPr/>
        </p:nvSpPr>
        <p:spPr>
          <a:xfrm>
            <a:off x="4499992" y="1844824"/>
            <a:ext cx="3628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Столица РФ </a:t>
            </a:r>
            <a:r>
              <a:rPr lang="ru-RU" sz="3200" dirty="0">
                <a:solidFill>
                  <a:srgbClr val="FF0000"/>
                </a:solidFill>
              </a:rPr>
              <a:t>Москва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E2D4CF-D1B2-49CD-BA4E-D7F8D0064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19" y="2708920"/>
            <a:ext cx="3707039" cy="24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2492896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рочитайте </a:t>
            </a:r>
            <a:r>
              <a:rPr lang="ru-RU" sz="2400" dirty="0"/>
              <a:t>ситуацию и ответьте, какое право было нарушено у сказочных </a:t>
            </a:r>
            <a:r>
              <a:rPr lang="ru-RU" sz="2400" dirty="0" smtClean="0"/>
              <a:t>героев.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58108" y="98072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0000"/>
                </a:solidFill>
                <a:latin typeface="Cambria" pitchFamily="18" charset="0"/>
                <a:ea typeface="Times New Roman"/>
              </a:rPr>
              <a:t>Четвертое </a:t>
            </a:r>
            <a:r>
              <a:rPr lang="ru-RU" sz="2000" b="1" dirty="0">
                <a:solidFill>
                  <a:srgbClr val="000000"/>
                </a:solidFill>
                <a:latin typeface="Cambria" pitchFamily="18" charset="0"/>
                <a:ea typeface="Times New Roman"/>
              </a:rPr>
              <a:t>задание</a:t>
            </a:r>
            <a:r>
              <a:rPr lang="ru-RU" sz="2000" b="1" dirty="0" smtClean="0">
                <a:solidFill>
                  <a:srgbClr val="000000"/>
                </a:solidFill>
                <a:latin typeface="Cambria" pitchFamily="18" charset="0"/>
                <a:ea typeface="Times New Roman"/>
              </a:rPr>
              <a:t>: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Cambria" pitchFamily="18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</a:rPr>
              <a:t>Сказка ложь, да в ней намек…»</a:t>
            </a:r>
            <a:endParaRPr lang="ru-RU" sz="2000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Cambria" pitchFamily="18" charset="0"/>
                <a:ea typeface="Times New Roman"/>
              </a:rPr>
              <a:t> </a:t>
            </a:r>
            <a:endParaRPr lang="ru-RU" sz="2000" b="1" dirty="0">
              <a:solidFill>
                <a:srgbClr val="000000"/>
              </a:solidFill>
              <a:latin typeface="Cambria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88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img.mycdn.me/getImage?disableStub=true&amp;type=VIDEO_S_720&amp;url=http%3A%2F%2Fvdp.mycdn.me%2FgetImage%3Fid%3D34959592134%26idx%3D6%26thumbType%3D32%26f%3D1&amp;signatureToken=nrc9XP7CMxfCOzB6vlMOH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2"/>
            <a:ext cx="2205782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57850" y="859364"/>
            <a:ext cx="2658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1. Сказка В.ГАРШИНА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ЛЯГУШКА-ПУТЕШЕСТВЕННИЦА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Каким правом воспользовалась лягушка, отправившись в путешествие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?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" name="Рисунок 6" descr="Описание: https://s59.radikal.ru/i165/1104/a3/0b53d7c68e1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66" y="2636912"/>
            <a:ext cx="1989758" cy="108012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7850" y="2420888"/>
            <a:ext cx="28025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2. Сказка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 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А.ТОЛСТОГО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ЗОЛОТОЙ КЛЮЧИК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Какое право крысы Шушеры нарушил Папа Карло, запустив в нее свой башмак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?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Рисунок 19" descr="Описание: http://images.myshared.ru/6/563308/slide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86" y="4072592"/>
            <a:ext cx="2097770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770232" y="3967356"/>
            <a:ext cx="2546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3. Сказка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Ш.ПЕРРО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ЗОЛУШКА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Какое право нарушала мачеха, не пуская Золушку на бал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?</a:t>
            </a:r>
            <a:endParaRPr lang="ru-RU" sz="12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691683" y="1822095"/>
            <a:ext cx="2377802" cy="577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право на свободу передвижений</a:t>
            </a:r>
          </a:p>
        </p:txBody>
      </p:sp>
      <p:sp>
        <p:nvSpPr>
          <p:cNvPr id="25" name="Овал 24"/>
          <p:cNvSpPr/>
          <p:nvPr/>
        </p:nvSpPr>
        <p:spPr>
          <a:xfrm>
            <a:off x="5770232" y="4869160"/>
            <a:ext cx="240216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право на отдых. </a:t>
            </a:r>
          </a:p>
        </p:txBody>
      </p:sp>
      <p:sp>
        <p:nvSpPr>
          <p:cNvPr id="26" name="Овал 25"/>
          <p:cNvSpPr/>
          <p:nvPr/>
        </p:nvSpPr>
        <p:spPr>
          <a:xfrm>
            <a:off x="5722590" y="3436551"/>
            <a:ext cx="2449810" cy="530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унижение достоинства 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28997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Рисунок 18" descr="Описание: http://iknigi.net/books_files/online_html/112783/i_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1448544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915239"/>
            <a:ext cx="2934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4. Сказка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А.ПУШКИН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СКАЗКА О ПОПЕ И ЕГО РАБОТНИКЕ БАЛДЕ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Каким правом воспользовался Балда, нанявшись на работу к попу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?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Рисунок 17" descr="Описание: http://www.v3toys.ru/kiwi-public-data/Kiwi_Img/57ce9960414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76" y="2564904"/>
            <a:ext cx="1439019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0" name="Рисунок 16" descr="Описание: https://kidsvisitor.com/media/event_images/10/4e/104e92df441dcf8ae80fc3be29f0041c3692cbf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83" y="4406131"/>
            <a:ext cx="1458912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004048" y="4164623"/>
            <a:ext cx="3024337" cy="12189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200" dirty="0" smtClean="0">
                <a:latin typeface="Arial"/>
                <a:ea typeface="Times New Roman"/>
                <a:cs typeface="Times New Roman"/>
              </a:rPr>
              <a:t>6. Сказка </a:t>
            </a:r>
            <a:r>
              <a:rPr lang="ru-RU" sz="1200" dirty="0">
                <a:latin typeface="Arial"/>
                <a:ea typeface="Times New Roman"/>
                <a:cs typeface="Times New Roman"/>
              </a:rPr>
              <a:t>«АЛЕНЬКИЙ ЦВЕТОЧЕК</a:t>
            </a:r>
            <a:r>
              <a:rPr lang="ru-RU" sz="1200" dirty="0" smtClean="0">
                <a:latin typeface="Arial"/>
                <a:ea typeface="Times New Roman"/>
                <a:cs typeface="Times New Roman"/>
              </a:rPr>
              <a:t>».</a:t>
            </a:r>
            <a:r>
              <a:rPr lang="ru-RU" sz="11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Каким </a:t>
            </a:r>
            <a:r>
              <a:rPr lang="ru-RU" sz="1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правом воспользовалась Настенька, отправляясь во дворец к чудовищу?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2564904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5. Сказка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ВОЛК И СЕМЕРО КОЗЛЯТ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Какое право нарушил волк, ворвавшись в дом козы? 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282183" y="1828800"/>
            <a:ext cx="2377802" cy="7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право на труд.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292080" y="3347281"/>
            <a:ext cx="2516101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неприкосновенность жилища.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5299149" y="5157192"/>
            <a:ext cx="2509032" cy="721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/>
                <a:ea typeface="Times New Roman"/>
                <a:cs typeface="Times New Roman"/>
              </a:rPr>
              <a:t>право на свободу передвижения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96E880-48A4-41D7-A566-9727D526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0" y="908720"/>
            <a:ext cx="4608512" cy="1008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Что такое Конституция </a:t>
            </a:r>
            <a:r>
              <a:rPr lang="ru-RU" dirty="0"/>
              <a:t>Российской </a:t>
            </a:r>
            <a:r>
              <a:rPr lang="ru-RU" dirty="0" smtClean="0"/>
              <a:t>Федерации</a:t>
            </a:r>
            <a:r>
              <a:rPr lang="en-US" dirty="0" smtClean="0"/>
              <a:t>?</a:t>
            </a:r>
            <a:endParaRPr lang="ru-RU" sz="1100" dirty="0" smtClean="0"/>
          </a:p>
          <a:p>
            <a:pPr marL="0" indent="0">
              <a:buNone/>
            </a:pPr>
            <a:endParaRPr lang="ru-RU" sz="1100" dirty="0" smtClean="0"/>
          </a:p>
          <a:p>
            <a:pPr marL="0" indent="0">
              <a:buNone/>
            </a:pPr>
            <a:endParaRPr lang="ru-RU" sz="1100" dirty="0"/>
          </a:p>
        </p:txBody>
      </p:sp>
      <p:pic>
        <p:nvPicPr>
          <p:cNvPr id="7" name="output(video-cutter-js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3848" y="2132856"/>
            <a:ext cx="5260776" cy="29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Рисунок 15" descr="Описание: http://illustrators.ru/uploads/illustration/image/434895/main_434895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88" y="908720"/>
            <a:ext cx="1458912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909405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7. Сказка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ЛИСА И ЗАЯЦ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Какое право зайца нарушила лиса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?</a:t>
            </a:r>
          </a:p>
        </p:txBody>
      </p:sp>
      <p:sp>
        <p:nvSpPr>
          <p:cNvPr id="6" name="Овал 5"/>
          <p:cNvSpPr/>
          <p:nvPr/>
        </p:nvSpPr>
        <p:spPr>
          <a:xfrm>
            <a:off x="5508103" y="3215655"/>
            <a:ext cx="2516101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право на свободу вступления в брак. </a:t>
            </a:r>
          </a:p>
        </p:txBody>
      </p:sp>
      <p:sp>
        <p:nvSpPr>
          <p:cNvPr id="7" name="Овал 6"/>
          <p:cNvSpPr/>
          <p:nvPr/>
        </p:nvSpPr>
        <p:spPr>
          <a:xfrm>
            <a:off x="5666357" y="5124400"/>
            <a:ext cx="2516101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правом на образование. </a:t>
            </a:r>
          </a:p>
        </p:txBody>
      </p:sp>
      <p:sp>
        <p:nvSpPr>
          <p:cNvPr id="8" name="Овал 7"/>
          <p:cNvSpPr/>
          <p:nvPr/>
        </p:nvSpPr>
        <p:spPr>
          <a:xfrm>
            <a:off x="5359896" y="1556482"/>
            <a:ext cx="2812516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право на неприкосновенность жилища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Рисунок 14" descr="Описание: http://ladushki.info/assets/cache_image/78_1200x0_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57" y="2348880"/>
            <a:ext cx="1541462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51065" y="2293100"/>
            <a:ext cx="3055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8. Сказка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ДЮЙМОВОЧКА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Какое право главной героини было несколько раз нарушено в сказке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Дюймовочка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?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10" name="Рисунок 12" descr="Описание: http://cdn01.ru/files/users/images/cd/25/cd25de58848ff3bcad0659c9a6a809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88" y="4122812"/>
            <a:ext cx="1514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51065" y="4121395"/>
            <a:ext cx="2430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9. Сказка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«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БУРАТИНО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itchFamily="18" charset="0"/>
              </a:rPr>
              <a:t>»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</a:endParaRPr>
          </a:p>
          <a:p>
            <a:pPr lvl="0" eaLnBrk="0" hangingPunct="0"/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Каким правом не воспользовался Буратино, продав азбуку за пять золотых?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2C5FECB-C239-4929-99AA-4ECDAF8DE024}"/>
              </a:ext>
            </a:extLst>
          </p:cNvPr>
          <p:cNvSpPr/>
          <p:nvPr/>
        </p:nvSpPr>
        <p:spPr>
          <a:xfrm>
            <a:off x="4139952" y="1556792"/>
            <a:ext cx="34660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</a:t>
            </a:r>
          </a:p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Внимание.</a:t>
            </a:r>
          </a:p>
        </p:txBody>
      </p:sp>
      <p:pic>
        <p:nvPicPr>
          <p:cNvPr id="2" name="Звуки - аплодисмен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8554" y="4142115"/>
            <a:ext cx="888808" cy="9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1412776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Первое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задание: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Calibri"/>
              </a:rPr>
              <a:t>Какое </a:t>
            </a:r>
            <a:r>
              <a:rPr lang="ru-RU" sz="2000" b="1" dirty="0">
                <a:solidFill>
                  <a:prstClr val="black"/>
                </a:solidFill>
                <a:latin typeface="Calibri"/>
              </a:rPr>
              <a:t>слово зашифровано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?</a:t>
            </a:r>
            <a:r>
              <a:rPr lang="ru-RU" sz="20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60887" y="263691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Решите ребус - который разгадываемые слова представлены в виде рисунков в сочетании с буквами, цифрами и другими знаками. </a:t>
            </a:r>
          </a:p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А также найти ошибки в ребусах.</a:t>
            </a:r>
            <a:endParaRPr lang="ru-RU" sz="2000" dirty="0" smtClean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08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11BFBB-377D-46F3-9B5D-68B9B7FF2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980729"/>
            <a:ext cx="4870376" cy="491683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Какое слово зашифровано</a:t>
            </a:r>
            <a:r>
              <a:rPr lang="en-US" sz="1600" dirty="0"/>
              <a:t>?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200" dirty="0">
                <a:solidFill>
                  <a:srgbClr val="474747"/>
                </a:solidFill>
                <a:latin typeface="Arial" panose="020B0604020202020204" pitchFamily="34" charset="0"/>
              </a:rPr>
              <a:t>О</a:t>
            </a:r>
            <a:r>
              <a:rPr lang="ru-RU" sz="12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сновной закон государства, особый нормативный правовой акт, имеющий высшую юридическую силу. </a:t>
            </a:r>
            <a:r>
              <a:rPr lang="ru-RU" sz="1200" dirty="0">
                <a:solidFill>
                  <a:srgbClr val="474747"/>
                </a:solidFill>
                <a:latin typeface="Arial" panose="020B0604020202020204" pitchFamily="34" charset="0"/>
              </a:rPr>
              <a:t>Это</a:t>
            </a:r>
            <a:r>
              <a:rPr lang="en-US" sz="1200" dirty="0">
                <a:solidFill>
                  <a:srgbClr val="474747"/>
                </a:solidFill>
                <a:latin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Высшее государственное законодательное представительное собрание</a:t>
            </a:r>
            <a:r>
              <a:rPr lang="ru-RU" sz="1200" dirty="0">
                <a:solidFill>
                  <a:srgbClr val="1F1F1F"/>
                </a:solidFill>
                <a:latin typeface="Arial" panose="020B0604020202020204" pitchFamily="34" charset="0"/>
              </a:rPr>
              <a:t>. Это</a:t>
            </a:r>
            <a:r>
              <a:rPr lang="en-US" sz="1200" dirty="0">
                <a:solidFill>
                  <a:srgbClr val="1F1F1F"/>
                </a:solidFill>
                <a:latin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ru-RU" sz="105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76B37B8E-E303-4BA4-85E8-D31370021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6" y="-2286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6" descr="3. СТИ Я И=У">
            <a:extLst>
              <a:ext uri="{FF2B5EF4-FFF2-40B4-BE49-F238E27FC236}">
                <a16:creationId xmlns:a16="http://schemas.microsoft.com/office/drawing/2014/main" xmlns="" id="{12744E0A-703D-443B-9A1C-23DCAC2E8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6" b="27042"/>
          <a:stretch>
            <a:fillRect/>
          </a:stretch>
        </p:blipFill>
        <p:spPr bwMode="auto">
          <a:xfrm>
            <a:off x="3707904" y="2420889"/>
            <a:ext cx="453650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120A5E2-8B15-4A1B-89D4-4C4E09855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6" y="1417637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4. 1,2,3 1,2,3">
            <a:extLst>
              <a:ext uri="{FF2B5EF4-FFF2-40B4-BE49-F238E27FC236}">
                <a16:creationId xmlns:a16="http://schemas.microsoft.com/office/drawing/2014/main" xmlns="" id="{8D79DBB4-9694-4048-B69F-7B186122B8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0" b="17583"/>
          <a:stretch>
            <a:fillRect/>
          </a:stretch>
        </p:blipFill>
        <p:spPr bwMode="auto">
          <a:xfrm>
            <a:off x="3707904" y="4395870"/>
            <a:ext cx="4433044" cy="1044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5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B7E8E6-B04A-45E7-A28C-EE63B61D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0" y="692696"/>
            <a:ext cx="5194920" cy="5433467"/>
          </a:xfrm>
        </p:spPr>
        <p:txBody>
          <a:bodyPr/>
          <a:lstStyle/>
          <a:p>
            <a:pPr marL="0" indent="0">
              <a:buNone/>
            </a:pPr>
            <a:r>
              <a:rPr lang="ru-RU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Тот, кто участвует в выборах или имеет на это право. Это</a:t>
            </a:r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?</a:t>
            </a: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r>
              <a:rPr lang="ru-RU" sz="9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2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Это официальный документ, документ конституционной важности, удостоверяющий голос избирателя. Что это</a:t>
            </a:r>
            <a:r>
              <a:rPr lang="en-US" sz="12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ru-RU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Постановление государственной власти. Это</a:t>
            </a:r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?</a:t>
            </a: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4" name="Рисунок 3" descr="9. ИЗ П=Б П=Б">
            <a:extLst>
              <a:ext uri="{FF2B5EF4-FFF2-40B4-BE49-F238E27FC236}">
                <a16:creationId xmlns:a16="http://schemas.microsoft.com/office/drawing/2014/main" xmlns="" id="{7B403A9D-7B87-4875-83B7-432B0BAF81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6" b="10556"/>
          <a:stretch>
            <a:fillRect/>
          </a:stretch>
        </p:blipFill>
        <p:spPr bwMode="auto">
          <a:xfrm>
            <a:off x="4283968" y="1124744"/>
            <a:ext cx="3168352" cy="103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08C3FC-A7D5-4533-A743-1361276C00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81" y="2780928"/>
            <a:ext cx="4505325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DF6C5D8F-8CCC-47D4-B7D2-E4FC8EBE0DA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779912" y="3821905"/>
            <a:ext cx="10081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6600" b="1" dirty="0">
                <a:sym typeface="Symbol" panose="05050102010706020507" pitchFamily="18" charset="2"/>
              </a:rPr>
              <a:t>’’</a:t>
            </a:r>
            <a:endParaRPr lang="ru-RU" altLang="ru-RU" sz="6600" b="1" dirty="0"/>
          </a:p>
        </p:txBody>
      </p:sp>
      <p:pic>
        <p:nvPicPr>
          <p:cNvPr id="9" name="Picture 3" descr="D:\мои рисунки\природа1\цветв\rose.jpg">
            <a:extLst>
              <a:ext uri="{FF2B5EF4-FFF2-40B4-BE49-F238E27FC236}">
                <a16:creationId xmlns:a16="http://schemas.microsoft.com/office/drawing/2014/main" xmlns="" id="{E38CEAAF-0367-4790-949B-70E3D256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8" y="4375943"/>
            <a:ext cx="837274" cy="116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:\мои рисунки\животныее6е\лош\steed_001959_tns.png">
            <a:extLst>
              <a:ext uri="{FF2B5EF4-FFF2-40B4-BE49-F238E27FC236}">
                <a16:creationId xmlns:a16="http://schemas.microsoft.com/office/drawing/2014/main" xmlns="" id="{B6BC761A-C85F-4238-A63B-7D0D3FAF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51" y="4404419"/>
            <a:ext cx="1544426" cy="125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9066FA-94AE-4C63-8AE0-FF87E7BC65EE}"/>
              </a:ext>
            </a:extLst>
          </p:cNvPr>
          <p:cNvSpPr txBox="1"/>
          <p:nvPr/>
        </p:nvSpPr>
        <p:spPr>
          <a:xfrm>
            <a:off x="7520637" y="3717032"/>
            <a:ext cx="4858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,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6611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E0AADD-D40C-488D-81DE-AD9A278A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764704"/>
            <a:ext cx="5472608" cy="5246043"/>
          </a:xfrm>
        </p:spPr>
        <p:txBody>
          <a:bodyPr/>
          <a:lstStyle/>
          <a:p>
            <a:pPr marL="0" indent="0">
              <a:buNone/>
            </a:pPr>
            <a:r>
              <a:rPr lang="ru-RU" sz="12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Лицо, проходящее установленный уставом коммунистической партии испытательный срок перед приемом в члены партии. ЭТО</a:t>
            </a:r>
            <a:r>
              <a:rPr lang="en-US" sz="12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?</a:t>
            </a:r>
            <a:endParaRPr lang="ru-RU" sz="1200" b="0" i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Группа лиц или орган из группы лиц со специальными полномочиями при каком-н. учреждении, организации, а также учреждение специального назначения. Что за группа лиц</a:t>
            </a:r>
            <a:r>
              <a:rPr lang="en-US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?</a:t>
            </a: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>
                <a:solidFill>
                  <a:srgbClr val="474747"/>
                </a:solidFill>
                <a:latin typeface="Arial" panose="020B0604020202020204" pitchFamily="34" charset="0"/>
              </a:rPr>
              <a:t>В</a:t>
            </a:r>
            <a:r>
              <a:rPr lang="ru-RU" sz="12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озможность навязать свою волю другим людям, даже вопреки их сопротивлению.</a:t>
            </a:r>
          </a:p>
          <a:p>
            <a:pPr marL="0" indent="0">
              <a:buNone/>
            </a:pPr>
            <a:endParaRPr lang="ru-RU" sz="1200" b="0" i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E96F3E-5985-4411-AED6-C904163B0E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5072159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1493B5-8856-4E11-BA80-03745E57C1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50" y="3256087"/>
            <a:ext cx="5072159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7. Б=В Б=В">
            <a:extLst>
              <a:ext uri="{FF2B5EF4-FFF2-40B4-BE49-F238E27FC236}">
                <a16:creationId xmlns:a16="http://schemas.microsoft.com/office/drawing/2014/main" xmlns="" id="{79DD47DD-A43A-45F2-BBF2-B272F01A1A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9" b="15680"/>
          <a:stretch>
            <a:fillRect/>
          </a:stretch>
        </p:blipFill>
        <p:spPr bwMode="auto">
          <a:xfrm>
            <a:off x="4139952" y="4869159"/>
            <a:ext cx="3579887" cy="114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6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4FDDB0-0502-42B0-82F7-523C8924B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692696"/>
            <a:ext cx="4978896" cy="5433467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стная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и печатная деятельность среди широких масс, имеющая целью распространение каких-либо идей для политического воспитания масс и привлечения их к активной общественно-политической жизни.</a:t>
            </a:r>
            <a:endParaRPr lang="ru-RU" sz="1200" dirty="0">
              <a:solidFill>
                <a:srgbClr val="1F1F1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sz="1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Официальный документ, удостоверяющий личность владельца.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B6D277-0885-4AB7-9B16-4760308B02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628800"/>
            <a:ext cx="4824536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5. Л=П">
            <a:extLst>
              <a:ext uri="{FF2B5EF4-FFF2-40B4-BE49-F238E27FC236}">
                <a16:creationId xmlns:a16="http://schemas.microsoft.com/office/drawing/2014/main" xmlns="" id="{45C8D23D-FCBB-4FE0-9B38-0596142F36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5" b="16319"/>
          <a:stretch>
            <a:fillRect/>
          </a:stretch>
        </p:blipFill>
        <p:spPr bwMode="auto">
          <a:xfrm>
            <a:off x="3923928" y="3861048"/>
            <a:ext cx="4486275" cy="143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9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A6E894-97BE-4136-B282-6317A4DA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1600201"/>
            <a:ext cx="4392488" cy="2404864"/>
          </a:xfrm>
        </p:spPr>
        <p:txBody>
          <a:bodyPr/>
          <a:lstStyle/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Здорово!</a:t>
            </a:r>
          </a:p>
          <a:p>
            <a:pPr marL="0" indent="0" algn="ctr">
              <a:buNone/>
            </a:pP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 держать!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Шаблон3</Template>
  <TotalTime>1243</TotalTime>
  <Words>924</Words>
  <Application>Microsoft Office PowerPoint</Application>
  <PresentationFormat>Экран (4:3)</PresentationFormat>
  <Paragraphs>263</Paragraphs>
  <Slides>31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Timio</dc:creator>
  <cp:lastModifiedBy>User12</cp:lastModifiedBy>
  <cp:revision>115</cp:revision>
  <dcterms:created xsi:type="dcterms:W3CDTF">2024-10-30T06:28:18Z</dcterms:created>
  <dcterms:modified xsi:type="dcterms:W3CDTF">2025-01-31T18:36:02Z</dcterms:modified>
</cp:coreProperties>
</file>