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58" r:id="rId5"/>
    <p:sldId id="259" r:id="rId6"/>
    <p:sldId id="263" r:id="rId7"/>
    <p:sldId id="262" r:id="rId8"/>
    <p:sldId id="260" r:id="rId9"/>
    <p:sldId id="266" r:id="rId10"/>
    <p:sldId id="267" r:id="rId11"/>
    <p:sldId id="269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908720"/>
            <a:ext cx="7848872" cy="236988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Федеральная рабочая </a:t>
            </a:r>
          </a:p>
          <a:p>
            <a:pPr algn="ctr"/>
            <a:r>
              <a:rPr lang="ru-RU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программа воспитания</a:t>
            </a:r>
          </a:p>
          <a:p>
            <a:pPr algn="ctr"/>
            <a:r>
              <a:rPr lang="ru-RU" sz="4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п.29</a:t>
            </a:r>
            <a:endParaRPr lang="ru-RU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59832" y="3861048"/>
            <a:ext cx="59631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FFC000"/>
                </a:solidFill>
              </a:rPr>
              <a:t>Выполнила воспитатель высшей категории :</a:t>
            </a:r>
          </a:p>
          <a:p>
            <a:r>
              <a:rPr lang="ru-RU" sz="2400" dirty="0">
                <a:solidFill>
                  <a:srgbClr val="FFC000"/>
                </a:solidFill>
              </a:rPr>
              <a:t>Егорова Лариса Константиновна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99592" y="908720"/>
          <a:ext cx="7536160" cy="3529564"/>
        </p:xfrm>
        <a:graphic>
          <a:graphicData uri="http://schemas.openxmlformats.org/drawingml/2006/table">
            <a:tbl>
              <a:tblPr/>
              <a:tblGrid>
                <a:gridCol w="3767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8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9502">
                <a:tc gridSpan="2"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  <a:tabLst>
                          <a:tab pos="661035" algn="l"/>
                        </a:tabLst>
                      </a:pPr>
                      <a:endParaRPr lang="ru-RU" sz="1200" dirty="0">
                        <a:latin typeface="Times New Roman CYR"/>
                        <a:ea typeface="Times New Roman"/>
                      </a:endParaRPr>
                    </a:p>
                    <a:p>
                      <a:pPr marL="0" indent="45720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ХУДОЖЕСТВЕННО  - ЭСТЕТИЧЕСКОЕ РАЗВИТИЕ </a:t>
                      </a:r>
                    </a:p>
                  </a:txBody>
                  <a:tcPr marL="67119" marR="671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324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00B0F0"/>
                          </a:solidFill>
                          <a:latin typeface="Times New Roman CYR"/>
                          <a:ea typeface="Times New Roman"/>
                          <a:cs typeface="+mn-cs"/>
                        </a:rPr>
                        <a:t>Направления воспитания</a:t>
                      </a:r>
                    </a:p>
                  </a:txBody>
                  <a:tcPr marL="67119" marR="671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FF0000"/>
                          </a:solidFill>
                          <a:latin typeface="Times New Roman CYR"/>
                          <a:ea typeface="Times New Roman"/>
                          <a:cs typeface="+mn-cs"/>
                        </a:rPr>
                        <a:t>Ценности</a:t>
                      </a:r>
                    </a:p>
                  </a:txBody>
                  <a:tcPr marL="67119" marR="671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85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 CYR"/>
                          <a:ea typeface="Times New Roman"/>
                        </a:rPr>
                        <a:t>Эстетическое</a:t>
                      </a:r>
                      <a:endParaRPr lang="ru-RU" sz="1800" b="1" dirty="0">
                        <a:latin typeface="Times New Roman CYR"/>
                        <a:ea typeface="Times New Roman"/>
                      </a:endParaRPr>
                    </a:p>
                  </a:txBody>
                  <a:tcPr marL="67119" marR="671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 CYR"/>
                          <a:ea typeface="Times New Roman"/>
                        </a:rPr>
                        <a:t>Культура и красота</a:t>
                      </a:r>
                      <a:endParaRPr lang="ru-RU" sz="1800" b="1" dirty="0">
                        <a:latin typeface="Times New Roman CYR"/>
                        <a:ea typeface="Times New Roman"/>
                      </a:endParaRPr>
                    </a:p>
                  </a:txBody>
                  <a:tcPr marL="67119" marR="671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43608" y="908720"/>
          <a:ext cx="7392144" cy="3121199"/>
        </p:xfrm>
        <a:graphic>
          <a:graphicData uri="http://schemas.openxmlformats.org/drawingml/2006/table">
            <a:tbl>
              <a:tblPr/>
              <a:tblGrid>
                <a:gridCol w="3695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64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4731">
                <a:tc gridSpan="2"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  <a:tabLst>
                          <a:tab pos="661035" algn="l"/>
                        </a:tabLst>
                      </a:pPr>
                      <a:endParaRPr lang="ru-RU" sz="1200" dirty="0">
                        <a:latin typeface="Times New Roman CYR"/>
                        <a:ea typeface="Times New Roman"/>
                      </a:endParaRP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ФИЗИЧЕСКОЕ РАЗВИТИЕ</a:t>
                      </a:r>
                    </a:p>
                  </a:txBody>
                  <a:tcPr marL="67119" marR="671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41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00B0F0"/>
                          </a:solidFill>
                          <a:latin typeface="Times New Roman CYR"/>
                          <a:ea typeface="Times New Roman"/>
                          <a:cs typeface="+mn-cs"/>
                        </a:rPr>
                        <a:t>Направления воспитания</a:t>
                      </a:r>
                    </a:p>
                  </a:txBody>
                  <a:tcPr marL="67119" marR="671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FF0000"/>
                          </a:solidFill>
                          <a:latin typeface="Times New Roman CYR"/>
                          <a:ea typeface="Times New Roman"/>
                          <a:cs typeface="+mn-cs"/>
                        </a:rPr>
                        <a:t>Ценности</a:t>
                      </a:r>
                    </a:p>
                  </a:txBody>
                  <a:tcPr marL="67119" marR="671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49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 CYR"/>
                          <a:ea typeface="Times New Roman"/>
                        </a:rPr>
                        <a:t>Физическое и оздоровительное</a:t>
                      </a:r>
                      <a:endParaRPr lang="ru-RU" sz="1600" b="1" dirty="0">
                        <a:latin typeface="Times New Roman CYR"/>
                        <a:ea typeface="Times New Roman"/>
                      </a:endParaRPr>
                    </a:p>
                  </a:txBody>
                  <a:tcPr marL="67119" marR="671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 CYR"/>
                          <a:ea typeface="Times New Roman"/>
                        </a:rPr>
                        <a:t>Здоровье, жизнь</a:t>
                      </a:r>
                      <a:endParaRPr lang="ru-RU" sz="1600" b="1" dirty="0">
                        <a:latin typeface="Times New Roman CYR"/>
                        <a:ea typeface="Times New Roman"/>
                      </a:endParaRPr>
                    </a:p>
                  </a:txBody>
                  <a:tcPr marL="67119" marR="671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196752"/>
            <a:ext cx="8229600" cy="5256584"/>
          </a:xfrm>
        </p:spPr>
        <p:txBody>
          <a:bodyPr>
            <a:noAutofit/>
          </a:bodyPr>
          <a:lstStyle/>
          <a:p>
            <a:pPr algn="l"/>
            <a:br>
              <a:rPr lang="ru-RU" sz="3200" dirty="0">
                <a:solidFill>
                  <a:srgbClr val="FF3300"/>
                </a:solidFill>
              </a:rPr>
            </a:br>
            <a:br>
              <a:rPr lang="ru-RU" sz="3200" dirty="0">
                <a:solidFill>
                  <a:srgbClr val="FF3300"/>
                </a:solidFill>
              </a:rPr>
            </a:br>
            <a:br>
              <a:rPr lang="ru-RU" sz="3200" dirty="0">
                <a:solidFill>
                  <a:srgbClr val="FF3300"/>
                </a:solidFill>
              </a:rPr>
            </a:br>
            <a:br>
              <a:rPr lang="ru-RU" sz="3200" dirty="0">
                <a:solidFill>
                  <a:srgbClr val="FF3300"/>
                </a:solidFill>
              </a:rPr>
            </a:br>
            <a:r>
              <a:rPr lang="ru-RU" sz="3200" dirty="0"/>
              <a:t>профессиональный инструмент реализации программы воспитания.</a:t>
            </a:r>
            <a:br>
              <a:rPr lang="ru-RU" sz="3200" dirty="0"/>
            </a:br>
            <a:r>
              <a:rPr lang="ru-RU" sz="2400" dirty="0"/>
              <a:t>9 тетрадей для воспитателей – по количеству месяцев учебного года;</a:t>
            </a:r>
            <a:br>
              <a:rPr lang="ru-RU" sz="2400" dirty="0"/>
            </a:br>
            <a:r>
              <a:rPr lang="ru-RU" sz="2400" dirty="0"/>
              <a:t>3 формы взаимодействия – «Педагог–Дети», «Педагог–Родители», «Родители–Ребёнок»;</a:t>
            </a:r>
            <a:br>
              <a:rPr lang="ru-RU" sz="2400" dirty="0"/>
            </a:br>
            <a:r>
              <a:rPr lang="ru-RU" sz="2400" dirty="0"/>
              <a:t>6 содержательных форматов организации воспитательной работы в условиях взаимодействия образовательной организации и семьи – «Смотрим вместе», «Читаем вместе», «Рассуждаем вместе», «Играем вместе», «Мастерим вместе», «Трудимся вместе».</a:t>
            </a:r>
            <a:br>
              <a:rPr lang="ru-RU" sz="2400" dirty="0"/>
            </a:br>
            <a:r>
              <a:rPr lang="ru-RU" sz="2400" dirty="0"/>
              <a:t>4 модуля «Советы для родителей».</a:t>
            </a:r>
            <a:br>
              <a:rPr lang="ru-RU" sz="3200" dirty="0"/>
            </a:br>
            <a:br>
              <a:rPr lang="ru-RU" sz="3200" dirty="0"/>
            </a:br>
            <a:br>
              <a:rPr lang="ru-RU" sz="3200" dirty="0"/>
            </a:br>
            <a:br>
              <a:rPr lang="ru-RU" sz="3200" dirty="0"/>
            </a:b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332656"/>
            <a:ext cx="78488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FF3300"/>
                </a:solidFill>
              </a:rPr>
              <a:t>ПРАКТИЧЕСКОЕ РУКОВОДСТВО</a:t>
            </a:r>
            <a:br>
              <a:rPr lang="ru-RU" sz="3200" dirty="0">
                <a:solidFill>
                  <a:srgbClr val="FF3300"/>
                </a:solidFill>
              </a:rPr>
            </a:br>
            <a:r>
              <a:rPr lang="ru-RU" sz="3200" dirty="0">
                <a:solidFill>
                  <a:srgbClr val="FF3300"/>
                </a:solidFill>
              </a:rPr>
              <a:t>«ВОСПИТАТЕЛЮ О ВОСПИТАНИИ»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r>
              <a:rPr lang="ru-RU" sz="2800" b="1" dirty="0">
                <a:solidFill>
                  <a:srgbClr val="FFFF00"/>
                </a:solidFill>
              </a:rPr>
              <a:t>Общая цель воспитания </a:t>
            </a:r>
            <a:r>
              <a:rPr lang="ru-RU" sz="2400" dirty="0">
                <a:solidFill>
                  <a:srgbClr val="FFFF00"/>
                </a:solidFill>
              </a:rPr>
              <a:t>в ДОО - личностное развитие каждого ребёнка с учётом его индивидуальности и создание условий для позитивной социализации детей на основе традиционных ценностей российского общества, что предполагает:</a:t>
            </a:r>
            <a:br>
              <a:rPr lang="ru-RU" sz="2400" dirty="0"/>
            </a:br>
            <a:r>
              <a:rPr lang="ru-RU" sz="2400" dirty="0"/>
              <a:t>1)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  <a:br>
              <a:rPr lang="ru-RU" sz="2400" dirty="0"/>
            </a:br>
            <a:r>
              <a:rPr lang="ru-RU" sz="2400" dirty="0"/>
              <a:t>2) формирование ценностного отношения к окружающему миру (природному и </a:t>
            </a:r>
            <a:r>
              <a:rPr lang="ru-RU" sz="2400" dirty="0" err="1"/>
              <a:t>социокультурному</a:t>
            </a:r>
            <a:r>
              <a:rPr lang="ru-RU" sz="2400" dirty="0"/>
              <a:t>), другим людям, самому себе;</a:t>
            </a:r>
            <a:br>
              <a:rPr lang="ru-RU" sz="2400" dirty="0"/>
            </a:br>
            <a:r>
              <a:rPr lang="ru-RU" sz="2400" dirty="0"/>
              <a:t>3) становление первичного опыта деятельности и поведения в соответствии с традиционными ценностями, принятыми в обществе нормами и правилами.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sz="2700" dirty="0"/>
            </a:br>
            <a:br>
              <a:rPr lang="ru-RU" sz="2700" dirty="0"/>
            </a:br>
            <a:br>
              <a:rPr lang="ru-RU" sz="2700" dirty="0"/>
            </a:br>
            <a:br>
              <a:rPr lang="ru-RU" sz="2700" dirty="0"/>
            </a:br>
            <a:br>
              <a:rPr lang="ru-RU" sz="2700" dirty="0"/>
            </a:br>
            <a:br>
              <a:rPr lang="ru-RU" sz="2700" dirty="0"/>
            </a:br>
            <a:br>
              <a:rPr lang="ru-RU" sz="2700" dirty="0"/>
            </a:br>
            <a:br>
              <a:rPr lang="ru-RU" sz="2700" dirty="0"/>
            </a:br>
            <a:br>
              <a:rPr lang="ru-RU" sz="2700" dirty="0"/>
            </a:br>
            <a:br>
              <a:rPr lang="ru-RU" sz="2700" dirty="0"/>
            </a:br>
            <a:br>
              <a:rPr lang="ru-RU" sz="2700" dirty="0"/>
            </a:br>
            <a:br>
              <a:rPr lang="ru-RU" sz="2700" dirty="0"/>
            </a:br>
            <a:br>
              <a:rPr lang="ru-RU" sz="2700" dirty="0"/>
            </a:br>
            <a:br>
              <a:rPr lang="ru-RU" sz="2700" dirty="0"/>
            </a:br>
            <a:br>
              <a:rPr lang="ru-RU" sz="2700" dirty="0"/>
            </a:br>
            <a:r>
              <a:rPr lang="ru-RU" sz="2700" b="1" dirty="0">
                <a:solidFill>
                  <a:srgbClr val="FFFF00"/>
                </a:solidFill>
              </a:rPr>
              <a:t>Общие задачи воспитания </a:t>
            </a:r>
            <a:r>
              <a:rPr lang="ru-RU" sz="2700" dirty="0">
                <a:solidFill>
                  <a:srgbClr val="FFFF00"/>
                </a:solidFill>
              </a:rPr>
              <a:t>в ДОО:</a:t>
            </a:r>
            <a:br>
              <a:rPr lang="ru-RU" sz="2700" dirty="0"/>
            </a:br>
            <a:r>
              <a:rPr lang="ru-RU" sz="2700" dirty="0"/>
              <a:t>1) содействовать развитию личности, основанному на принятых в обществе представлениях о добре и зле, должном и недопустимом;</a:t>
            </a:r>
            <a:br>
              <a:rPr lang="ru-RU" sz="2700" dirty="0"/>
            </a:br>
            <a:r>
              <a:rPr lang="ru-RU" sz="2700" dirty="0"/>
              <a:t>2) способствовать становлению нравственности, основанной на духовных отечественных традициях, внутренней установке личности поступать согласно своей совести;</a:t>
            </a:r>
            <a:br>
              <a:rPr lang="ru-RU" sz="2700" dirty="0"/>
            </a:br>
            <a:r>
              <a:rPr lang="ru-RU" sz="2700" dirty="0"/>
              <a:t>3) создавать условия для развития и реализации личностного потенциала ребёнка, его готовности к творческому самовыражению и саморазвитию, самовоспитанию;</a:t>
            </a:r>
            <a:br>
              <a:rPr lang="ru-RU" sz="2700" dirty="0"/>
            </a:br>
            <a:r>
              <a:rPr lang="ru-RU" sz="2700" dirty="0"/>
              <a:t>4) осуществлять поддержку позитивной социализации ребёнка посредством проектирования и принятия уклада, воспитывающей среды, создания воспитывающих общностей.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411760" y="620688"/>
          <a:ext cx="5544616" cy="5760640"/>
        </p:xfrm>
        <a:graphic>
          <a:graphicData uri="http://schemas.openxmlformats.org/drawingml/2006/table">
            <a:tbl>
              <a:tblPr/>
              <a:tblGrid>
                <a:gridCol w="5544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848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B0F0"/>
                          </a:solidFill>
                          <a:latin typeface="Times New Roman CYR"/>
                          <a:ea typeface="Times New Roman"/>
                        </a:rPr>
                        <a:t>НАПРАВЛЕНИЯ ВОСПИТАНИЯ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B0F0"/>
                          </a:solidFill>
                          <a:latin typeface="Times New Roman CYR"/>
                          <a:ea typeface="Times New Roman"/>
                        </a:rPr>
                        <a:t>п. 29.2.2.</a:t>
                      </a:r>
                      <a:endParaRPr lang="ru-RU" sz="1800" b="1" dirty="0">
                        <a:solidFill>
                          <a:srgbClr val="00B0F0"/>
                        </a:solidFill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0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 CYR"/>
                          <a:ea typeface="Times New Roman"/>
                        </a:rPr>
                        <a:t>Патриотическое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71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 CYR"/>
                          <a:ea typeface="Times New Roman"/>
                        </a:rPr>
                        <a:t>Духовно-нравственное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62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 CYR"/>
                          <a:ea typeface="Times New Roman"/>
                        </a:rPr>
                        <a:t>Социальное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0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 CYR"/>
                          <a:ea typeface="Times New Roman"/>
                        </a:rPr>
                        <a:t>Познавательное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0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 CYR"/>
                          <a:ea typeface="Times New Roman"/>
                        </a:rPr>
                        <a:t>Физическое и оздоровительное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05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 CYR"/>
                          <a:ea typeface="Times New Roman"/>
                        </a:rPr>
                        <a:t>Трудовое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0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 CYR"/>
                          <a:ea typeface="Times New Roman"/>
                        </a:rPr>
                        <a:t>Эстетическое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95736" y="548680"/>
          <a:ext cx="6552728" cy="4526562"/>
        </p:xfrm>
        <a:graphic>
          <a:graphicData uri="http://schemas.openxmlformats.org/drawingml/2006/table">
            <a:tbl>
              <a:tblPr/>
              <a:tblGrid>
                <a:gridCol w="3276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6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4920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FF00"/>
                          </a:solidFill>
                          <a:latin typeface="Times New Roman CYR"/>
                          <a:ea typeface="Times New Roman"/>
                        </a:rPr>
                        <a:t>Образовательная область</a:t>
                      </a:r>
                      <a:endParaRPr lang="ru-RU" sz="1600" dirty="0">
                        <a:solidFill>
                          <a:srgbClr val="FFFF00"/>
                        </a:solidFill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B0F0"/>
                          </a:solidFill>
                          <a:latin typeface="Times New Roman CYR"/>
                          <a:ea typeface="Times New Roman"/>
                        </a:rPr>
                        <a:t>Направления воспитания</a:t>
                      </a:r>
                      <a:endParaRPr lang="ru-RU" sz="1600" dirty="0">
                        <a:solidFill>
                          <a:srgbClr val="00B0F0"/>
                        </a:solidFill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9894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  <a:tabLst>
                          <a:tab pos="661035" algn="l"/>
                        </a:tabLs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СОЦИАЛЬНО – КОММУНИКАТИВНОЕ РАЗВИТИЕ</a:t>
                      </a:r>
                      <a:endParaRPr lang="ru-RU" sz="1200" dirty="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  <a:tabLst>
                          <a:tab pos="661035" algn="l"/>
                        </a:tabLst>
                      </a:pPr>
                      <a:r>
                        <a:rPr lang="ru-RU" sz="1600" b="1" i="0" dirty="0">
                          <a:latin typeface="Times New Roman"/>
                          <a:ea typeface="Times New Roman"/>
                        </a:rPr>
                        <a:t>Патриотическое, </a:t>
                      </a:r>
                    </a:p>
                    <a:p>
                      <a:pPr indent="457200" algn="ctr">
                        <a:spcAft>
                          <a:spcPts val="0"/>
                        </a:spcAft>
                        <a:tabLst>
                          <a:tab pos="661035" algn="l"/>
                        </a:tabLst>
                      </a:pPr>
                      <a:r>
                        <a:rPr lang="ru-RU" sz="1600" b="1" i="0" dirty="0">
                          <a:latin typeface="Times New Roman"/>
                          <a:ea typeface="Times New Roman"/>
                        </a:rPr>
                        <a:t>Духовно-нравственное, Социальное,</a:t>
                      </a:r>
                    </a:p>
                    <a:p>
                      <a:pPr indent="457200" algn="ctr">
                        <a:spcAft>
                          <a:spcPts val="0"/>
                        </a:spcAft>
                        <a:tabLst>
                          <a:tab pos="661035" algn="l"/>
                        </a:tabLst>
                      </a:pPr>
                      <a:r>
                        <a:rPr lang="ru-RU" sz="1600" b="1" i="0" dirty="0">
                          <a:latin typeface="Times New Roman"/>
                          <a:ea typeface="Times New Roman"/>
                        </a:rPr>
                        <a:t>Трудовое</a:t>
                      </a:r>
                      <a:endParaRPr lang="ru-RU" sz="1200" i="0" dirty="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9894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ПОЗНАВАТЕЛЬНОЕ РАЗВИТИЕ</a:t>
                      </a:r>
                      <a:endParaRPr lang="ru-RU" sz="12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Times New Roman"/>
                          <a:ea typeface="Times New Roman"/>
                        </a:rPr>
                        <a:t>Познавательное, Патриотическое,</a:t>
                      </a:r>
                      <a:endParaRPr lang="ru-RU" sz="1200" i="0" dirty="0">
                        <a:latin typeface="Times New Roman CYR"/>
                        <a:ea typeface="Times New Roman"/>
                      </a:endParaRP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Times New Roman"/>
                          <a:ea typeface="Times New Roman"/>
                        </a:rPr>
                        <a:t>Социальное</a:t>
                      </a:r>
                      <a:endParaRPr lang="ru-RU" sz="1200" i="0" dirty="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596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РЕЧЕВОЕ РАЗВИТИЕ</a:t>
                      </a:r>
                      <a:endParaRPr lang="ru-RU" sz="12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Times New Roman"/>
                          <a:ea typeface="Calibri"/>
                        </a:rPr>
                        <a:t>Эстетическое,</a:t>
                      </a:r>
                      <a:endParaRPr lang="ru-RU" sz="1200" i="0" dirty="0">
                        <a:latin typeface="Times New Roman CYR"/>
                        <a:ea typeface="Times New Roman"/>
                      </a:endParaRP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Times New Roman"/>
                          <a:ea typeface="Times New Roman"/>
                        </a:rPr>
                        <a:t>Социальное</a:t>
                      </a:r>
                      <a:endParaRPr lang="ru-RU" sz="1200" i="0" dirty="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6596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ХУДОЖЕСТВЕННО  - ЭСТЕТИЧЕСКОЕ РАЗВИТИЕ</a:t>
                      </a:r>
                      <a:endParaRPr lang="ru-RU" sz="12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Times New Roman"/>
                          <a:ea typeface="Times New Roman"/>
                        </a:rPr>
                        <a:t>Эстетическое</a:t>
                      </a:r>
                      <a:endParaRPr lang="ru-RU" sz="1200" i="0" dirty="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6596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ФИЗИЧЕСКОЕ РАЗВИТИЕ</a:t>
                      </a:r>
                      <a:endParaRPr lang="ru-RU" sz="120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Times New Roman"/>
                          <a:ea typeface="Times New Roman"/>
                        </a:rPr>
                        <a:t>Физическое и оздоровительное</a:t>
                      </a:r>
                      <a:endParaRPr lang="ru-RU" sz="1200" i="0" dirty="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799184" y="5229200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FF00"/>
                </a:solidFill>
              </a:rPr>
              <a:t>Для проектирования содержания воспитательной работы необходимо соотнести направления воспитания и образовательные области</a:t>
            </a:r>
            <a:r>
              <a:rPr lang="ru-RU" sz="2400" dirty="0">
                <a:solidFill>
                  <a:srgbClr val="FFFF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2089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совокупных задач воспитания в рамках  … образовательной области направлено на приобщение детей к ценностям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411760" y="1196752"/>
          <a:ext cx="6505178" cy="5074926"/>
        </p:xfrm>
        <a:graphic>
          <a:graphicData uri="http://schemas.openxmlformats.org/drawingml/2006/table">
            <a:tbl>
              <a:tblPr/>
              <a:tblGrid>
                <a:gridCol w="328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1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20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B0F0"/>
                          </a:solidFill>
                          <a:latin typeface="Times New Roman CYR"/>
                          <a:ea typeface="Times New Roman"/>
                        </a:rPr>
                        <a:t>НАПРАВЛЕНИЯ ВОСПИТАНИЯ</a:t>
                      </a:r>
                      <a:endParaRPr lang="ru-RU" sz="1400" b="1" dirty="0">
                        <a:solidFill>
                          <a:srgbClr val="00B0F0"/>
                        </a:solidFill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6600"/>
                          </a:solidFill>
                          <a:latin typeface="Times New Roman CYR"/>
                          <a:ea typeface="Times New Roman"/>
                        </a:rPr>
                        <a:t>Ценности</a:t>
                      </a:r>
                      <a:endParaRPr lang="ru-RU" sz="1400" dirty="0">
                        <a:solidFill>
                          <a:srgbClr val="FF6600"/>
                        </a:solidFill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 CYR"/>
                          <a:ea typeface="Times New Roman"/>
                        </a:rPr>
                        <a:t>Патриотическое</a:t>
                      </a:r>
                      <a:endParaRPr lang="ru-RU" sz="1600" b="1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 CYR"/>
                          <a:ea typeface="Times New Roman"/>
                        </a:rPr>
                        <a:t>Родина, природа</a:t>
                      </a:r>
                      <a:endParaRPr lang="ru-RU" sz="1600" b="1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8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 CYR"/>
                          <a:ea typeface="Times New Roman"/>
                        </a:rPr>
                        <a:t>Духовно-нравственное</a:t>
                      </a:r>
                      <a:endParaRPr lang="ru-RU" sz="1600" b="1" dirty="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 CYR"/>
                          <a:ea typeface="Times New Roman"/>
                        </a:rPr>
                        <a:t>Жизнь,</a:t>
                      </a:r>
                      <a:endParaRPr lang="ru-RU" sz="1600" b="1" dirty="0">
                        <a:latin typeface="Times New Roman CYR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 CYR"/>
                          <a:ea typeface="Times New Roman"/>
                        </a:rPr>
                        <a:t>милосердие,</a:t>
                      </a:r>
                      <a:endParaRPr lang="ru-RU" sz="1600" b="1" dirty="0">
                        <a:latin typeface="Times New Roman CYR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 CYR"/>
                          <a:ea typeface="Times New Roman"/>
                        </a:rPr>
                        <a:t>добро</a:t>
                      </a:r>
                      <a:endParaRPr lang="ru-RU" sz="1600" b="1" dirty="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8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 CYR"/>
                          <a:ea typeface="Times New Roman"/>
                        </a:rPr>
                        <a:t>Социальное</a:t>
                      </a:r>
                      <a:endParaRPr lang="ru-RU" sz="1600" b="1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 CYR"/>
                          <a:ea typeface="Times New Roman"/>
                        </a:rPr>
                        <a:t>Человек, семья,</a:t>
                      </a:r>
                      <a:endParaRPr lang="ru-RU" sz="1600" b="1" dirty="0">
                        <a:latin typeface="Times New Roman CYR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 CYR"/>
                          <a:ea typeface="Times New Roman"/>
                        </a:rPr>
                        <a:t>дружба,</a:t>
                      </a:r>
                      <a:endParaRPr lang="ru-RU" sz="1600" b="1" dirty="0">
                        <a:latin typeface="Times New Roman CYR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 CYR"/>
                          <a:ea typeface="Times New Roman"/>
                        </a:rPr>
                        <a:t>сотрудничество</a:t>
                      </a:r>
                      <a:endParaRPr lang="ru-RU" sz="1600" b="1" dirty="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 CYR"/>
                          <a:ea typeface="Times New Roman"/>
                        </a:rPr>
                        <a:t>Познавательное</a:t>
                      </a:r>
                      <a:endParaRPr lang="ru-RU" sz="1600" b="1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 CYR"/>
                          <a:ea typeface="Times New Roman"/>
                        </a:rPr>
                        <a:t>Познание</a:t>
                      </a:r>
                      <a:endParaRPr lang="ru-RU" sz="1600" b="1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88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 CYR"/>
                          <a:ea typeface="Times New Roman"/>
                        </a:rPr>
                        <a:t>Физическое и оздоровительное</a:t>
                      </a:r>
                      <a:endParaRPr lang="ru-RU" sz="1600" b="1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 CYR"/>
                          <a:ea typeface="Times New Roman"/>
                        </a:rPr>
                        <a:t>Здоровье, жизнь</a:t>
                      </a:r>
                      <a:endParaRPr lang="ru-RU" sz="1600" b="1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 CYR"/>
                          <a:ea typeface="Times New Roman"/>
                        </a:rPr>
                        <a:t>Трудовое</a:t>
                      </a:r>
                      <a:endParaRPr lang="ru-RU" sz="1600" b="1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 CYR"/>
                          <a:ea typeface="Times New Roman"/>
                        </a:rPr>
                        <a:t>Труд</a:t>
                      </a:r>
                      <a:endParaRPr lang="ru-RU" sz="1600" b="1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9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9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 CYR"/>
                          <a:ea typeface="Times New Roman"/>
                        </a:rPr>
                        <a:t>Эстетическое</a:t>
                      </a:r>
                      <a:endParaRPr lang="ru-RU" sz="1600" b="1" dirty="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 CYR"/>
                          <a:ea typeface="Times New Roman"/>
                        </a:rPr>
                        <a:t>Культура и красота</a:t>
                      </a:r>
                      <a:endParaRPr lang="ru-RU" sz="1600" b="1" dirty="0"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95736" y="476672"/>
          <a:ext cx="6624736" cy="4575376"/>
        </p:xfrm>
        <a:graphic>
          <a:graphicData uri="http://schemas.openxmlformats.org/drawingml/2006/table">
            <a:tbl>
              <a:tblPr/>
              <a:tblGrid>
                <a:gridCol w="3312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2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6924">
                <a:tc gridSpan="2"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  <a:tabLst>
                          <a:tab pos="661035" algn="l"/>
                        </a:tabLst>
                      </a:pPr>
                      <a:r>
                        <a:rPr lang="ru-RU" sz="18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</a:rPr>
                        <a:t>СОЦИАЛЬНО – КОММУНИКАТИВНОЕ РАЗВИТИЕ</a:t>
                      </a:r>
                      <a:endParaRPr lang="ru-RU" sz="1800" b="1" dirty="0">
                        <a:solidFill>
                          <a:srgbClr val="FFFF00"/>
                        </a:solidFill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617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B0F0"/>
                          </a:solidFill>
                          <a:latin typeface="Times New Roman CYR"/>
                          <a:ea typeface="Times New Roman"/>
                        </a:rPr>
                        <a:t>Направления воспитания</a:t>
                      </a:r>
                      <a:endParaRPr lang="ru-RU" sz="1800" b="1" dirty="0">
                        <a:solidFill>
                          <a:srgbClr val="00B0F0"/>
                        </a:solidFill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 CYR"/>
                          <a:ea typeface="Times New Roman"/>
                        </a:rPr>
                        <a:t>Ценности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6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 CYR"/>
                          <a:ea typeface="Times New Roman"/>
                        </a:rPr>
                        <a:t>Патриотическое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 CYR"/>
                          <a:ea typeface="Times New Roman"/>
                        </a:rPr>
                        <a:t>Родина, природа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38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 CYR"/>
                          <a:ea typeface="Times New Roman"/>
                        </a:rPr>
                        <a:t>Духовно-нравственное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 CYR"/>
                          <a:ea typeface="Times New Roman"/>
                        </a:rPr>
                        <a:t>Жизнь,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 CYR"/>
                          <a:ea typeface="Times New Roman"/>
                        </a:rPr>
                        <a:t>милосердие,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 CYR"/>
                          <a:ea typeface="Times New Roman"/>
                        </a:rPr>
                        <a:t>добро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38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 CYR"/>
                          <a:ea typeface="Times New Roman"/>
                        </a:rPr>
                        <a:t>Социальное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 CYR"/>
                          <a:ea typeface="Times New Roman"/>
                        </a:rPr>
                        <a:t>Человек, семья,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 CYR"/>
                          <a:ea typeface="Times New Roman"/>
                        </a:rPr>
                        <a:t>дружба,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 CYR"/>
                          <a:ea typeface="Times New Roman"/>
                        </a:rPr>
                        <a:t>сотрудничество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6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 CYR"/>
                          <a:ea typeface="Times New Roman"/>
                        </a:rPr>
                        <a:t>Трудовое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 CYR"/>
                          <a:ea typeface="Times New Roman"/>
                        </a:rPr>
                        <a:t>Труд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979712" y="620688"/>
          <a:ext cx="6696744" cy="4386619"/>
        </p:xfrm>
        <a:graphic>
          <a:graphicData uri="http://schemas.openxmlformats.org/drawingml/2006/table">
            <a:tbl>
              <a:tblPr/>
              <a:tblGrid>
                <a:gridCol w="3348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8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72258">
                <a:tc gridSpan="2"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  <a:tabLst>
                          <a:tab pos="661035" algn="l"/>
                        </a:tabLst>
                      </a:pPr>
                      <a:endParaRPr lang="ru-RU" sz="1200" dirty="0">
                        <a:latin typeface="Times New Roman CYR"/>
                        <a:ea typeface="Times New Roman"/>
                      </a:endParaRP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</a:rPr>
                        <a:t>ПОЗНАВАТЕЛЬНОЕ РАЗВИТИЕ</a:t>
                      </a:r>
                      <a:endParaRPr lang="ru-RU" sz="1800" dirty="0">
                        <a:solidFill>
                          <a:srgbClr val="FFFF00"/>
                        </a:solidFill>
                        <a:latin typeface="Times New Roman CYR"/>
                        <a:ea typeface="Times New Roman"/>
                      </a:endParaRPr>
                    </a:p>
                  </a:txBody>
                  <a:tcPr marL="68020" marR="68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348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B0F0"/>
                          </a:solidFill>
                          <a:latin typeface="Times New Roman CYR"/>
                          <a:ea typeface="Times New Roman"/>
                        </a:rPr>
                        <a:t>Направления воспитания</a:t>
                      </a:r>
                      <a:endParaRPr lang="ru-RU" sz="1800" b="1" dirty="0">
                        <a:solidFill>
                          <a:srgbClr val="00B0F0"/>
                        </a:solidFill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 CYR"/>
                          <a:ea typeface="Times New Roman"/>
                        </a:rPr>
                        <a:t>Ценности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 CYR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3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 CYR"/>
                          <a:ea typeface="Times New Roman"/>
                        </a:rPr>
                        <a:t>Познавательное</a:t>
                      </a:r>
                      <a:endParaRPr lang="ru-RU" sz="1800" b="1" dirty="0">
                        <a:latin typeface="Times New Roman CYR"/>
                        <a:ea typeface="Times New Roman"/>
                      </a:endParaRPr>
                    </a:p>
                  </a:txBody>
                  <a:tcPr marL="68020" marR="68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 CYR"/>
                          <a:ea typeface="Times New Roman"/>
                        </a:rPr>
                        <a:t>Познание</a:t>
                      </a:r>
                      <a:endParaRPr lang="ru-RU" sz="1800" b="1">
                        <a:latin typeface="Times New Roman CYR"/>
                        <a:ea typeface="Times New Roman"/>
                      </a:endParaRPr>
                    </a:p>
                  </a:txBody>
                  <a:tcPr marL="68020" marR="68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97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 CYR"/>
                          <a:ea typeface="Times New Roman"/>
                        </a:rPr>
                        <a:t>Патриотическое</a:t>
                      </a:r>
                      <a:endParaRPr lang="ru-RU" sz="1800" b="1" dirty="0">
                        <a:latin typeface="Times New Roman CYR"/>
                        <a:ea typeface="Times New Roman"/>
                      </a:endParaRPr>
                    </a:p>
                  </a:txBody>
                  <a:tcPr marL="68020" marR="68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 CYR"/>
                          <a:ea typeface="Times New Roman"/>
                        </a:rPr>
                        <a:t>Родина, природа</a:t>
                      </a:r>
                      <a:endParaRPr lang="ru-RU" sz="1800" b="1" dirty="0">
                        <a:latin typeface="Times New Roman CYR"/>
                        <a:ea typeface="Times New Roman"/>
                      </a:endParaRPr>
                    </a:p>
                  </a:txBody>
                  <a:tcPr marL="68020" marR="68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27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 CYR"/>
                          <a:ea typeface="Times New Roman"/>
                        </a:rPr>
                        <a:t>Социальное</a:t>
                      </a:r>
                      <a:endParaRPr lang="ru-RU" sz="1800" b="1">
                        <a:latin typeface="Times New Roman CYR"/>
                        <a:ea typeface="Times New Roman"/>
                      </a:endParaRPr>
                    </a:p>
                  </a:txBody>
                  <a:tcPr marL="68020" marR="68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 CYR"/>
                          <a:ea typeface="Times New Roman"/>
                        </a:rPr>
                        <a:t>Человек, семья</a:t>
                      </a:r>
                      <a:endParaRPr lang="ru-RU" sz="1800" b="1" dirty="0">
                        <a:latin typeface="Times New Roman CYR"/>
                        <a:ea typeface="Times New Roman"/>
                      </a:endParaRPr>
                    </a:p>
                  </a:txBody>
                  <a:tcPr marL="68020" marR="68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835696" y="692696"/>
          <a:ext cx="6888088" cy="3957863"/>
        </p:xfrm>
        <a:graphic>
          <a:graphicData uri="http://schemas.openxmlformats.org/drawingml/2006/table">
            <a:tbl>
              <a:tblPr/>
              <a:tblGrid>
                <a:gridCol w="3443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64650">
                <a:tc gridSpan="2"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  <a:tabLst>
                          <a:tab pos="661035" algn="l"/>
                        </a:tabLst>
                      </a:pPr>
                      <a:endParaRPr lang="ru-RU" sz="1200" dirty="0">
                        <a:latin typeface="Times New Roman CYR"/>
                        <a:ea typeface="Times New Roman"/>
                      </a:endParaRP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РЕЧЕВОЕ РАЗВИТИЕ</a:t>
                      </a:r>
                    </a:p>
                  </a:txBody>
                  <a:tcPr marL="68020" marR="68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057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00B0F0"/>
                          </a:solidFill>
                          <a:latin typeface="Times New Roman CYR"/>
                          <a:ea typeface="Times New Roman"/>
                          <a:cs typeface="+mn-cs"/>
                        </a:rPr>
                        <a:t>Направления воспитания</a:t>
                      </a:r>
                    </a:p>
                  </a:txBody>
                  <a:tcPr marL="68020" marR="68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FF0000"/>
                          </a:solidFill>
                          <a:latin typeface="Times New Roman CYR"/>
                          <a:ea typeface="Times New Roman"/>
                          <a:cs typeface="+mn-cs"/>
                        </a:rPr>
                        <a:t>Ценности</a:t>
                      </a:r>
                    </a:p>
                  </a:txBody>
                  <a:tcPr marL="68020" marR="68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94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 CYR"/>
                          <a:ea typeface="Times New Roman"/>
                        </a:rPr>
                        <a:t>Эстетическое</a:t>
                      </a:r>
                      <a:endParaRPr lang="ru-RU" sz="1800" b="1">
                        <a:latin typeface="Times New Roman CYR"/>
                        <a:ea typeface="Times New Roman"/>
                      </a:endParaRPr>
                    </a:p>
                  </a:txBody>
                  <a:tcPr marL="68020" marR="68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 CYR"/>
                          <a:ea typeface="Times New Roman"/>
                        </a:rPr>
                        <a:t>Культура и красота</a:t>
                      </a:r>
                      <a:endParaRPr lang="ru-RU" sz="1800" b="1">
                        <a:latin typeface="Times New Roman CYR"/>
                        <a:ea typeface="Times New Roman"/>
                      </a:endParaRPr>
                    </a:p>
                  </a:txBody>
                  <a:tcPr marL="68020" marR="68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22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 CYR"/>
                          <a:ea typeface="Times New Roman"/>
                        </a:rPr>
                        <a:t>Социальное</a:t>
                      </a:r>
                      <a:endParaRPr lang="ru-RU" sz="1800" b="1">
                        <a:latin typeface="Times New Roman CYR"/>
                        <a:ea typeface="Times New Roman"/>
                      </a:endParaRPr>
                    </a:p>
                  </a:txBody>
                  <a:tcPr marL="68020" marR="68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 CYR"/>
                          <a:ea typeface="Times New Roman"/>
                        </a:rPr>
                        <a:t>Человек, семья,</a:t>
                      </a:r>
                      <a:endParaRPr lang="ru-RU" sz="1800" b="1" dirty="0">
                        <a:latin typeface="Times New Roman CYR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 CYR"/>
                          <a:ea typeface="Times New Roman"/>
                        </a:rPr>
                        <a:t>дружба,</a:t>
                      </a:r>
                      <a:endParaRPr lang="ru-RU" sz="1800" b="1" dirty="0">
                        <a:latin typeface="Times New Roman CYR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 CYR"/>
                          <a:ea typeface="Times New Roman"/>
                        </a:rPr>
                        <a:t>сотрудничество</a:t>
                      </a:r>
                      <a:endParaRPr lang="ru-RU" sz="1800" b="1" dirty="0">
                        <a:latin typeface="Times New Roman CYR"/>
                        <a:ea typeface="Times New Roman"/>
                      </a:endParaRPr>
                    </a:p>
                  </a:txBody>
                  <a:tcPr marL="68020" marR="6802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213</Words>
  <Application>Microsoft Office PowerPoint</Application>
  <PresentationFormat>Экран (4:3)</PresentationFormat>
  <Paragraphs>103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Times New Roman CYR</vt:lpstr>
      <vt:lpstr>Тема Office</vt:lpstr>
      <vt:lpstr>Презентация PowerPoint</vt:lpstr>
      <vt:lpstr>            Общая цель воспитания в ДОО - личностное развитие каждого ребёнка с учётом его индивидуальности и создание условий для позитивной социализации детей на основе традиционных ценностей российского общества, что предполагает: 1) формирование первоначальных представлений о традиционных ценностях российского народа, социально приемлемых нормах и правилах поведения; 2) формирование ценностного отношения к окружающему миру (природному и социокультурному), другим людям, самому себе; 3) становление первичного опыта деятельности и поведения в соответствии с традиционными ценностями, принятыми в обществе нормами и правилами.</vt:lpstr>
      <vt:lpstr>               Общие задачи воспитания в ДОО: 1) содействовать развитию личности, основанному на принятых в обществе представлениях о добре и зле, должном и недопустимом; 2) способствовать становлению нравственности, основанной на духовных отечественных традициях, внутренней установке личности поступать согласно своей совести; 3) создавать условия для развития и реализации личностного потенциала ребёнка, его готовности к творческому самовыражению и саморазвитию, самовоспитанию; 4) осуществлять поддержку позитивной социализации ребёнка посредством проектирования и принятия уклада, воспитывающей среды, создания воспитывающих общностей.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профессиональный инструмент реализации программы воспитания. 9 тетрадей для воспитателей – по количеству месяцев учебного года; 3 формы взаимодействия – «Педагог–Дети», «Педагог–Родители», «Родители–Ребёнок»; 6 содержательных форматов организации воспитательной работы в условиях взаимодействия образовательной организации и семьи – «Смотрим вместе», «Читаем вместе», «Рассуждаем вместе», «Играем вместе», «Мастерим вместе», «Трудимся вместе». 4 модуля «Советы для родителей».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Перспективное планирование </dc:title>
  <dc:creator>ASUS</dc:creator>
  <cp:lastModifiedBy>Maibenben</cp:lastModifiedBy>
  <cp:revision>26</cp:revision>
  <dcterms:created xsi:type="dcterms:W3CDTF">2023-03-30T11:07:38Z</dcterms:created>
  <dcterms:modified xsi:type="dcterms:W3CDTF">2025-01-24T18:12:34Z</dcterms:modified>
</cp:coreProperties>
</file>