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74" r:id="rId3"/>
    <p:sldId id="263" r:id="rId4"/>
    <p:sldId id="264" r:id="rId5"/>
    <p:sldId id="265" r:id="rId6"/>
    <p:sldId id="266" r:id="rId7"/>
    <p:sldId id="256" r:id="rId8"/>
    <p:sldId id="267" r:id="rId9"/>
    <p:sldId id="259" r:id="rId10"/>
    <p:sldId id="268" r:id="rId11"/>
    <p:sldId id="269" r:id="rId12"/>
    <p:sldId id="270" r:id="rId13"/>
    <p:sldId id="272" r:id="rId14"/>
    <p:sldId id="271" r:id="rId15"/>
    <p:sldId id="27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5196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1073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3885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8030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3414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7434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0171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260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7900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9512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652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4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2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132856"/>
            <a:ext cx="7772400" cy="432048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Мастер-класс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6792" y="2780928"/>
            <a:ext cx="6400800" cy="17526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предметных результатов на уроках технологии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31640" y="260648"/>
            <a:ext cx="69127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общеобразовательное учреждение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«Майская средняя общеобразовательная школа»</a:t>
            </a:r>
          </a:p>
          <a:p>
            <a:pPr algn="ctr"/>
            <a:endParaRPr lang="ru-RU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03848" y="6093296"/>
            <a:ext cx="30243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76056" y="4797152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Пепеляева Ирина Геннадьевна,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технологии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3789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6249" y="188640"/>
            <a:ext cx="60486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оценивания контрольной работы №8</a:t>
            </a: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технологии 5 класс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1560" y="773416"/>
            <a:ext cx="7776864" cy="830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1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проверяет умение применять технологию изготовления швейного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изделия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умение работы с технологической картой, выполнять правила ТБ на швейной машине,  умение выполнять ВТО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018940"/>
              </p:ext>
            </p:extLst>
          </p:nvPr>
        </p:nvGraphicFramePr>
        <p:xfrm>
          <a:off x="719572" y="1712253"/>
          <a:ext cx="7560840" cy="50291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81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186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№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Критерии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Параметры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Баллы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992">
                <a:tc rowSpan="3"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Умение выполнять  работу по  технологической карте.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ru-RU" sz="1400" kern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Соответствие ширины строчки от края </a:t>
                      </a:r>
                      <a:r>
                        <a:rPr lang="ru-RU" sz="1400" kern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ткани.</a:t>
                      </a: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ru-RU" sz="1400" kern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200" kern="150" dirty="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67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ru-RU" sz="1400" kern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 соответствие ширины строчки от края ткани</a:t>
                      </a:r>
                      <a:endParaRPr lang="ru-RU" sz="1400" kern="150" dirty="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ru-RU" sz="1400" kern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 kern="150" dirty="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66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ru-RU" sz="1400" kern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 правильное выполнения строчки от края ткани.</a:t>
                      </a:r>
                      <a:endParaRPr lang="ru-RU" sz="1400" kern="150" dirty="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ru-RU" sz="1400" kern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kern="150" dirty="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51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>
                        <a:spcAft>
                          <a:spcPts val="0"/>
                        </a:spcAft>
                      </a:pPr>
                      <a:r>
                        <a:rPr lang="ru-RU" sz="1400" kern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1400" kern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Умение</a:t>
                      </a:r>
                      <a:r>
                        <a:rPr lang="ru-RU" sz="1400" kern="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kern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выполнять  </a:t>
                      </a:r>
                    </a:p>
                    <a:p>
                      <a:pPr algn="just" fontAlgn="auto">
                        <a:spcAft>
                          <a:spcPts val="0"/>
                        </a:spcAft>
                      </a:pPr>
                      <a:r>
                        <a:rPr lang="ru-RU" sz="1400" kern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качественно </a:t>
                      </a:r>
                      <a:r>
                        <a:rPr lang="ru-RU" sz="1400" kern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строчки</a:t>
                      </a:r>
                      <a:r>
                        <a:rPr lang="ru-RU" sz="1400" kern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</a:p>
                  </a:txBody>
                  <a:tcPr marL="6350" marR="635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ru-RU" sz="1400" kern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Качество (ровно) линий строчек.</a:t>
                      </a:r>
                      <a:endParaRPr lang="ru-RU" sz="1400" kern="150" dirty="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ru-RU" sz="1400" kern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 kern="150" dirty="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3835">
                <a:tc gridSpan="2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 fontAlgn="auto">
                        <a:spcAft>
                          <a:spcPts val="0"/>
                        </a:spcAft>
                      </a:pPr>
                      <a:endParaRPr lang="ru-RU" sz="1400" kern="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ru-RU" sz="1400" kern="150" dirty="0" smtClean="0">
                          <a:effectLst/>
                          <a:latin typeface="Times New Roman"/>
                          <a:ea typeface="Andale Sans UI"/>
                          <a:cs typeface="Tahoma"/>
                        </a:rPr>
                        <a:t>Не качественная строчка</a:t>
                      </a:r>
                      <a:endParaRPr lang="ru-RU" sz="1400" kern="150" dirty="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ru-RU" sz="1200" kern="150" dirty="0" smtClean="0">
                          <a:effectLst/>
                          <a:latin typeface="Times New Roman"/>
                          <a:ea typeface="Andale Sans UI"/>
                          <a:cs typeface="Tahoma"/>
                        </a:rPr>
                        <a:t>2</a:t>
                      </a:r>
                      <a:endParaRPr lang="ru-RU" sz="1200" kern="150" dirty="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595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>
                        <a:spcAft>
                          <a:spcPts val="0"/>
                        </a:spcAft>
                      </a:pPr>
                      <a:r>
                        <a:rPr lang="ru-RU" sz="1400" kern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1400" kern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Умение</a:t>
                      </a:r>
                      <a:r>
                        <a:rPr lang="ru-RU" sz="1400" kern="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kern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подобрать нитки</a:t>
                      </a:r>
                      <a:r>
                        <a:rPr lang="ru-RU" sz="1400" kern="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algn="just" fontAlgn="auto">
                        <a:spcAft>
                          <a:spcPts val="0"/>
                        </a:spcAft>
                      </a:pPr>
                      <a:r>
                        <a:rPr lang="ru-RU" sz="1400" kern="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1400" kern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  цвет </a:t>
                      </a:r>
                      <a:r>
                        <a:rPr lang="ru-RU" sz="1400" kern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ткани.</a:t>
                      </a:r>
                      <a:endParaRPr lang="ru-RU" sz="1400" kern="150" dirty="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350" marR="635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ru-RU" sz="1400" kern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Соответствие цвета ниток.</a:t>
                      </a:r>
                      <a:endParaRPr lang="ru-RU" sz="1400" kern="150" dirty="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ru-RU" sz="1400" kern="0" dirty="0" smtClean="0">
                          <a:effectLst/>
                          <a:latin typeface="Times New Roman"/>
                          <a:ea typeface="Andale Sans UI"/>
                          <a:cs typeface="Times New Roman"/>
                        </a:rPr>
                        <a:t>3</a:t>
                      </a:r>
                      <a:endParaRPr lang="ru-RU" sz="1200" kern="150" dirty="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0708">
                <a:tc rowSpan="3"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just" fontAlgn="auto">
                        <a:spcAft>
                          <a:spcPts val="0"/>
                        </a:spcAft>
                      </a:pPr>
                      <a:r>
                        <a:rPr lang="ru-RU" sz="1400" kern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Умение выполнять ВТО</a:t>
                      </a:r>
                      <a:endParaRPr lang="ru-RU" sz="1400" kern="150" dirty="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  <a:p>
                      <a:pPr algn="just" fontAlgn="auto">
                        <a:spcAft>
                          <a:spcPts val="0"/>
                        </a:spcAft>
                      </a:pPr>
                      <a:r>
                        <a:rPr lang="ru-RU" sz="1400" kern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</a:t>
                      </a:r>
                      <a:endParaRPr lang="ru-RU" sz="1400" kern="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 fontAlgn="auto">
                        <a:spcAft>
                          <a:spcPts val="0"/>
                        </a:spcAft>
                      </a:pPr>
                      <a:endParaRPr lang="ru-RU" sz="1400" kern="0" dirty="0" smtClean="0">
                        <a:effectLst/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just" fontAlgn="auto">
                        <a:spcAft>
                          <a:spcPts val="0"/>
                        </a:spcAft>
                      </a:pPr>
                      <a:endParaRPr lang="ru-RU" sz="1400" kern="0" dirty="0" smtClean="0">
                        <a:effectLst/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algn="just" fontAlgn="auto">
                        <a:spcAft>
                          <a:spcPts val="0"/>
                        </a:spcAft>
                      </a:pPr>
                      <a:endParaRPr lang="ru-RU" sz="1400" kern="0" dirty="0" smtClean="0">
                        <a:effectLst/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6350" marR="635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ru-RU" sz="1400" kern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Соблюдение </a:t>
                      </a:r>
                      <a:r>
                        <a:rPr lang="en-US" sz="1400" kern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ru-RU" sz="1400" kern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kern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–режима</a:t>
                      </a:r>
                      <a:endParaRPr lang="ru-RU" sz="1400" kern="0" dirty="0" smtClean="0">
                        <a:effectLst/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 fontAlgn="auto">
                        <a:spcAft>
                          <a:spcPts val="0"/>
                        </a:spcAft>
                      </a:pPr>
                      <a:endParaRPr lang="ru-RU" sz="1400" kern="150" dirty="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ru-RU" sz="1400" kern="0" dirty="0">
                          <a:effectLst/>
                          <a:latin typeface="Times New Roman"/>
                          <a:ea typeface="Andale Sans UI"/>
                          <a:cs typeface="Times New Roman"/>
                        </a:rPr>
                        <a:t>3</a:t>
                      </a:r>
                      <a:endParaRPr lang="ru-RU" sz="1200" kern="150" dirty="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81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ru-RU" sz="1400" kern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Порядок выполнения </a:t>
                      </a:r>
                      <a:endParaRPr lang="ru-RU" sz="1400" kern="150" dirty="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ru-RU" sz="1400" kern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ВТО.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ru-RU" sz="1400" kern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 kern="150" dirty="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92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ru-RU" sz="1400" kern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 соблюдение ВТО</a:t>
                      </a:r>
                      <a:endParaRPr lang="ru-RU" sz="1400" kern="150" dirty="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ru-RU" sz="1400" kern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kern="150" dirty="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2493">
                <a:tc gridSpan="2"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ru-RU" sz="1400" kern="150" dirty="0" smtClean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 Максимальный балл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just" fontAlgn="auto">
                        <a:spcAft>
                          <a:spcPts val="0"/>
                        </a:spcAft>
                      </a:pPr>
                      <a:endParaRPr lang="ru-RU" sz="1200" kern="150" dirty="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350" marR="635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endParaRPr lang="ru-RU" sz="1400" kern="150" dirty="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ru-RU" sz="1200" kern="150" dirty="0" smtClean="0">
                          <a:effectLst/>
                          <a:latin typeface="Times New Roman"/>
                          <a:ea typeface="Andale Sans UI"/>
                          <a:cs typeface="Tahoma"/>
                        </a:rPr>
                        <a:t>33</a:t>
                      </a:r>
                      <a:endParaRPr lang="ru-RU" sz="1200" kern="150" dirty="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84664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1052736"/>
            <a:ext cx="741682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№2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Команды получают  карточки, дать определения: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 « На какие три группы делятся все машинные швы? (Найдите лишнее)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А) соединительные;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Б)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разъединительные;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В) краевые;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Г) отделочные.….»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Какие швы относятся к соединительным? (Выбрать правильный ответ)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стачной в заутюжку;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Б) шов в подгибку с открытым срезом;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накладной с открытым срезом;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накладной с закрытым срезом.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Стежок – это переплетение нитей между двумя проколами ткани иглой.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Шов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место соединения двух или нескольких  деталей строчки.  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Стачать-соединить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две детали машинной строчкой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                                            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Ширина шва-это расстояние от срезов деталей до строчки.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Разутюжить – разложить припуски шва в разные стороны.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Заутюжить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отогнуть припуски на шов в одну сторону и закрепить.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Прострочить-проложить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отделочную строчку.</a:t>
            </a:r>
          </a:p>
        </p:txBody>
      </p:sp>
    </p:spTree>
    <p:extLst>
      <p:ext uri="{BB962C8B-B14F-4D97-AF65-F5344CB8AC3E}">
        <p14:creationId xmlns:p14="http://schemas.microsoft.com/office/powerpoint/2010/main" val="30594403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908720"/>
            <a:ext cx="65527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№2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проверяет знание терминов по теме «Машинные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швы»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данное задание учащиеся могут набрать максимально –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 баллов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7744165"/>
              </p:ext>
            </p:extLst>
          </p:nvPr>
        </p:nvGraphicFramePr>
        <p:xfrm>
          <a:off x="611560" y="1555467"/>
          <a:ext cx="7632849" cy="3093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68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231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60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№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Критерии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Параметры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Баллы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871">
                <a:tc rowSpan="3"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.Уметь применять терминологию машинных швов</a:t>
                      </a: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endParaRPr lang="ru-RU" sz="1400" kern="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ru-RU" sz="1400" kern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За 1 правильный полный ответ</a:t>
                      </a:r>
                      <a:endParaRPr lang="ru-RU" sz="1400" kern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ru-RU" sz="1400" kern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39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endParaRPr lang="ru-RU" sz="1400" kern="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ru-RU" sz="1400" kern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За 1 правильный неполный ответ</a:t>
                      </a:r>
                      <a:endParaRPr lang="ru-RU" sz="1400" kern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ru-RU" sz="1400" kern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3929">
                <a:tc vMerge="1"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endParaRPr lang="ru-RU" sz="1400" kern="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ru-RU" sz="1400" kern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Неправильный ответ</a:t>
                      </a:r>
                    </a:p>
                    <a:p>
                      <a:pPr fontAlgn="auto">
                        <a:spcAft>
                          <a:spcPts val="0"/>
                        </a:spcAft>
                      </a:pPr>
                      <a:endParaRPr lang="ru-RU" sz="1400" kern="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ru-RU" sz="1400" kern="150" dirty="0" smtClean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7619">
                <a:tc gridSpan="3">
                  <a:txBody>
                    <a:bodyPr/>
                    <a:lstStyle/>
                    <a:p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Максимальный балл</a:t>
                      </a:r>
                    </a:p>
                    <a:p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82223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836713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№3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Назвать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узлы швейной машины с электрическим приводом.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выполнения 5-7 минут.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916832"/>
            <a:ext cx="4616350" cy="4560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98232" y="2276872"/>
            <a:ext cx="2232248" cy="3718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1600" kern="150" dirty="0">
                <a:latin typeface="Times New Roman" panose="02020603050405020304" pitchFamily="18" charset="0"/>
                <a:ea typeface="Andale Sans UI"/>
                <a:cs typeface="Times New Roman" panose="02020603050405020304" pitchFamily="18" charset="0"/>
              </a:rPr>
              <a:t>Маховое колесо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1600" kern="150" dirty="0">
                <a:latin typeface="Times New Roman" panose="02020603050405020304" pitchFamily="18" charset="0"/>
                <a:ea typeface="Andale Sans UI"/>
                <a:cs typeface="Times New Roman" panose="02020603050405020304" pitchFamily="18" charset="0"/>
              </a:rPr>
              <a:t>Моталка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1600" kern="150" dirty="0">
                <a:latin typeface="Times New Roman" panose="02020603050405020304" pitchFamily="18" charset="0"/>
                <a:ea typeface="Andale Sans UI"/>
                <a:cs typeface="Times New Roman" panose="02020603050405020304" pitchFamily="18" charset="0"/>
              </a:rPr>
              <a:t>Рукав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1600" kern="150" dirty="0">
                <a:latin typeface="Times New Roman" panose="02020603050405020304" pitchFamily="18" charset="0"/>
                <a:ea typeface="Andale Sans UI"/>
                <a:cs typeface="Times New Roman" panose="02020603050405020304" pitchFamily="18" charset="0"/>
              </a:rPr>
              <a:t>Платформа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1600" kern="150" dirty="0">
                <a:latin typeface="Times New Roman" panose="02020603050405020304" pitchFamily="18" charset="0"/>
                <a:ea typeface="Andale Sans UI"/>
                <a:cs typeface="Times New Roman" panose="02020603050405020304" pitchFamily="18" charset="0"/>
              </a:rPr>
              <a:t>Регулятор строчки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1600" kern="150" dirty="0">
                <a:latin typeface="Times New Roman" panose="02020603050405020304" pitchFamily="18" charset="0"/>
                <a:ea typeface="Andale Sans UI"/>
                <a:cs typeface="Times New Roman" panose="02020603050405020304" pitchFamily="18" charset="0"/>
              </a:rPr>
              <a:t>Стойка рукава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1600" kern="150" dirty="0">
                <a:latin typeface="Times New Roman" panose="02020603050405020304" pitchFamily="18" charset="0"/>
                <a:ea typeface="Andale Sans UI"/>
                <a:cs typeface="Times New Roman" panose="02020603050405020304" pitchFamily="18" charset="0"/>
              </a:rPr>
              <a:t>Клавиша обратного хода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1600" kern="150" dirty="0">
                <a:latin typeface="Times New Roman" panose="02020603050405020304" pitchFamily="18" charset="0"/>
                <a:ea typeface="Andale Sans UI"/>
                <a:cs typeface="Times New Roman" panose="02020603050405020304" pitchFamily="18" charset="0"/>
              </a:rPr>
              <a:t>Иглодержатель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1600" kern="150" dirty="0">
                <a:latin typeface="Times New Roman" panose="02020603050405020304" pitchFamily="18" charset="0"/>
                <a:ea typeface="Andale Sans UI"/>
                <a:cs typeface="Times New Roman" panose="02020603050405020304" pitchFamily="18" charset="0"/>
              </a:rPr>
              <a:t>Игольная пластина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1600" kern="150" dirty="0">
                <a:latin typeface="Times New Roman" panose="02020603050405020304" pitchFamily="18" charset="0"/>
                <a:ea typeface="Andale Sans UI"/>
                <a:cs typeface="Times New Roman" panose="02020603050405020304" pitchFamily="18" charset="0"/>
              </a:rPr>
              <a:t>Лапка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1600" kern="150" dirty="0">
                <a:latin typeface="Times New Roman" panose="02020603050405020304" pitchFamily="18" charset="0"/>
                <a:ea typeface="Andale Sans UI"/>
                <a:cs typeface="Times New Roman" panose="02020603050405020304" pitchFamily="18" charset="0"/>
              </a:rPr>
              <a:t>Рычаг подъема лапки</a:t>
            </a:r>
          </a:p>
          <a:p>
            <a:pPr>
              <a:spcBef>
                <a:spcPts val="1400"/>
              </a:spcBef>
              <a:spcAft>
                <a:spcPts val="1400"/>
              </a:spcAft>
            </a:pPr>
            <a:r>
              <a:rPr lang="ru-RU" sz="1600" kern="150" dirty="0">
                <a:latin typeface="Times New Roman"/>
                <a:ea typeface="Andale Sans UI"/>
                <a:cs typeface="Tahoma"/>
              </a:rPr>
              <a:t> </a:t>
            </a:r>
            <a:endParaRPr lang="ru-RU" sz="1600" kern="150" dirty="0">
              <a:effectLst/>
              <a:latin typeface="Times New Roman"/>
              <a:ea typeface="Andale Sans UI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1152505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8177" y="953364"/>
            <a:ext cx="73448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 3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проверяет знание основных узлов (деталей) швейной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машины.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данное задание учащиеся могут набрать максимально –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 балла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5706711"/>
              </p:ext>
            </p:extLst>
          </p:nvPr>
        </p:nvGraphicFramePr>
        <p:xfrm>
          <a:off x="539552" y="1700809"/>
          <a:ext cx="7776864" cy="24825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8845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№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ru-RU" sz="1400" b="1" kern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Критерии</a:t>
                      </a:r>
                      <a:endParaRPr lang="ru-RU" sz="1200" kern="1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ru-RU" sz="1400" b="1" kern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Параметры</a:t>
                      </a:r>
                      <a:endParaRPr lang="ru-RU" sz="1200" kern="1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ru-RU" sz="1400" b="1" kern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Баллы</a:t>
                      </a:r>
                      <a:endParaRPr lang="ru-RU" sz="1200" kern="1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996">
                <a:tc rowSpan="3"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Знание названий деталей машины.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ru-RU" sz="1400" kern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За 1 правильный полный ответ</a:t>
                      </a:r>
                      <a:endParaRPr lang="ru-RU" sz="1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ru-RU" sz="1400" kern="0" dirty="0" smtClean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53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50" dirty="0" smtClean="0">
                          <a:effectLst/>
                          <a:latin typeface="Times New Roman"/>
                          <a:ea typeface="Andale Sans UI"/>
                          <a:cs typeface="Tahoma"/>
                        </a:rPr>
                        <a:t>За 1 правильный неполный ответ</a:t>
                      </a:r>
                      <a:endParaRPr lang="ru-RU" sz="1400" kern="150" dirty="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50" dirty="0">
                          <a:effectLst/>
                          <a:latin typeface="Times New Roman"/>
                          <a:ea typeface="Andale Sans UI"/>
                          <a:cs typeface="Tahoma"/>
                        </a:rPr>
                        <a:t>       </a:t>
                      </a:r>
                      <a:r>
                        <a:rPr lang="ru-RU" sz="1400" kern="150" dirty="0" smtClean="0">
                          <a:effectLst/>
                          <a:latin typeface="Times New Roman"/>
                          <a:ea typeface="Andale Sans UI"/>
                          <a:cs typeface="Tahoma"/>
                        </a:rPr>
                        <a:t>1 </a:t>
                      </a:r>
                      <a:endParaRPr lang="ru-RU" sz="1400" kern="150" dirty="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5310">
                <a:tc vMerge="1"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50" dirty="0" smtClean="0">
                          <a:effectLst/>
                          <a:latin typeface="Times New Roman"/>
                          <a:ea typeface="Andale Sans UI"/>
                          <a:cs typeface="Tahoma"/>
                        </a:rPr>
                        <a:t>неправильный ответ</a:t>
                      </a:r>
                      <a:endParaRPr lang="ru-RU" sz="1400" kern="150" dirty="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50" dirty="0" smtClean="0">
                          <a:effectLst/>
                          <a:latin typeface="Times New Roman"/>
                          <a:ea typeface="Andale Sans UI"/>
                          <a:cs typeface="Tahoma"/>
                        </a:rPr>
                        <a:t>        0</a:t>
                      </a:r>
                      <a:endParaRPr lang="ru-RU" sz="1400" kern="150" dirty="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8845">
                <a:tc gridSpan="2"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Максимальный балл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        2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43608" y="4221088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dirty="0" smtClean="0"/>
              <a:t>Максимальный </a:t>
            </a:r>
            <a:r>
              <a:rPr lang="ru-RU" dirty="0"/>
              <a:t>балл за выполнение </a:t>
            </a:r>
            <a:r>
              <a:rPr lang="ru-RU" dirty="0" smtClean="0"/>
              <a:t>работы- </a:t>
            </a:r>
            <a:r>
              <a:rPr lang="ru-RU" b="1" dirty="0" smtClean="0"/>
              <a:t>100 баллов</a:t>
            </a:r>
            <a:endParaRPr lang="ru-RU" b="1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135321"/>
              </p:ext>
            </p:extLst>
          </p:nvPr>
        </p:nvGraphicFramePr>
        <p:xfrm>
          <a:off x="539552" y="5013176"/>
          <a:ext cx="7848870" cy="9642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1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ru-RU" sz="1400" kern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1400" b="1" kern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Отметка</a:t>
                      </a:r>
                      <a:endParaRPr lang="ru-RU" sz="1200" kern="1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350" marR="635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ru-RU" sz="1400" b="1" kern="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   «2»</a:t>
                      </a:r>
                      <a:endParaRPr lang="ru-RU" sz="1200" kern="15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350" marR="635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ru-RU" sz="1400" b="1" kern="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400" b="1" kern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«3»</a:t>
                      </a:r>
                    </a:p>
                    <a:p>
                      <a:pPr algn="ctr" fontAlgn="auto">
                        <a:spcAft>
                          <a:spcPts val="0"/>
                        </a:spcAft>
                      </a:pPr>
                      <a:endParaRPr lang="ru-RU" sz="1200" kern="15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ru-RU" sz="1400" b="1" kern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«4»</a:t>
                      </a:r>
                      <a:endParaRPr lang="ru-RU" sz="1200" kern="15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350" marR="635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ru-RU" sz="1400" b="1" kern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«5»</a:t>
                      </a:r>
                      <a:endParaRPr lang="ru-RU" sz="1200" kern="15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350" marR="635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2239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Первичные баллы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ru-RU" sz="1400" kern="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        0-50</a:t>
                      </a:r>
                      <a:endParaRPr lang="ru-RU" sz="1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ru-RU" sz="1400" kern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51-70</a:t>
                      </a:r>
                      <a:endParaRPr lang="ru-RU" sz="1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71-89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90-100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0043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772404"/>
              </p:ext>
            </p:extLst>
          </p:nvPr>
        </p:nvGraphicFramePr>
        <p:xfrm>
          <a:off x="107504" y="116632"/>
          <a:ext cx="8928992" cy="65868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13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365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Наименование разделов и тем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Формы 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контроля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Требования к уровню подготовки обучающихся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5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Предметные УУД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711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7112"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«Швейная машина» и «Машинные швы»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660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1</a:t>
                      </a:r>
                    </a:p>
                    <a:p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Современная бытовая швейная  машина. Основные узлы швейной машины.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Бытовая швейная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машина, ее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технические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характеристики, назначение основных узлов. Виды приводов швейной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машины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, их устройство, преимущества и недостатки. Организация рабочего места для выполнения машинных работ.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Знать: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правила техники безопасности и внутреннего распорядка в мастерской , виды машин применяемых в швейной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промышленности,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устройство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бытовой универсальной швейной  машины,  организацию рабочего места, правила подготовки к работе, устройство моталки.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14350" algn="l"/>
                        </a:tabLs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Умение :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наматывать нитки на шпульку, заправлять верхнюю и нижнюю нитки, выполнять машинную строчку с различной длиной стежка,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435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324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  <a:p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Подготовка швейной машины к работе.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Правила безопасной работы на универсальной бытовой швейной машине. Правила подготовки швейной машины к работе. Формирование первоначальных навыков работы на швейной машине. Намотка нитки на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шпульку.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Заправка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верхней и нижней нитей. </a:t>
                      </a:r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 приемов безопасной  работы на швейной машине, назначение основных узлов швейной  машины,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:  наматывать нитки на шпульку, заправлять верхнюю и нижнюю нитки, выполнять машинную строчку с различной длиной стежка, закрепить начало и конец строчки клавишей шитья назад.</a:t>
                      </a: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6864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5955925"/>
              </p:ext>
            </p:extLst>
          </p:nvPr>
        </p:nvGraphicFramePr>
        <p:xfrm>
          <a:off x="107504" y="116632"/>
          <a:ext cx="8856984" cy="5783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924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760">
                <a:tc rowSpan="2"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Наименование разделов и тем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Формы контроля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Требования к уровню подготовки обучающихся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Предметные УУД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84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  <a:p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Основные операции при машинной обработке изделия.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машинных строчек на ткани по намеченным линиям, закрепление строчки обратным ходом машины. Предохранение срезов от осыпания-обмётывание. Выполнение зигзагообразной машинной строчки.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Умение выполнять прямую и зигзагообразную машинные строчки с различной длиной стежка по намеченным линиям по прямой и с поворотом под углом с использованием переключателя вида строчек и регулятора длины стежка. Выполнять закрепки в начале и конце строчки с использованием клавиши шитья назад. Находить и представлять информацию об истории швейной машины. Овладевать безопасными приёмами труда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84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  <a:p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Машинные швы. Терминология машинных швов. Технологическая карта.</a:t>
                      </a:r>
                    </a:p>
                    <a:p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Терминология машинных швов. Выполнение  машинных швов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 технологической карте: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соединительные (стачной шов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вразутюжку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стачной шов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взаутюжу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, краевые (шов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вподгибку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 открытым срезом и шов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вподгибку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 открытым обмётанным срезом, шов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вподгибку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 закрытым срезом).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Умение:  выполнять   машинные швы: соединительные (стачной шов враз утюжку и стачной шов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взаутюжу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и краевые (шов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вподгибку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 открытым срезом и шов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вподгибку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 открытым обмётанным срезом, шов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вподгибку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 закрытым срезом).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выполнять машинные швы по технологической карте.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84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040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9309916"/>
              </p:ext>
            </p:extLst>
          </p:nvPr>
        </p:nvGraphicFramePr>
        <p:xfrm>
          <a:off x="107504" y="116632"/>
          <a:ext cx="8928992" cy="273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644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7243"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разделов и тем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Формы контроля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Требования к уровню подготовки обучающихся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8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Предметные УУД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102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  <a:p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Контрольное мероприятие по теме «Швейная машина и машинные швы»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образцов по технологической   карте. Название основных узлов швейной машины с электрическим приводом.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Терминология машинных швов. </a:t>
                      </a: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Контрольная работа № 8 по теме «Швейная машина и машинные швы»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применять технологию изготовления швейного изделия, умение работы с технологической картой, выполнять правила ТБ на швейной машине,  умение выполнять ВТО.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 знаний терминов по теме «Машинные швы»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знаний основных узлов (деталей) швейной машины.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8266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692696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контрольного мероприятия «Контрольная работа№8»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технологии для обучающихся 5 клас</a:t>
            </a:r>
            <a:r>
              <a:rPr lang="ru-RU" b="1" dirty="0"/>
              <a:t>са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62236" y="1556792"/>
            <a:ext cx="763284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1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проверяет умение применять технологию изготовления швейного изделия, умение работы с технологической картой, выполнять правила ТБ на швейной машине,  умение выполнять ВТО.</a:t>
            </a: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2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проверяет знание терминов по теме «Машинные швы»</a:t>
            </a: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3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проверяет знание основных узлов (деталей) швейной машины.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Помимо предметных умений, все задания предполагают проверку различных видов универсальных учебных действий: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регулятивных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(планировать учебную деятельность, адекватно самостоятельно оценивать правильность выполнения действия и вносить необходимые коррективы), 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познавательные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(осуществлять логические операции, выбирать необходимые для решения конкретной задачи средства, исследовать и делать самостоятельные выводы).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Контрольная работа №8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Контрольная работа проводится в форме соревнования. Класс делится на команды. Каждый участник в команде выполняет индивидуально три задания. Баллы, полученные каждым участником суммируются. По наибольшему количеству баллов определяется команда победителей 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призеров.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036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719783"/>
            <a:ext cx="81369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№1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выполнения образца даётся технологическая  карта.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выполнения 20 минут.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для 1-ой команды: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-выполнить образец «стачного шва с закрытым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срезом» по технологической карте.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4112749"/>
              </p:ext>
            </p:extLst>
          </p:nvPr>
        </p:nvGraphicFramePr>
        <p:xfrm>
          <a:off x="611560" y="2492896"/>
          <a:ext cx="7896201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7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32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Название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Графическое. Условное 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изображение</a:t>
                      </a:r>
                    </a:p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Назначение. Технология  выполнения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96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Стачной шов  с закрытым срезом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Обработка края детали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(обработка боковых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срезов, нижней части фартука)</a:t>
                      </a:r>
                    </a:p>
                    <a:p>
                      <a:endParaRPr lang="ru-RU" sz="14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Заметать на 5…7 мм.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Заметать на 7…10 мм.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Застрочить. Ширина шва 1…3 мм.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Удалить нитки замётывания.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Проутюжить готовый образец.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6" name="Рисунок 5" descr="C:\Users\User\Desktop\iрп.jpg"/>
          <p:cNvPicPr/>
          <p:nvPr/>
        </p:nvPicPr>
        <p:blipFill rotWithShape="1">
          <a:blip r:embed="rId2"/>
          <a:srcRect l="26140" t="12393" r="37832" b="49278"/>
          <a:stretch/>
        </p:blipFill>
        <p:spPr bwMode="auto">
          <a:xfrm>
            <a:off x="2699792" y="4005064"/>
            <a:ext cx="2808312" cy="201622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57868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620688"/>
            <a:ext cx="71287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для 2-ой команды: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–выполнить  образец «накладной шов с закрытым срезом»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216195"/>
              </p:ext>
            </p:extLst>
          </p:nvPr>
        </p:nvGraphicFramePr>
        <p:xfrm>
          <a:off x="467544" y="1700808"/>
          <a:ext cx="8064896" cy="4464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37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328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882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34429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Название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Графическое. Условное 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изображение</a:t>
                      </a:r>
                    </a:p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Назначение. Технология  выполнения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006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Накладной шов с закрытым срезом</a:t>
                      </a:r>
                    </a:p>
                    <a:p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" name="Рисунок 3" descr="C:\Users\User\Desktop\4ип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2483768" y="3140968"/>
            <a:ext cx="3096344" cy="2232248"/>
          </a:xfrm>
          <a:prstGeom prst="rect">
            <a:avLst/>
          </a:prstGeom>
          <a:noFill/>
          <a:ln>
            <a:noFill/>
            <a:prstDash/>
          </a:ln>
        </p:spPr>
      </p:pic>
      <p:sp>
        <p:nvSpPr>
          <p:cNvPr id="5" name="TextBox 4"/>
          <p:cNvSpPr txBox="1"/>
          <p:nvPr/>
        </p:nvSpPr>
        <p:spPr>
          <a:xfrm>
            <a:off x="5964510" y="2780928"/>
            <a:ext cx="237626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Накладной шов с закрытым срезом применяют для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соединения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накладных карманов, кокеток и т.п.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Стачиваем по изнаночной  стороне от края на 3..5 мм.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Перегибаем деталь(кармана) и прокладываем по лицевой отделочную строчку ,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параллельно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сгибу на 5…7мм.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Проутюжить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готовый образец.</a:t>
            </a:r>
          </a:p>
        </p:txBody>
      </p:sp>
    </p:spTree>
    <p:extLst>
      <p:ext uri="{BB962C8B-B14F-4D97-AF65-F5344CB8AC3E}">
        <p14:creationId xmlns:p14="http://schemas.microsoft.com/office/powerpoint/2010/main" val="653280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3568" y="474345"/>
            <a:ext cx="799288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Задание №2</a:t>
            </a:r>
          </a:p>
          <a:p>
            <a:pPr fontAlgn="auto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Команды получают  карточки, дать определения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fontAlgn="auto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1 правильный ответ – 5 баллов.  Время выполнения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-10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минут</a:t>
            </a:r>
          </a:p>
          <a:p>
            <a:pPr fontAlgn="auto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« На какие три группы делятся все машинные швы? (Найдите лишнее)</a:t>
            </a:r>
          </a:p>
          <a:p>
            <a:pPr fontAlgn="auto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А) соединительные;</a:t>
            </a:r>
          </a:p>
          <a:p>
            <a:pPr fontAlgn="auto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Б) разъединительные;</a:t>
            </a:r>
          </a:p>
          <a:p>
            <a:pPr fontAlgn="auto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В) краевые;</a:t>
            </a:r>
          </a:p>
          <a:p>
            <a:pPr fontAlgn="auto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Г) отделочные.….»</a:t>
            </a:r>
          </a:p>
          <a:p>
            <a:pPr fontAlgn="auto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Какие швы относятся к соединительным? (Выбрать правильный ответ)</a:t>
            </a:r>
          </a:p>
          <a:p>
            <a:pPr fontAlgn="auto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стачной в заутюжку;</a:t>
            </a:r>
          </a:p>
          <a:p>
            <a:pPr fontAlgn="auto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Б) шов в подгибку с открытым срезом;</a:t>
            </a:r>
          </a:p>
          <a:p>
            <a:pPr fontAlgn="auto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накладной с открытым срезом;</a:t>
            </a:r>
          </a:p>
          <a:p>
            <a:pPr fontAlgn="auto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Г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накладной с закрытым срезом.</a:t>
            </a:r>
          </a:p>
          <a:p>
            <a:pPr fontAlgn="auto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Стежок – это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</a:p>
          <a:p>
            <a:pPr fontAlgn="auto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Шов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…..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Стачать- …..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Ширина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шва- …..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Разутюжить –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</a:p>
          <a:p>
            <a:pPr fontAlgn="auto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Заутюжить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Прострочить- ……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07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332655"/>
            <a:ext cx="7416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№3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Назвать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узлы швейной машины с электрическим приводом.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выполнения 5-7 минут.</a:t>
            </a:r>
          </a:p>
        </p:txBody>
      </p:sp>
      <p:pic>
        <p:nvPicPr>
          <p:cNvPr id="4" name="Рисунок 3" descr="C:\Users\User\Desktop\iлор.jpg"/>
          <p:cNvPicPr/>
          <p:nvPr/>
        </p:nvPicPr>
        <p:blipFill>
          <a:blip r:embed="rId2"/>
          <a:srcRect t="17255" r="46826" b="12743"/>
          <a:stretch>
            <a:fillRect/>
          </a:stretch>
        </p:blipFill>
        <p:spPr>
          <a:xfrm>
            <a:off x="1907704" y="1429702"/>
            <a:ext cx="5256584" cy="4663594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33907157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1512</Words>
  <Application>Microsoft Office PowerPoint</Application>
  <PresentationFormat>Экран (4:3)</PresentationFormat>
  <Paragraphs>264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Andale Sans UI</vt:lpstr>
      <vt:lpstr>Arial</vt:lpstr>
      <vt:lpstr>Calibri</vt:lpstr>
      <vt:lpstr>Tahoma</vt:lpstr>
      <vt:lpstr>Times New Roman</vt:lpstr>
      <vt:lpstr>Тема Office</vt:lpstr>
      <vt:lpstr>1_Тема Office</vt:lpstr>
      <vt:lpstr>Мастер-класс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36</cp:revision>
  <dcterms:created xsi:type="dcterms:W3CDTF">2017-09-24T18:49:47Z</dcterms:created>
  <dcterms:modified xsi:type="dcterms:W3CDTF">2024-12-27T08:17:25Z</dcterms:modified>
</cp:coreProperties>
</file>