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67" r:id="rId3"/>
    <p:sldId id="258" r:id="rId4"/>
    <p:sldId id="259" r:id="rId5"/>
    <p:sldId id="260" r:id="rId6"/>
    <p:sldId id="263" r:id="rId7"/>
    <p:sldId id="271" r:id="rId8"/>
    <p:sldId id="261" r:id="rId9"/>
    <p:sldId id="270" r:id="rId10"/>
    <p:sldId id="262" r:id="rId11"/>
    <p:sldId id="269" r:id="rId12"/>
    <p:sldId id="264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0786-3C9C-4A2B-BC92-B4FEFC1F8F1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70A28-3034-47FA-B52A-100C2FC72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7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70A28-3034-47FA-B52A-100C2FC72A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5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4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14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1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65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7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5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1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6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0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8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7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0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9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1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7898-ABD3-4953-9280-33B7BF5CFDB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C5933E-B845-442B-A71F-1D588E66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152" y="-9296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96084" y="2128579"/>
            <a:ext cx="7799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-лаборатории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возможные пути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 и интеграции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детского сада.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27" y="207506"/>
            <a:ext cx="2087205" cy="4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199973">
            <a:off x="-521003" y="1865599"/>
            <a:ext cx="2772123" cy="172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;p1"/>
          <p:cNvPicPr preferRelativeResize="0"/>
          <p:nvPr/>
        </p:nvPicPr>
        <p:blipFill rotWithShape="1">
          <a:blip r:embed="rId4">
            <a:alphaModFix/>
          </a:blip>
          <a:srcRect t="20070" r="20070"/>
          <a:stretch/>
        </p:blipFill>
        <p:spPr>
          <a:xfrm>
            <a:off x="8208725" y="0"/>
            <a:ext cx="3983275" cy="24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osova\Desktop\фото\image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62" y="4826260"/>
            <a:ext cx="1729687" cy="14292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8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349" y="59543"/>
            <a:ext cx="7855889" cy="628153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708" y="775144"/>
            <a:ext cx="10258845" cy="826580"/>
          </a:xfrm>
        </p:spPr>
        <p:txBody>
          <a:bodyPr>
            <a:normAutofit/>
          </a:bodyPr>
          <a:lstStyle/>
          <a:p>
            <a:pPr algn="l"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-комплексное решение задач математического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Абакуса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(ментальная арифметика)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палочки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Киюзенера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блоки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еныша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»…, а также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7" y="1813310"/>
            <a:ext cx="3488604" cy="2520633"/>
          </a:xfrm>
          <a:prstGeom prst="rect">
            <a:avLst/>
          </a:prstGeom>
        </p:spPr>
      </p:pic>
      <p:pic>
        <p:nvPicPr>
          <p:cNvPr id="4" name="Picture 2" descr="C:\Users\Anosova\Desktop\фото\приемка 2021\IMG-60c5ebb21191f73784882afae1deef19-V.jpg">
            <a:extLst>
              <a:ext uri="{FF2B5EF4-FFF2-40B4-BE49-F238E27FC236}">
                <a16:creationId xmlns="" xmlns:a16="http://schemas.microsoft.com/office/drawing/2014/main" id="{F2939004-CE00-FDF8-7F35-AD1DFF8F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00" y="1865515"/>
            <a:ext cx="2893597" cy="21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Детское искусство, текст, игрушка, мультфильм&#10;&#10;Автоматически созданное описание">
            <a:extLst>
              <a:ext uri="{FF2B5EF4-FFF2-40B4-BE49-F238E27FC236}">
                <a16:creationId xmlns="" xmlns:a16="http://schemas.microsoft.com/office/drawing/2014/main" id="{7C8C46FD-4541-0C43-9961-2D71CE317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66" y="1763074"/>
            <a:ext cx="2638711" cy="216868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электроника, калькулятор, счеты, офисные принадлежности&#10;&#10;Автоматически созданное описание">
            <a:extLst>
              <a:ext uri="{FF2B5EF4-FFF2-40B4-BE49-F238E27FC236}">
                <a16:creationId xmlns="" xmlns:a16="http://schemas.microsoft.com/office/drawing/2014/main" id="{46B3F22E-A92E-96C6-8F73-2ECEBF304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9" y="4851690"/>
            <a:ext cx="2638711" cy="15966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 помещении, Детское искусство, мебель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2819B46A-CDC2-0F68-17E3-1EB391B115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74" y="4160957"/>
            <a:ext cx="3127966" cy="23759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в помещении, книга, стул&#10;&#10;Автоматически созданное описание">
            <a:extLst>
              <a:ext uri="{FF2B5EF4-FFF2-40B4-BE49-F238E27FC236}">
                <a16:creationId xmlns="" xmlns:a16="http://schemas.microsoft.com/office/drawing/2014/main" id="{F74A2C60-BA02-1026-E8F7-E69DD3D0D5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97" y="4432475"/>
            <a:ext cx="3221605" cy="2135215"/>
          </a:xfrm>
          <a:prstGeom prst="rect">
            <a:avLst/>
          </a:prstGeom>
        </p:spPr>
      </p:pic>
      <p:pic>
        <p:nvPicPr>
          <p:cNvPr id="11" name="Picture 2" descr="https://anrotech.ru/wp-content/uploads/2019/11/preview-blog-58-0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5"/>
          <a:stretch/>
        </p:blipFill>
        <p:spPr bwMode="auto">
          <a:xfrm>
            <a:off x="7706802" y="112383"/>
            <a:ext cx="4250604" cy="5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6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263274"/>
            <a:ext cx="92903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ресурсы, такие как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образовательные приложения,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цифровые динамичные образовательные материалы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«Учимся считать»,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IQsha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Maps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»,, стань школьником 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робобориком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3" y="1205112"/>
            <a:ext cx="3499985" cy="2333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3" y="3975718"/>
            <a:ext cx="4085201" cy="2723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50" y="1894133"/>
            <a:ext cx="2775794" cy="4163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18" y="1525218"/>
            <a:ext cx="3267742" cy="49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7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116" y="0"/>
            <a:ext cx="8825949" cy="49814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дальнейшего роста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0116" y="572709"/>
            <a:ext cx="7766936" cy="1224425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-освоение ИКТ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(информационно-коммуникационных технологий)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цифровых технологий; 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технологий;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продуктивной деятельности на основе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технического творчества.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6" y="2304426"/>
            <a:ext cx="4437523" cy="389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7238" y="2554270"/>
            <a:ext cx="58108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«Мультимедийная студия  «Я творю мир»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создать детскую творческую студию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авка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анимации целью которой будет являться: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снятие  психоэмоционального напряжения детей дошкольного возраста посредством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-анимации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Ключевые задачи: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выражать свои чувства, переживания во внешней действенной форме;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 коммуникацию с другими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продукты своей деятельности;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развивать стремление к исследованию окружающего мира через символизацию его в особой форме, конструирование мира в виде рисунков, сказок, историй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0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952" y="73153"/>
            <a:ext cx="103784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Эффекты: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 детей познавательной активности, логики, любознательности, исследовательского интереса, критического и инженерного мышления.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ФГОС ДО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 всем пяти направлениям развития: «Познавательное развитие», «Социально-коммуникативное развитие, «Речевое развитие», «Художественно-эстетическое развитие», «Физическое развитие».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организации системно-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в контексте требований ФГОС»;</a:t>
            </a:r>
          </a:p>
          <a:p>
            <a:pPr marL="342900" lvl="0" indent="-342900" algn="just">
              <a:spcAft>
                <a:spcPts val="1000"/>
              </a:spcAft>
              <a:buSzPts val="1100"/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качественно нового уровня формирования  универсальных способов деятельности: </a:t>
            </a:r>
          </a:p>
          <a:p>
            <a:pPr marL="720725" algn="just"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познание;</a:t>
            </a:r>
          </a:p>
          <a:p>
            <a:pPr marL="720725" algn="just"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моделирование;</a:t>
            </a:r>
          </a:p>
          <a:p>
            <a:pPr marL="720725" algn="just"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исследование;</a:t>
            </a:r>
          </a:p>
          <a:p>
            <a:pPr marL="720725" algn="just"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проектирование;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инновационной деятельности  СП ЦДО «Росточек» Гимназии;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качественное изменение  организации  образовательного процесса в детском саду;        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компетенции педагогов;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материально-технической базы;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качественное изменение инфраструктуры образовательного пространства детского сада;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инструментария, используемого педагогами для организации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074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27DE776-1A63-E19F-F3D8-438E2266E03E}"/>
              </a:ext>
            </a:extLst>
          </p:cNvPr>
          <p:cNvSpPr/>
          <p:nvPr/>
        </p:nvSpPr>
        <p:spPr>
          <a:xfrm rot="16200000">
            <a:off x="384811" y="2878823"/>
            <a:ext cx="3373824" cy="6411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66683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Возможные пути оснащения и интеграции в образовательной программе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0A6E7517-D6DD-5DD1-010C-E39AAD4CD62D}"/>
              </a:ext>
            </a:extLst>
          </p:cNvPr>
          <p:cNvCxnSpPr>
            <a:cxnSpLocks/>
          </p:cNvCxnSpPr>
          <p:nvPr/>
        </p:nvCxnSpPr>
        <p:spPr>
          <a:xfrm>
            <a:off x="2906218" y="1964251"/>
            <a:ext cx="1134160" cy="14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0A6E7517-D6DD-5DD1-010C-E39AAD4CD62D}"/>
              </a:ext>
            </a:extLst>
          </p:cNvPr>
          <p:cNvCxnSpPr>
            <a:cxnSpLocks/>
          </p:cNvCxnSpPr>
          <p:nvPr/>
        </p:nvCxnSpPr>
        <p:spPr>
          <a:xfrm>
            <a:off x="2929084" y="3041750"/>
            <a:ext cx="12250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0A6E7517-D6DD-5DD1-010C-E39AAD4CD62D}"/>
              </a:ext>
            </a:extLst>
          </p:cNvPr>
          <p:cNvCxnSpPr>
            <a:cxnSpLocks/>
          </p:cNvCxnSpPr>
          <p:nvPr/>
        </p:nvCxnSpPr>
        <p:spPr>
          <a:xfrm>
            <a:off x="2929084" y="4103309"/>
            <a:ext cx="12250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B5BCF1A-6480-4694-1B49-DFE2507E6678}"/>
              </a:ext>
            </a:extLst>
          </p:cNvPr>
          <p:cNvCxnSpPr>
            <a:cxnSpLocks/>
          </p:cNvCxnSpPr>
          <p:nvPr/>
        </p:nvCxnSpPr>
        <p:spPr>
          <a:xfrm>
            <a:off x="2906218" y="1961233"/>
            <a:ext cx="89530" cy="3259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6">
            <a:extLst>
              <a:ext uri="{FF2B5EF4-FFF2-40B4-BE49-F238E27FC236}">
                <a16:creationId xmlns="" xmlns:a16="http://schemas.microsoft.com/office/drawing/2014/main" id="{0948A1CF-A15C-32E4-6514-31F7546489C7}"/>
              </a:ext>
            </a:extLst>
          </p:cNvPr>
          <p:cNvSpPr txBox="1">
            <a:spLocks/>
          </p:cNvSpPr>
          <p:nvPr/>
        </p:nvSpPr>
        <p:spPr>
          <a:xfrm>
            <a:off x="4554276" y="1848599"/>
            <a:ext cx="3808242" cy="5515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chemeClr val="accent2">
                  <a:lumMod val="25000"/>
                </a:schemeClr>
              </a:solidFill>
            </a:endParaRPr>
          </a:p>
          <a:p>
            <a:pPr marL="0" indent="0" defTabSz="5334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в центрах экспериментирования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разными видами конструкторов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(«Ментальная арифметика»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конструирование»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 программирования и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алгоритмике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33471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27" y="207506"/>
            <a:ext cx="2087205" cy="4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9071" t="16809" r="19710" b="4842"/>
          <a:stretch/>
        </p:blipFill>
        <p:spPr bwMode="auto">
          <a:xfrm>
            <a:off x="9073840" y="4685163"/>
            <a:ext cx="2900788" cy="1838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0A6E7517-D6DD-5DD1-010C-E39AAD4CD62D}"/>
              </a:ext>
            </a:extLst>
          </p:cNvPr>
          <p:cNvCxnSpPr>
            <a:cxnSpLocks/>
          </p:cNvCxnSpPr>
          <p:nvPr/>
        </p:nvCxnSpPr>
        <p:spPr>
          <a:xfrm>
            <a:off x="2995748" y="5221224"/>
            <a:ext cx="12250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6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1732" y="202802"/>
            <a:ext cx="7766936" cy="1264257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highlight>
                  <a:srgbClr val="B8D2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highlight>
                  <a:srgbClr val="B8D2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0528" y="2039111"/>
            <a:ext cx="3667142" cy="32095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nrotech.ru/wp-content/uploads/2019/11/preview-blog-5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0" y="1755648"/>
            <a:ext cx="5517400" cy="31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9">
            <a:extLst>
              <a:ext uri="{FF2B5EF4-FFF2-40B4-BE49-F238E27FC236}">
                <a16:creationId xmlns="" xmlns:a16="http://schemas.microsoft.com/office/drawing/2014/main" id="{6892D6F1-AA51-4E22-825B-FE00473236AA}"/>
              </a:ext>
            </a:extLst>
          </p:cNvPr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736" y="1833371"/>
            <a:ext cx="5579226" cy="3621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4845" y="191177"/>
            <a:ext cx="7792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-образование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модульное направление 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целью которого является развитие интеллектуальных способностей ребенка с возможностью вовлечения его в 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научно-техническое творчество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3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5232" y="165149"/>
            <a:ext cx="8168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«STEM -образование детей дошкольного возраста» включает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 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содержание которых направлено на развитие интеллектуальных способностей детей.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detsad186.ru/wp-content/uploads/2021/01/-%D1%81-%D0%BA%D0%BE%D0%BD%D1%82%D0%B0%D0%BA%D1%82%D0%BE%D0%BC-%D0%92%D0%B0%D0%BB%D0%B5%D1%80%D0%B8%D0%B8-2-scaled-e1610179039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18" y="1249274"/>
            <a:ext cx="829198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1410" y="1342264"/>
            <a:ext cx="313684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en-US" dirty="0" smtClean="0"/>
              <a:t>STEM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6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908" y="644596"/>
            <a:ext cx="10903868" cy="158859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Экспериментирование с предметами окружающего мира;</a:t>
            </a: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действительности путем действий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геометрическими телами и фигурами;</a:t>
            </a:r>
          </a:p>
          <a:p>
            <a:pPr algn="l">
              <a:lnSpc>
                <a:spcPct val="11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Освоение пространственных отношений;</a:t>
            </a:r>
          </a:p>
          <a:p>
            <a:pPr algn="l">
              <a:lnSpc>
                <a:spcPct val="11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Конструирование в различных ракурсах и проекциях.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009" y="182931"/>
            <a:ext cx="8372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система Ф.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8" y="2602523"/>
            <a:ext cx="3383280" cy="2112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" y="4868026"/>
            <a:ext cx="2781059" cy="1814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178595"/>
            <a:ext cx="4027231" cy="3072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31" y="3433520"/>
            <a:ext cx="3054096" cy="2341934"/>
          </a:xfrm>
          <a:prstGeom prst="rect">
            <a:avLst/>
          </a:prstGeom>
        </p:spPr>
      </p:pic>
      <p:pic>
        <p:nvPicPr>
          <p:cNvPr id="8" name="Picture 2" descr="https://anrotech.ru/wp-content/uploads/2019/11/preview-blog-58-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/>
          <a:stretch/>
        </p:blipFill>
        <p:spPr bwMode="auto">
          <a:xfrm>
            <a:off x="7762281" y="512956"/>
            <a:ext cx="4376790" cy="19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6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258" y="697880"/>
            <a:ext cx="7743874" cy="1526727"/>
          </a:xfrm>
        </p:spPr>
        <p:txBody>
          <a:bodyPr/>
          <a:lstStyle/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-способность к практическому и умственному экспериментированию, обобщению, установлению причинно-следственных связей;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создавать новые образы,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фантазировать.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представлений об окружающем мире в опытно-экспериментальной деятельности;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экологического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 с природным материалом,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уличная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лаборатория, метеостанция, а также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838" y="72533"/>
            <a:ext cx="8431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Изображение выглядит как мальчик, ребенок, начинающий ходить, Человеческое лицо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B626566-AD4E-3C6D-C927-CCB38355F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6" y="2326734"/>
            <a:ext cx="2365606" cy="1858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84" y="4649203"/>
            <a:ext cx="3162674" cy="2208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6" y="4287367"/>
            <a:ext cx="2036496" cy="2570633"/>
          </a:xfrm>
          <a:prstGeom prst="rect">
            <a:avLst/>
          </a:prstGeom>
        </p:spPr>
      </p:pic>
      <p:pic>
        <p:nvPicPr>
          <p:cNvPr id="10" name="Picture 2" descr="https://anrotech.ru/wp-content/uploads/2019/11/preview-blog-58-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201260" y="334143"/>
            <a:ext cx="3743440" cy="1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89" y="1485387"/>
            <a:ext cx="2218182" cy="2957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98" y="3227832"/>
            <a:ext cx="2276468" cy="3414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60" y="3227832"/>
            <a:ext cx="2272516" cy="34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0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48" y="204508"/>
            <a:ext cx="8677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и виртуальные лаборатории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Наураша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Virtulab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»,…) для организации экспериментальной деятельности и формирования исследовательской компетентностей</a:t>
            </a:r>
            <a:endParaRPr lang="ru-RU" sz="1600" dirty="0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F5C736F-6E61-4B42-99D1-ED9D7EE6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9" y="1365286"/>
            <a:ext cx="3250048" cy="241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6FDB7FE-A338-A9AD-3603-EA3E8FCE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76" y="4092053"/>
            <a:ext cx="3131820" cy="251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8" y="1713054"/>
            <a:ext cx="3579177" cy="477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89" y="1454408"/>
            <a:ext cx="3427615" cy="46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962" y="659748"/>
            <a:ext cx="7766936" cy="1152183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к практическому и умственному экспериментированию, обобщению, речевому планированию и речевому комментированию процесса и результата собственной деятельности; </a:t>
            </a:r>
            <a:b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свободное владение родным языком (словарный состав, грамматический строй речи, фонетическая система, элементарные представления о семантической структуре) </a:t>
            </a:r>
            <a:b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-умение создавать новые образы, фантазировать, использовать аналогию.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287" y="30990"/>
            <a:ext cx="8911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LEGO - конструирование»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одежда, ребенок, начинающий ходить, мальчик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F85A1111-D008-3208-49D8-6099C4162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94" y="3134202"/>
            <a:ext cx="2587700" cy="296498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 помещении, одежда, ребенок, начинающий ходить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2148E04-232B-8CF0-A017-9F5E6070B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32" y="2427843"/>
            <a:ext cx="2822849" cy="325701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в помещении, Человеческое лицо, одежда, меб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57D09E75-00A5-A584-6106-5C351B9E27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4" y="2274205"/>
            <a:ext cx="2577271" cy="17199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6DF48D-B610-101D-BA3C-E72D5C762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06" y="4263082"/>
            <a:ext cx="2627495" cy="224554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 помещении, Игрушечный блок, Масштабная модель, Игрушечный конструкт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B8DDED99-1C51-F2DC-E625-99E02D79F3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2" y="4420622"/>
            <a:ext cx="2822849" cy="1930466"/>
          </a:xfrm>
          <a:prstGeom prst="rect">
            <a:avLst/>
          </a:prstGeom>
        </p:spPr>
      </p:pic>
      <p:pic>
        <p:nvPicPr>
          <p:cNvPr id="9" name="Picture 2" descr="https://anrotech.ru/wp-content/uploads/2019/11/preview-blog-58-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2" b="24878"/>
          <a:stretch/>
        </p:blipFill>
        <p:spPr bwMode="auto">
          <a:xfrm>
            <a:off x="8684109" y="197475"/>
            <a:ext cx="3120910" cy="9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8105" y="2017750"/>
            <a:ext cx="2366914" cy="17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1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0" y="148304"/>
            <a:ext cx="8394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Робототехнические модули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«Умная пчела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Bee-Bot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конструкторы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обучения основам программирования и алгоритмизации в доступной форме с 4 летнего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5" y="1219267"/>
            <a:ext cx="2717938" cy="2046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9" y="3557554"/>
            <a:ext cx="2307383" cy="3076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00" y="1219267"/>
            <a:ext cx="2469071" cy="2218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77" y="3703023"/>
            <a:ext cx="3710297" cy="2473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90" y="1348633"/>
            <a:ext cx="3331750" cy="49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3223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277</Words>
  <Application>Microsoft Office PowerPoint</Application>
  <PresentationFormat>Широкоэкранный</PresentationFormat>
  <Paragraphs>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-способность к практическому и умственному экспериментированию, обобщению, установлению причинно-следственных связей; -умение создавать новые образы, фантазировать.  -формирование представлений об окружающем мире в опытно-экспериментальной деятельности; -формирование экологического сознания с природным материалом, детская уличная лаборатория, метеостанция, а также электронные образовательные ресурсы. </vt:lpstr>
      <vt:lpstr>Презентация PowerPoint</vt:lpstr>
      <vt:lpstr> - способность к практическому и умственному экспериментированию, обобщению, речевому планированию и речевому комментированию процесса и результата собственной деятельности;  - свободное владение родным языком (словарный состав, грамматический строй речи, фонетическая система, элементарные представления о семантической структуре)  -умение создавать новые образы, фантазировать, использовать аналогию.</vt:lpstr>
      <vt:lpstr>Презентация PowerPoint</vt:lpstr>
      <vt:lpstr>«Математическое развитие» </vt:lpstr>
      <vt:lpstr>Презентация PowerPoint</vt:lpstr>
      <vt:lpstr>  Перспектива дальнейшего роста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ЦДО</dc:creator>
  <cp:lastModifiedBy>ЦДО</cp:lastModifiedBy>
  <cp:revision>41</cp:revision>
  <dcterms:created xsi:type="dcterms:W3CDTF">2024-01-17T07:31:25Z</dcterms:created>
  <dcterms:modified xsi:type="dcterms:W3CDTF">2024-02-06T08:24:16Z</dcterms:modified>
</cp:coreProperties>
</file>