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6" r:id="rId3"/>
    <p:sldId id="275" r:id="rId4"/>
    <p:sldId id="279" r:id="rId5"/>
    <p:sldId id="280" r:id="rId6"/>
    <p:sldId id="281" r:id="rId7"/>
    <p:sldId id="282" r:id="rId8"/>
    <p:sldId id="269" r:id="rId9"/>
    <p:sldId id="258" r:id="rId10"/>
    <p:sldId id="260" r:id="rId11"/>
    <p:sldId id="259" r:id="rId12"/>
    <p:sldId id="271" r:id="rId13"/>
    <p:sldId id="257" r:id="rId14"/>
    <p:sldId id="283" r:id="rId15"/>
    <p:sldId id="291" r:id="rId16"/>
    <p:sldId id="292" r:id="rId17"/>
    <p:sldId id="262" r:id="rId18"/>
    <p:sldId id="284" r:id="rId19"/>
    <p:sldId id="286" r:id="rId20"/>
    <p:sldId id="287" r:id="rId21"/>
    <p:sldId id="285" r:id="rId22"/>
    <p:sldId id="288" r:id="rId23"/>
    <p:sldId id="289" r:id="rId24"/>
    <p:sldId id="290" r:id="rId25"/>
    <p:sldId id="295" r:id="rId26"/>
    <p:sldId id="29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100"/>
    <a:srgbClr val="9F7F6D"/>
    <a:srgbClr val="603000"/>
    <a:srgbClr val="9966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56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FB9E9-484B-4194-8D9F-6C5ED7CAFEF3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13D70-14BA-4772-90F7-1048A52A5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Примечание для учителя: прикрепить ссылку на видео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4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30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7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5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Примечание для учителя: прикрепить ссылку на видео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4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Входное</a:t>
            </a:r>
            <a:r>
              <a:rPr lang="ru-RU" baseline="0" dirty="0" smtClean="0"/>
              <a:t> тестирование на сайте </a:t>
            </a:r>
            <a:r>
              <a:rPr lang="en-US" baseline="0" smtClean="0"/>
              <a:t>quzziz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9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0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5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5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2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Примечание для учителя: прикрепить ссылку на видео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13D70-14BA-4772-90F7-1048A52A506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34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1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3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77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01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1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3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26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1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3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4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32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4DBD5-B9B6-4B27-A40A-9CD364E98A0A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F8446-BFE5-4944-8499-266A334E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1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stitch.su/users/treasures/big/34868_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9392"/>
            <a:ext cx="92007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83568" y="1484784"/>
            <a:ext cx="7920880" cy="2376264"/>
          </a:xfrm>
          <a:prstGeom prst="roundRect">
            <a:avLst/>
          </a:prstGeom>
          <a:solidFill>
            <a:srgbClr val="9F7F6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err="1" smtClean="0">
                <a:solidFill>
                  <a:schemeClr val="bg1"/>
                </a:solidFill>
              </a:rPr>
              <a:t>Д.Роулинг</a:t>
            </a:r>
            <a:r>
              <a:rPr lang="ru-RU" sz="5400" b="1" dirty="0" smtClean="0">
                <a:solidFill>
                  <a:schemeClr val="bg1"/>
                </a:solidFill>
              </a:rPr>
              <a:t> «Гарри Поттер и тайная комната»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ugra.ru/pics-2.bp.blogspot.com/-LLmLkwhtwbY/V1N5yWaRXaI/AAAAAAAAFjM/dRB12B1O3p8TZUg97oWpNiNNRbY7Ql53ACLcB/s1600/Harry_Pot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2448272" cy="232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403648" y="5992832"/>
            <a:ext cx="6408712" cy="892552"/>
            <a:chOff x="1239876" y="151051"/>
            <a:chExt cx="6408712" cy="97369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239876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17222" y="151051"/>
              <a:ext cx="4628190" cy="973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    </a:t>
              </a:r>
              <a:r>
                <a:rPr lang="ru-RU" sz="2000" b="1" dirty="0" smtClean="0">
                  <a:solidFill>
                    <a:srgbClr val="422100"/>
                  </a:solidFill>
                  <a:latin typeface="Monotype Corsiva" pitchFamily="66" charset="0"/>
                  <a:ea typeface="+mj-ea"/>
                  <a:cs typeface="+mj-cs"/>
                </a:rPr>
                <a:t>Урок подготовлен учителем  литературы</a:t>
              </a:r>
            </a:p>
            <a:p>
              <a:r>
                <a:rPr lang="ru-RU" sz="2000" b="1" dirty="0" smtClean="0">
                  <a:solidFill>
                    <a:srgbClr val="422100"/>
                  </a:solidFill>
                  <a:latin typeface="Monotype Corsiva" pitchFamily="66" charset="0"/>
                  <a:ea typeface="+mj-ea"/>
                  <a:cs typeface="+mj-cs"/>
                </a:rPr>
                <a:t>МКОУ Заволжского лицея Голубевой Е.А.</a:t>
              </a:r>
              <a:endParaRPr lang="ru-RU" sz="2000" dirty="0">
                <a:solidFill>
                  <a:srgbClr val="422100"/>
                </a:solidFill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4.bp.blogspot.com/-1ad_yYh5fJg/USNLsqa8J_I/AAAAAAAACq0/f4xIhjVcQKM/s1600/Screenshot-1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65"/>
          <a:stretch/>
        </p:blipFill>
        <p:spPr bwMode="auto">
          <a:xfrm>
            <a:off x="0" y="-531440"/>
            <a:ext cx="9190743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8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i.pinimg.com/736x/0b/1d/2f/0b1d2fb35e0c9a1fe408275b949c53a9--weasley-harry-potter-harry-potter-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.kanobu.ru/longreads/2016/8/12/a29d0908-7d82-4bab-b38f-b1ae4b32a1d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556792"/>
            <a:ext cx="7314704" cy="46745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19672" y="188640"/>
            <a:ext cx="7056784" cy="1080120"/>
          </a:xfrm>
          <a:prstGeom prst="roundRect">
            <a:avLst/>
          </a:prstGeom>
          <a:solidFill>
            <a:srgbClr val="9F7F6D">
              <a:alpha val="61000"/>
            </a:srgb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4221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ОСТАНОВКА ТРЕТЬЯ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4221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4" descr="https://i.pinimg.com/236x/ef/a8/44/efa844b16a427827e9e6f7ba5a2e55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380"/>
            <a:ext cx="1330015" cy="12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.tmdb.org/t/p/original/vFx89QQL8XZ77PUGJJywy1Kx9g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32656"/>
            <a:ext cx="8268087" cy="6192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323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84181"/>
            <a:ext cx="7056784" cy="1108715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/>
              <a:t>К</a:t>
            </a:r>
            <a:r>
              <a:rPr lang="ru-RU" b="1" dirty="0" smtClean="0"/>
              <a:t>акие </a:t>
            </a:r>
            <a:r>
              <a:rPr lang="ru-RU" b="1" dirty="0"/>
              <a:t>учебные предметы были у друзей на 2 курсе и кто их </a:t>
            </a:r>
            <a:r>
              <a:rPr lang="ru-RU" b="1" dirty="0" smtClean="0"/>
              <a:t>преподаватель? Ответы занести в таблицу</a:t>
            </a:r>
            <a:r>
              <a:rPr lang="ru-RU" b="1" dirty="0"/>
              <a:t> </a:t>
            </a:r>
            <a:r>
              <a:rPr lang="ru-RU" b="1" dirty="0" smtClean="0"/>
              <a:t>и отправить учителю с совой.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699792" y="5805264"/>
            <a:ext cx="3992824" cy="660073"/>
            <a:chOff x="134550" y="339202"/>
            <a:chExt cx="8884035" cy="72008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94768" y="339202"/>
              <a:ext cx="8651761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34550" y="417756"/>
              <a:ext cx="8884035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prstClr val="black"/>
                  </a:solidFill>
                  <a:ea typeface="+mj-ea"/>
                  <a:cs typeface="+mj-cs"/>
                </a:rPr>
                <a:t> </a:t>
              </a:r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ВОЛШЕБНАЯ ПОЧТА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843808" y="260648"/>
            <a:ext cx="3456384" cy="864096"/>
            <a:chOff x="2843808" y="116632"/>
            <a:chExt cx="3456384" cy="108012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2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026" name="Picture 2" descr="C:\Users\Admin\Downloads\pngegg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57062"/>
            <a:ext cx="3642467" cy="344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987824" y="5805264"/>
            <a:ext cx="3096344" cy="660073"/>
            <a:chOff x="1095860" y="339202"/>
            <a:chExt cx="6408712" cy="72008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095860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95860" y="417756"/>
              <a:ext cx="5307621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prstClr val="black"/>
                  </a:solidFill>
                  <a:ea typeface="+mj-ea"/>
                  <a:cs typeface="+mj-cs"/>
                </a:rPr>
                <a:t>      </a:t>
              </a:r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ХОГВАРДС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483628"/>
              </p:ext>
            </p:extLst>
          </p:nvPr>
        </p:nvGraphicFramePr>
        <p:xfrm>
          <a:off x="1043608" y="1599024"/>
          <a:ext cx="7128791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3567879"/>
                <a:gridCol w="356091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предмета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Преподаватель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трансфигурация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профессор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Миневра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Макгонагалл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защита от тёмных искусств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Златопуст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Локонс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зельеварение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профессор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Северус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Снегг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травология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профессор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Стебль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история магии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профессор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Бинс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(призрак)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заклинания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профессор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Флитвик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полёты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мадам Трюк (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Хуч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врач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мадам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Помфри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завхоз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Филч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библиотекарь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Пинс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647825" y="2706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188640"/>
            <a:ext cx="3456384" cy="936104"/>
            <a:chOff x="2843808" y="116632"/>
            <a:chExt cx="3456384" cy="108012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2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90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55576" y="5805264"/>
            <a:ext cx="7247033" cy="660073"/>
            <a:chOff x="1095860" y="339202"/>
            <a:chExt cx="6408712" cy="72008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095860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095860" y="417756"/>
              <a:ext cx="6358770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prstClr val="black"/>
                  </a:solidFill>
                  <a:ea typeface="+mj-ea"/>
                  <a:cs typeface="+mj-cs"/>
                </a:rPr>
                <a:t>  </a:t>
              </a:r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УРОКИ ЧАРОДЕЙСТВА И ВОЛШЕБСТВА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843808" y="188640"/>
            <a:ext cx="3456384" cy="936104"/>
            <a:chOff x="2843808" y="116632"/>
            <a:chExt cx="3456384" cy="10801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3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340768"/>
            <a:ext cx="635508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6" name="Группа 5"/>
          <p:cNvGrpSpPr/>
          <p:nvPr/>
        </p:nvGrpSpPr>
        <p:grpSpPr>
          <a:xfrm>
            <a:off x="1403648" y="-315416"/>
            <a:ext cx="6408712" cy="1512168"/>
            <a:chOff x="1475656" y="260648"/>
            <a:chExt cx="6408712" cy="151216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475656" y="692696"/>
              <a:ext cx="6408712" cy="108012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384448" y="260648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УРОК ТРАВОЛОГИИ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</p:txBody>
      </p:sp>
      <p:sp>
        <p:nvSpPr>
          <p:cNvPr id="4" name="AutoShape 2" descr="Травология | Гарри Поттер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556792"/>
            <a:ext cx="6480720" cy="43680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404892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5" name="Группа 4"/>
          <p:cNvGrpSpPr/>
          <p:nvPr/>
        </p:nvGrpSpPr>
        <p:grpSpPr>
          <a:xfrm>
            <a:off x="1403648" y="-171400"/>
            <a:ext cx="6408712" cy="1512168"/>
            <a:chOff x="1475656" y="260648"/>
            <a:chExt cx="6408712" cy="151216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475656" y="692696"/>
              <a:ext cx="6408712" cy="108012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84448" y="260648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97768"/>
            <a:ext cx="8229600" cy="1143000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УРОК ТРАНСФИГУРАЦИИ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AutoShape 2" descr="Травология | Гарри Поттер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Трансфигурация - вид запретной магии или же нечто другое? | Алексей  Подгорнов |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992036" cy="42484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35205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5" name="Группа 4"/>
          <p:cNvGrpSpPr/>
          <p:nvPr/>
        </p:nvGrpSpPr>
        <p:grpSpPr>
          <a:xfrm>
            <a:off x="1403648" y="-171400"/>
            <a:ext cx="6408712" cy="1512168"/>
            <a:chOff x="1475656" y="260648"/>
            <a:chExt cx="6408712" cy="151216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475656" y="692696"/>
              <a:ext cx="6408712" cy="108012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84448" y="260648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УРОК </a:t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защиты от темных искусств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AutoShape 2" descr="Травология | Гарри Поттер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Гарри Поттер. Все преподаватели ЗОТИ от худшего к лучшему | Оксенфуртская  академия | Дзе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80720" cy="3888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218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stitch.su/users/treasures/big/34868_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9392"/>
            <a:ext cx="92007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43608" y="1484784"/>
            <a:ext cx="7056784" cy="2376264"/>
          </a:xfrm>
          <a:prstGeom prst="roundRect">
            <a:avLst/>
          </a:prstGeom>
          <a:solidFill>
            <a:srgbClr val="9F7F6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Литературная игра «Победим василиска»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ugra.ru/pics-2.bp.blogspot.com/-LLmLkwhtwbY/V1N5yWaRXaI/AAAAAAAAFjM/dRB12B1O3p8TZUg97oWpNiNNRbY7Ql53ACLcB/s1600/Harry_Pot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2448272" cy="232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403648" y="5992832"/>
            <a:ext cx="6408712" cy="892552"/>
            <a:chOff x="1239876" y="151051"/>
            <a:chExt cx="6408712" cy="97369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239876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17222" y="151051"/>
              <a:ext cx="4628190" cy="9736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    </a:t>
              </a:r>
              <a:r>
                <a:rPr lang="ru-RU" sz="2000" b="1" dirty="0" smtClean="0">
                  <a:solidFill>
                    <a:srgbClr val="422100"/>
                  </a:solidFill>
                  <a:latin typeface="Monotype Corsiva" pitchFamily="66" charset="0"/>
                  <a:ea typeface="+mj-ea"/>
                  <a:cs typeface="+mj-cs"/>
                </a:rPr>
                <a:t>Урок подготовлен учителем  литературы</a:t>
              </a:r>
            </a:p>
            <a:p>
              <a:r>
                <a:rPr lang="ru-RU" sz="2000" b="1" dirty="0" smtClean="0">
                  <a:solidFill>
                    <a:srgbClr val="422100"/>
                  </a:solidFill>
                  <a:latin typeface="Monotype Corsiva" pitchFamily="66" charset="0"/>
                  <a:ea typeface="+mj-ea"/>
                  <a:cs typeface="+mj-cs"/>
                </a:rPr>
                <a:t>МКОУ Заволжского лицея Голубевой Е.А.</a:t>
              </a:r>
              <a:endParaRPr lang="ru-RU" sz="2000" dirty="0">
                <a:solidFill>
                  <a:srgbClr val="422100"/>
                </a:solidFill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3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5" name="Группа 4"/>
          <p:cNvGrpSpPr/>
          <p:nvPr/>
        </p:nvGrpSpPr>
        <p:grpSpPr>
          <a:xfrm>
            <a:off x="1403648" y="-171400"/>
            <a:ext cx="6408712" cy="1512168"/>
            <a:chOff x="1475656" y="260648"/>
            <a:chExt cx="6408712" cy="151216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475656" y="692696"/>
              <a:ext cx="6408712" cy="108012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384448" y="260648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97768"/>
            <a:ext cx="8229600" cy="1143000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УРОК КВИДДИЧА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AutoShape 2" descr="Травология | Гарри Поттер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Квиддич со всех сторон. Как Роулинг ввела его в «Гарри Поттер» после  расставания. Почему это плохой спорт. Как сыграть в реальности | Гол.р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42303" cy="42484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3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10" name="Группа 9"/>
          <p:cNvGrpSpPr/>
          <p:nvPr/>
        </p:nvGrpSpPr>
        <p:grpSpPr>
          <a:xfrm>
            <a:off x="1979712" y="5877272"/>
            <a:ext cx="5112568" cy="660073"/>
            <a:chOff x="1276388" y="195186"/>
            <a:chExt cx="6408712" cy="72008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276388" y="195186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658156" y="264237"/>
              <a:ext cx="4089287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ДУЭЛЬНЫЙ КЛУБ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2"/>
            <a:ext cx="6624736" cy="662473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843808" y="188640"/>
            <a:ext cx="3456384" cy="936104"/>
            <a:chOff x="2843808" y="116632"/>
            <a:chExt cx="3456384" cy="108012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4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1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10" name="Группа 9"/>
          <p:cNvGrpSpPr/>
          <p:nvPr/>
        </p:nvGrpSpPr>
        <p:grpSpPr>
          <a:xfrm>
            <a:off x="1835696" y="5805264"/>
            <a:ext cx="5112568" cy="660073"/>
            <a:chOff x="1095860" y="339202"/>
            <a:chExt cx="6408712" cy="72008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95860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658156" y="408254"/>
              <a:ext cx="3923551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ДРУЗЬЯ И ВРАГИ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843808" y="-243408"/>
            <a:ext cx="3456384" cy="1440160"/>
            <a:chOff x="2843808" y="-315416"/>
            <a:chExt cx="3456384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2843808" y="-315416"/>
              <a:ext cx="3456384" cy="1512168"/>
              <a:chOff x="1609171" y="260648"/>
              <a:chExt cx="6408712" cy="1512168"/>
            </a:xfrm>
            <a:solidFill>
              <a:srgbClr val="422100"/>
            </a:solidFill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1609171" y="692696"/>
                <a:ext cx="6408712" cy="108012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384448" y="260648"/>
                <a:ext cx="184731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5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661248"/>
            <a:ext cx="2093881" cy="21357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457325"/>
            <a:ext cx="6867525" cy="3943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2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10" name="Группа 9"/>
          <p:cNvGrpSpPr/>
          <p:nvPr/>
        </p:nvGrpSpPr>
        <p:grpSpPr>
          <a:xfrm>
            <a:off x="1835696" y="5805264"/>
            <a:ext cx="5112568" cy="660073"/>
            <a:chOff x="1095860" y="339202"/>
            <a:chExt cx="6408712" cy="72008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95860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658156" y="408254"/>
              <a:ext cx="4355250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ТАЙНАЯ КОМНАТА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843808" y="-243408"/>
            <a:ext cx="3456384" cy="1368152"/>
            <a:chOff x="2843808" y="-315416"/>
            <a:chExt cx="3456384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2843808" y="-315416"/>
              <a:ext cx="3456384" cy="1512168"/>
              <a:chOff x="1609171" y="260648"/>
              <a:chExt cx="6408712" cy="1512168"/>
            </a:xfrm>
            <a:solidFill>
              <a:srgbClr val="422100"/>
            </a:solidFill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1609171" y="692696"/>
                <a:ext cx="6408712" cy="108012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384448" y="260648"/>
                <a:ext cx="184731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6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48141"/>
            <a:ext cx="6443429" cy="3825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9" name="Picture 2" descr="C:\Users\Admin\Downloads\pngegg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533240"/>
            <a:ext cx="2664296" cy="213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6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9793088" cy="7400883"/>
          </a:xfrm>
        </p:spPr>
      </p:pic>
      <p:grpSp>
        <p:nvGrpSpPr>
          <p:cNvPr id="10" name="Группа 9"/>
          <p:cNvGrpSpPr/>
          <p:nvPr/>
        </p:nvGrpSpPr>
        <p:grpSpPr>
          <a:xfrm>
            <a:off x="1835696" y="5805264"/>
            <a:ext cx="5472608" cy="660073"/>
            <a:chOff x="1095860" y="339202"/>
            <a:chExt cx="6408712" cy="72008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95860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803360" y="408254"/>
              <a:ext cx="5448237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prstClr val="black"/>
                  </a:solidFill>
                  <a:ea typeface="+mj-ea"/>
                  <a:cs typeface="+mj-cs"/>
                </a:rPr>
                <a:t> </a:t>
              </a:r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БОРЬБА С ВАСИЛИСКОМ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87624" y="1484784"/>
            <a:ext cx="66967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Wingdings" pitchFamily="2" charset="2"/>
              <a:buChar char="v"/>
            </a:pPr>
            <a:r>
              <a:rPr lang="ru-RU" sz="3600" dirty="0"/>
              <a:t>Открыть тайную </a:t>
            </a:r>
            <a:r>
              <a:rPr lang="ru-RU" sz="3600" dirty="0" smtClean="0"/>
              <a:t>комнату.</a:t>
            </a:r>
            <a:endParaRPr lang="ru-RU" sz="3600" dirty="0"/>
          </a:p>
          <a:p>
            <a:pPr marL="571500" lvl="0" indent="-571500">
              <a:buFont typeface="Wingdings" pitchFamily="2" charset="2"/>
              <a:buChar char="v"/>
            </a:pPr>
            <a:r>
              <a:rPr lang="ru-RU" sz="3600" dirty="0"/>
              <a:t>Добыть волшебный </a:t>
            </a:r>
            <a:r>
              <a:rPr lang="ru-RU" sz="3600" dirty="0" smtClean="0"/>
              <a:t>меч. </a:t>
            </a:r>
            <a:r>
              <a:rPr lang="ru-RU" sz="3600" dirty="0" err="1" smtClean="0"/>
              <a:t>Гриффиндор</a:t>
            </a:r>
            <a:r>
              <a:rPr lang="ru-RU" sz="3600" dirty="0" smtClean="0"/>
              <a:t>.</a:t>
            </a:r>
            <a:endParaRPr lang="ru-RU" sz="3600" dirty="0"/>
          </a:p>
          <a:p>
            <a:pPr marL="571500" lvl="0" indent="-571500">
              <a:buFont typeface="Wingdings" pitchFamily="2" charset="2"/>
              <a:buChar char="v"/>
            </a:pPr>
            <a:r>
              <a:rPr lang="ru-RU" sz="3600" dirty="0"/>
              <a:t>Убить </a:t>
            </a:r>
            <a:r>
              <a:rPr lang="ru-RU" sz="3600" dirty="0" smtClean="0"/>
              <a:t>Василиска.</a:t>
            </a:r>
            <a:endParaRPr lang="ru-RU" sz="3600" dirty="0"/>
          </a:p>
          <a:p>
            <a:pPr marL="571500" lvl="0" indent="-571500">
              <a:buFont typeface="Wingdings" pitchFamily="2" charset="2"/>
              <a:buChar char="v"/>
            </a:pPr>
            <a:r>
              <a:rPr lang="ru-RU" sz="3600" dirty="0"/>
              <a:t>Уничтожить </a:t>
            </a:r>
            <a:r>
              <a:rPr lang="ru-RU" sz="3600" dirty="0" err="1" smtClean="0"/>
              <a:t>крестраж</a:t>
            </a:r>
            <a:r>
              <a:rPr lang="ru-RU" sz="3600" dirty="0" smtClean="0"/>
              <a:t>.</a:t>
            </a:r>
            <a:endParaRPr lang="ru-RU" sz="3600" dirty="0"/>
          </a:p>
          <a:p>
            <a:pPr marL="571500" lvl="0" indent="-571500">
              <a:buFont typeface="Wingdings" pitchFamily="2" charset="2"/>
              <a:buChar char="v"/>
            </a:pPr>
            <a:r>
              <a:rPr lang="ru-RU" sz="3600" dirty="0"/>
              <a:t>Залечить </a:t>
            </a:r>
            <a:r>
              <a:rPr lang="ru-RU" sz="3600" dirty="0" smtClean="0"/>
              <a:t>рану.</a:t>
            </a:r>
            <a:endParaRPr lang="ru-RU" sz="3600" dirty="0"/>
          </a:p>
          <a:p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843808" y="188641"/>
            <a:ext cx="3456384" cy="1008112"/>
            <a:chOff x="2843808" y="116632"/>
            <a:chExt cx="3456384" cy="108012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7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2050" name="Picture 2" descr="C:\Users\Admin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368231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9793088" cy="7400883"/>
          </a:xfrm>
        </p:spPr>
      </p:pic>
      <p:grpSp>
        <p:nvGrpSpPr>
          <p:cNvPr id="10" name="Группа 9"/>
          <p:cNvGrpSpPr/>
          <p:nvPr/>
        </p:nvGrpSpPr>
        <p:grpSpPr>
          <a:xfrm>
            <a:off x="1835696" y="5805264"/>
            <a:ext cx="5472608" cy="660073"/>
            <a:chOff x="1095860" y="339202"/>
            <a:chExt cx="6408712" cy="72008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95860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803360" y="408254"/>
              <a:ext cx="5448237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prstClr val="black"/>
                  </a:solidFill>
                  <a:ea typeface="+mj-ea"/>
                  <a:cs typeface="+mj-cs"/>
                </a:rPr>
                <a:t> </a:t>
              </a:r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БОРЬБА С ВАСИЛИСКОМ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27584" y="1895921"/>
            <a:ext cx="720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 smtClean="0"/>
              <a:t>1) Кто помог найти вход в  </a:t>
            </a:r>
            <a:r>
              <a:rPr lang="ru-RU" sz="3600" dirty="0"/>
              <a:t>тайную </a:t>
            </a:r>
            <a:r>
              <a:rPr lang="ru-RU" sz="3600" dirty="0" smtClean="0"/>
              <a:t>комнату?</a:t>
            </a:r>
          </a:p>
          <a:p>
            <a:pPr lvl="0"/>
            <a:r>
              <a:rPr lang="ru-RU" sz="3600" dirty="0" smtClean="0"/>
              <a:t>2)Кто принес меч </a:t>
            </a:r>
            <a:r>
              <a:rPr lang="ru-RU" sz="3600" dirty="0" err="1" smtClean="0"/>
              <a:t>Гриффиндора</a:t>
            </a:r>
            <a:r>
              <a:rPr lang="ru-RU" sz="3600" dirty="0" smtClean="0"/>
              <a:t>?</a:t>
            </a:r>
            <a:endParaRPr lang="ru-RU" sz="3600" dirty="0"/>
          </a:p>
          <a:p>
            <a:pPr lvl="0"/>
            <a:r>
              <a:rPr lang="ru-RU" sz="3600" dirty="0" smtClean="0"/>
              <a:t>3) Чем Гарри убил Василиска?</a:t>
            </a:r>
            <a:endParaRPr lang="ru-RU" sz="3600" dirty="0"/>
          </a:p>
          <a:p>
            <a:pPr lvl="0"/>
            <a:r>
              <a:rPr lang="ru-RU" sz="3600" dirty="0" smtClean="0"/>
              <a:t>4)Как Гарри уничтожил </a:t>
            </a:r>
            <a:r>
              <a:rPr lang="ru-RU" sz="3600" dirty="0" err="1" smtClean="0"/>
              <a:t>крестраж</a:t>
            </a:r>
            <a:r>
              <a:rPr lang="ru-RU" sz="3600" dirty="0" smtClean="0"/>
              <a:t>.</a:t>
            </a:r>
            <a:endParaRPr lang="ru-RU" sz="3600" dirty="0"/>
          </a:p>
          <a:p>
            <a:pPr lvl="0"/>
            <a:r>
              <a:rPr lang="ru-RU" sz="3600" dirty="0" smtClean="0"/>
              <a:t>5) Чем Гарри вылечил рану?</a:t>
            </a:r>
            <a:endParaRPr lang="ru-RU" sz="3600" dirty="0"/>
          </a:p>
          <a:p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843808" y="188641"/>
            <a:ext cx="3456384" cy="1008112"/>
            <a:chOff x="2843808" y="116632"/>
            <a:chExt cx="3456384" cy="108012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7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2050" name="Picture 2" descr="C:\Users\Admin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8680"/>
            <a:ext cx="188606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</p:spPr>
      </p:pic>
      <p:grpSp>
        <p:nvGrpSpPr>
          <p:cNvPr id="14" name="Группа 13"/>
          <p:cNvGrpSpPr/>
          <p:nvPr/>
        </p:nvGrpSpPr>
        <p:grpSpPr>
          <a:xfrm>
            <a:off x="2843808" y="116632"/>
            <a:ext cx="3456384" cy="1008112"/>
            <a:chOff x="2843808" y="116632"/>
            <a:chExt cx="3456384" cy="108012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396053" y="188640"/>
              <a:ext cx="218405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ИТОГИ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123728" y="5805264"/>
            <a:ext cx="4464496" cy="660073"/>
            <a:chOff x="1095860" y="339202"/>
            <a:chExt cx="6408712" cy="72008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095860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510921" y="408254"/>
              <a:ext cx="3753255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ПОБЕДИТЕЛИ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1082743"/>
            <a:ext cx="7380312" cy="47225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005064"/>
            <a:ext cx="2093881" cy="21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904" y="1816228"/>
            <a:ext cx="8229600" cy="103670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/>
              <a:t>ПРАВИЛО 1. Класс делится на </a:t>
            </a:r>
          </a:p>
          <a:p>
            <a:pPr marL="0" indent="0">
              <a:buNone/>
            </a:pPr>
            <a:r>
              <a:rPr lang="ru-RU" b="1" dirty="0" smtClean="0"/>
              <a:t>                              три команды</a:t>
            </a: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455900" y="653207"/>
            <a:ext cx="6408712" cy="903585"/>
            <a:chOff x="1455900" y="201415"/>
            <a:chExt cx="6408712" cy="1355377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455900" y="476672"/>
              <a:ext cx="6408712" cy="108012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528464" y="201415"/>
              <a:ext cx="4419800" cy="923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>
                  <a:solidFill>
                    <a:srgbClr val="422100"/>
                  </a:solidFill>
                  <a:ea typeface="+mj-ea"/>
                  <a:cs typeface="+mj-cs"/>
                </a:rPr>
                <a:t>Правила игры</a:t>
              </a:r>
              <a:endParaRPr lang="ru-RU" dirty="0">
                <a:solidFill>
                  <a:srgbClr val="422100"/>
                </a:solidFill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24944"/>
            <a:ext cx="6300192" cy="286372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03648" y="5805264"/>
            <a:ext cx="6408712" cy="660073"/>
            <a:chOff x="1239876" y="339202"/>
            <a:chExt cx="6408712" cy="72008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239876" y="339202"/>
              <a:ext cx="6408712" cy="720080"/>
            </a:xfrm>
            <a:prstGeom prst="roundRect">
              <a:avLst/>
            </a:prstGeom>
            <a:solidFill>
              <a:srgbClr val="9F7F6D">
                <a:alpha val="6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791648" y="408254"/>
              <a:ext cx="5148717" cy="637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rgbClr val="422100"/>
                  </a:solidFill>
                  <a:ea typeface="+mj-ea"/>
                  <a:cs typeface="+mj-cs"/>
                </a:rPr>
                <a:t>    ВХОДНОЕ ТЕСТИРОВАНИЕ</a:t>
              </a:r>
              <a:endParaRPr lang="ru-RU" sz="3200" dirty="0">
                <a:solidFill>
                  <a:srgbClr val="4221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2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stitch.su/users/treasures/big/34868_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" y="0"/>
            <a:ext cx="9200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51920" y="1772816"/>
            <a:ext cx="4464496" cy="2520280"/>
          </a:xfrm>
          <a:prstGeom prst="roundRect">
            <a:avLst/>
          </a:prstGeom>
          <a:solidFill>
            <a:srgbClr val="9F7F6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2204864"/>
            <a:ext cx="504056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422100"/>
                </a:solidFill>
              </a:rPr>
              <a:t>Команда </a:t>
            </a:r>
            <a:r>
              <a:rPr lang="ru-RU" sz="5400" b="1" dirty="0" err="1" smtClean="0">
                <a:solidFill>
                  <a:srgbClr val="422100"/>
                </a:solidFill>
              </a:rPr>
              <a:t>Гермионы</a:t>
            </a:r>
            <a:r>
              <a:rPr lang="ru-RU" sz="5400" b="1" dirty="0" smtClean="0">
                <a:solidFill>
                  <a:srgbClr val="422100"/>
                </a:solidFill>
              </a:rPr>
              <a:t> </a:t>
            </a:r>
            <a:r>
              <a:rPr lang="ru-RU" sz="5400" b="1" dirty="0" err="1" smtClean="0">
                <a:solidFill>
                  <a:srgbClr val="422100"/>
                </a:solidFill>
              </a:rPr>
              <a:t>Грейнджер</a:t>
            </a:r>
            <a:endParaRPr lang="ru-RU" sz="5400" b="1" dirty="0">
              <a:solidFill>
                <a:srgbClr val="422100"/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9" y="1855365"/>
            <a:ext cx="204493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stitch.su/users/treasures/big/34868_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" y="0"/>
            <a:ext cx="9200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51920" y="1772816"/>
            <a:ext cx="4464496" cy="2520280"/>
          </a:xfrm>
          <a:prstGeom prst="roundRect">
            <a:avLst/>
          </a:prstGeom>
          <a:solidFill>
            <a:srgbClr val="9F7F6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2204864"/>
            <a:ext cx="504056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422100"/>
                </a:solidFill>
              </a:rPr>
              <a:t>Команда </a:t>
            </a:r>
            <a:br>
              <a:rPr lang="ru-RU" sz="5400" b="1" dirty="0" smtClean="0">
                <a:solidFill>
                  <a:srgbClr val="422100"/>
                </a:solidFill>
              </a:rPr>
            </a:br>
            <a:r>
              <a:rPr lang="ru-RU" sz="5400" b="1" dirty="0" smtClean="0">
                <a:solidFill>
                  <a:srgbClr val="422100"/>
                </a:solidFill>
              </a:rPr>
              <a:t>Гарри Поттера</a:t>
            </a:r>
            <a:endParaRPr lang="ru-RU" sz="5400" b="1" dirty="0">
              <a:solidFill>
                <a:srgbClr val="422100"/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6" y="1844824"/>
            <a:ext cx="30663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stitch.su/users/treasures/big/34868_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" y="0"/>
            <a:ext cx="92007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51920" y="1772816"/>
            <a:ext cx="4464496" cy="2520280"/>
          </a:xfrm>
          <a:prstGeom prst="roundRect">
            <a:avLst/>
          </a:prstGeom>
          <a:solidFill>
            <a:srgbClr val="9F7F6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2204864"/>
            <a:ext cx="504056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422100"/>
                </a:solidFill>
              </a:rPr>
              <a:t>Команда </a:t>
            </a:r>
            <a:br>
              <a:rPr lang="ru-RU" sz="5400" b="1" dirty="0" smtClean="0">
                <a:solidFill>
                  <a:srgbClr val="422100"/>
                </a:solidFill>
              </a:rPr>
            </a:br>
            <a:r>
              <a:rPr lang="ru-RU" sz="5400" b="1" dirty="0" smtClean="0">
                <a:solidFill>
                  <a:srgbClr val="422100"/>
                </a:solidFill>
              </a:rPr>
              <a:t>Рона </a:t>
            </a:r>
            <a:r>
              <a:rPr lang="ru-RU" sz="5400" b="1" dirty="0" err="1" smtClean="0">
                <a:solidFill>
                  <a:srgbClr val="422100"/>
                </a:solidFill>
              </a:rPr>
              <a:t>Уизли</a:t>
            </a:r>
            <a:endParaRPr lang="ru-RU" sz="5400" b="1" dirty="0">
              <a:solidFill>
                <a:srgbClr val="4221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7" y="2260401"/>
            <a:ext cx="3089151" cy="41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33048" cy="71287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6"/>
            <a:ext cx="7200800" cy="67666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/>
              <a:t>Каждая команда делает остановку и отвечает на вопросы, связанные с этим местом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11741"/>
            <a:ext cx="6876256" cy="3125571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843808" y="188640"/>
            <a:ext cx="3456384" cy="936104"/>
            <a:chOff x="2843808" y="116632"/>
            <a:chExt cx="3456384" cy="10801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843808" y="116632"/>
              <a:ext cx="3456384" cy="1080120"/>
            </a:xfrm>
            <a:prstGeom prst="roundRect">
              <a:avLst/>
            </a:prstGeom>
            <a:solidFill>
              <a:srgbClr val="422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9607" y="188640"/>
              <a:ext cx="269054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a typeface="+mj-ea"/>
                  <a:cs typeface="+mj-cs"/>
                </a:rPr>
                <a:t>РАУНД 1</a:t>
              </a:r>
              <a:endParaRPr lang="ru-RU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9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image.cnbcfm.com/api/v1/image/103949728-GettyImages-2183510.jpg?v=15294727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51080" cy="5223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1475656" y="116632"/>
            <a:ext cx="7200800" cy="1224136"/>
          </a:xfrm>
          <a:prstGeom prst="roundRect">
            <a:avLst/>
          </a:prstGeom>
          <a:solidFill>
            <a:srgbClr val="9F7F6D">
              <a:alpha val="61000"/>
            </a:srgb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ОСТАНОВКА ПЕРВАЯ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6" descr="https://avatars.mds.yandex.net/get-zen_doc/1897860/pub_5d6a9dc032335400ad2a66e6_5d6a9fb943863f00ac9c5223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602"/>
            <a:ext cx="1395964" cy="132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amag.co/wp-content/uploads/2019/01/rafael-burrow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1700808"/>
            <a:ext cx="6480720" cy="4832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1475656" y="260648"/>
            <a:ext cx="7488832" cy="1080120"/>
          </a:xfrm>
          <a:prstGeom prst="roundRect">
            <a:avLst/>
          </a:prstGeom>
          <a:solidFill>
            <a:srgbClr val="9F7F6D">
              <a:alpha val="61000"/>
            </a:srgb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ОСТАНОВКА ВТОРАЯ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 descr="https://i.pinimg.com/originals/9c/0a/ca/9c0aca66b4d547e31a90331b9ef60b5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152128" cy="1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345</Words>
  <Application>Microsoft Office PowerPoint</Application>
  <PresentationFormat>Экран (4:3)</PresentationFormat>
  <Paragraphs>96</Paragraphs>
  <Slides>26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Д.Роулинг «Гарри Поттер и тайная комната»</vt:lpstr>
      <vt:lpstr>Литературная игра «Победим василиска»</vt:lpstr>
      <vt:lpstr>Презентация PowerPoint</vt:lpstr>
      <vt:lpstr>Команда Гермионы Грейнджер</vt:lpstr>
      <vt:lpstr>Команда  Гарри Поттера</vt:lpstr>
      <vt:lpstr>Команда  Рона Уизли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ТРАВОЛОГИИ</vt:lpstr>
      <vt:lpstr>УРОК ТРАНСФИГУРАЦИИ</vt:lpstr>
      <vt:lpstr>УРОК  защиты от темных искусств</vt:lpstr>
      <vt:lpstr>УРОК КВИДДИЧА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45</cp:revision>
  <dcterms:created xsi:type="dcterms:W3CDTF">2020-01-05T11:35:53Z</dcterms:created>
  <dcterms:modified xsi:type="dcterms:W3CDTF">2024-01-06T08:58:15Z</dcterms:modified>
</cp:coreProperties>
</file>