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sldIdLst>
    <p:sldId id="256" r:id="rId2"/>
    <p:sldId id="257" r:id="rId3"/>
    <p:sldId id="261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4990403-F6B9-44B3-A84C-C96C4FE342A4}">
          <p14:sldIdLst>
            <p14:sldId id="256"/>
            <p14:sldId id="257"/>
            <p14:sldId id="261"/>
            <p14:sldId id="258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</p14:sldIdLst>
        </p14:section>
        <p14:section name="Раздел без заголовка" id="{A056A2B4-E19C-4880-B9D9-DB24C690FEF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9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56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387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03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4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929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232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46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12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53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65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860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77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18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48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87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FF0DD1-F35D-464A-9CE2-1BA9A518167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A96770-2C13-4373-B7A1-3FBFDE6FF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5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2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5CCA33-D76F-4B41-BB42-841F11B19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188" y="1618964"/>
            <a:ext cx="4909624" cy="36200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E872F-D9C1-4F42-8C4C-66449EB39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3540" y="2742260"/>
            <a:ext cx="5204920" cy="68674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Двугранный угол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4CDC1184-77F6-42C3-ABAC-8976D5923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63" y="5648180"/>
            <a:ext cx="7990449" cy="120982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Автор-составитель: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Кыдрашева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Чечек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Михайловна, </a:t>
            </a:r>
          </a:p>
          <a:p>
            <a:pPr algn="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преподаватель математики </a:t>
            </a:r>
          </a:p>
          <a:p>
            <a:pPr algn="r"/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Удачнинского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отделения горнотехнической промышленности</a:t>
            </a:r>
          </a:p>
          <a:p>
            <a:pPr algn="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ГАПОУ РС (Я) «МРТК»</a:t>
            </a:r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660592D0-8641-4202-85D9-DC0DF8635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5"/>
    </mc:Choice>
    <mc:Fallback xmlns="">
      <p:transition spd="slow" advTm="9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AA79BB-F0CC-4448-BF5B-A4831F599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911" y="1009485"/>
            <a:ext cx="9601196" cy="3318936"/>
          </a:xfrm>
        </p:spPr>
        <p:txBody>
          <a:bodyPr/>
          <a:lstStyle/>
          <a:p>
            <a:r>
              <a:rPr lang="ru-RU" dirty="0"/>
              <a:t>Вопрос 2. Линейный угол двугранного угла АВМС– это угол:</a:t>
            </a:r>
          </a:p>
          <a:p>
            <a:r>
              <a:rPr lang="en-US" dirty="0"/>
              <a:t>A) P</a:t>
            </a:r>
          </a:p>
          <a:p>
            <a:r>
              <a:rPr lang="en-US" dirty="0"/>
              <a:t>B) ABD</a:t>
            </a:r>
          </a:p>
          <a:p>
            <a:r>
              <a:rPr lang="en-US" dirty="0"/>
              <a:t>C) ABMD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B6DC86-CA6E-4CA7-A32D-C2FD2A6A2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574" y="1907491"/>
            <a:ext cx="3407959" cy="2030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0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9"/>
    </mc:Choice>
    <mc:Fallback xmlns="">
      <p:transition spd="slow" advTm="2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CDB66C7-EB59-4D89-9FF7-5D6968B5D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168" y="1093892"/>
            <a:ext cx="8340968" cy="3318936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Вопрос 3. Линейным углом двугранного угла нельзя назвать угол, возникающий при пересечении двугранного угла плоскостью, перпендикулярной…</a:t>
            </a:r>
            <a:endParaRPr lang="en-US" dirty="0"/>
          </a:p>
          <a:p>
            <a:r>
              <a:rPr lang="en-US" dirty="0"/>
              <a:t>A) </a:t>
            </a:r>
            <a:r>
              <a:rPr lang="ru-RU" dirty="0"/>
              <a:t>ребру двугранного угла; </a:t>
            </a:r>
            <a:endParaRPr lang="en-US" dirty="0"/>
          </a:p>
          <a:p>
            <a:r>
              <a:rPr lang="en-US" dirty="0"/>
              <a:t>B) </a:t>
            </a:r>
            <a:r>
              <a:rPr lang="ru-RU" dirty="0"/>
              <a:t>одной из граней двугранного угла; </a:t>
            </a:r>
            <a:endParaRPr lang="en-US" dirty="0"/>
          </a:p>
          <a:p>
            <a:r>
              <a:rPr lang="en-US" dirty="0"/>
              <a:t>C) </a:t>
            </a:r>
            <a:r>
              <a:rPr lang="ru-RU" dirty="0"/>
              <a:t>граням двугранного угла.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8D98E2-3A0B-41DB-9722-A0666B10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82" y="2074105"/>
            <a:ext cx="3407959" cy="2030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60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55"/>
    </mc:Choice>
    <mc:Fallback xmlns="">
      <p:transition spd="slow" advTm="97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6ABF5DC-0096-4CE2-961E-72CD9F293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197" y="882876"/>
            <a:ext cx="6668086" cy="4673861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Вопрос 4. Ребро </a:t>
            </a:r>
            <a:r>
              <a:rPr lang="en-US" dirty="0">
                <a:solidFill>
                  <a:schemeClr val="tx1"/>
                </a:solidFill>
              </a:rPr>
              <a:t>CD </a:t>
            </a:r>
            <a:r>
              <a:rPr lang="ru-RU" dirty="0">
                <a:solidFill>
                  <a:schemeClr val="tx1"/>
                </a:solidFill>
              </a:rPr>
              <a:t>тетраэдра </a:t>
            </a:r>
            <a:r>
              <a:rPr lang="en-US" dirty="0">
                <a:solidFill>
                  <a:schemeClr val="tx1"/>
                </a:solidFill>
              </a:rPr>
              <a:t>ABCD </a:t>
            </a:r>
            <a:r>
              <a:rPr lang="ru-RU" dirty="0">
                <a:solidFill>
                  <a:schemeClr val="tx1"/>
                </a:solidFill>
              </a:rPr>
              <a:t>перпендикулярно к плоскости </a:t>
            </a:r>
            <a:r>
              <a:rPr lang="en-US" dirty="0">
                <a:solidFill>
                  <a:schemeClr val="tx1"/>
                </a:solidFill>
              </a:rPr>
              <a:t>ABC, </a:t>
            </a:r>
            <a:r>
              <a:rPr lang="ru-RU" dirty="0">
                <a:solidFill>
                  <a:schemeClr val="tx1"/>
                </a:solidFill>
              </a:rPr>
              <a:t>АВ = ВС = АС = 6, </a:t>
            </a:r>
            <a:r>
              <a:rPr lang="en-US" dirty="0">
                <a:solidFill>
                  <a:schemeClr val="tx1"/>
                </a:solidFill>
              </a:rPr>
              <a:t>BD = 3√7. </a:t>
            </a:r>
            <a:r>
              <a:rPr lang="ru-RU" dirty="0">
                <a:solidFill>
                  <a:schemeClr val="tx1"/>
                </a:solidFill>
              </a:rPr>
              <a:t>Найдите двугранный угол </a:t>
            </a:r>
            <a:r>
              <a:rPr lang="en-US" dirty="0">
                <a:solidFill>
                  <a:schemeClr val="tx1"/>
                </a:solidFill>
              </a:rPr>
              <a:t>DACB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/>
              <a:t>А) 60</a:t>
            </a:r>
            <a:r>
              <a:rPr lang="ru-RU" baseline="30000" dirty="0"/>
              <a:t>0</a:t>
            </a:r>
          </a:p>
          <a:p>
            <a:r>
              <a:rPr lang="ru-RU" dirty="0"/>
              <a:t>В) 90</a:t>
            </a:r>
            <a:r>
              <a:rPr lang="ru-RU" baseline="30000" dirty="0"/>
              <a:t>0</a:t>
            </a:r>
          </a:p>
          <a:p>
            <a:r>
              <a:rPr lang="ru-RU" dirty="0"/>
              <a:t>С) 45</a:t>
            </a:r>
            <a:r>
              <a:rPr lang="ru-RU" baseline="30000" dirty="0"/>
              <a:t>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6C1866-C9C7-496E-98B1-D445FF1BD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6" t="31815" r="69191" b="36609"/>
          <a:stretch/>
        </p:blipFill>
        <p:spPr>
          <a:xfrm>
            <a:off x="7906043" y="882876"/>
            <a:ext cx="2602524" cy="26874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E0E16A-C369-416D-B1D2-935B334AC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985" y="3429000"/>
            <a:ext cx="2525917" cy="269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31"/>
    </mc:Choice>
    <mc:Fallback xmlns="">
      <p:transition spd="slow" advTm="15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5532A6B-8B6C-4EA6-B24F-95DB42D9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59" y="942536"/>
            <a:ext cx="6400799" cy="4455031"/>
          </a:xfrm>
        </p:spPr>
        <p:txBody>
          <a:bodyPr/>
          <a:lstStyle/>
          <a:p>
            <a:r>
              <a:rPr lang="ru-RU" dirty="0"/>
              <a:t>Вопрос 5. Ребро CD тетраэдра ABCD перпендикулярно к плоскости ABC, АВ = ВС = АС = 6, BD = 3√7. Найдите двугранный угол </a:t>
            </a:r>
            <a:r>
              <a:rPr lang="en-US" dirty="0"/>
              <a:t>DABC</a:t>
            </a:r>
            <a:r>
              <a:rPr lang="ru-RU" dirty="0"/>
              <a:t>.</a:t>
            </a:r>
          </a:p>
          <a:p>
            <a:r>
              <a:rPr lang="ru-RU" dirty="0"/>
              <a:t>А) 60</a:t>
            </a:r>
            <a:r>
              <a:rPr lang="ru-RU" baseline="30000" dirty="0"/>
              <a:t>0</a:t>
            </a:r>
          </a:p>
          <a:p>
            <a:r>
              <a:rPr lang="ru-RU" dirty="0"/>
              <a:t>В) 90</a:t>
            </a:r>
            <a:r>
              <a:rPr lang="ru-RU" baseline="30000" dirty="0"/>
              <a:t>0</a:t>
            </a:r>
          </a:p>
          <a:p>
            <a:r>
              <a:rPr lang="ru-RU" dirty="0"/>
              <a:t>С) 45</a:t>
            </a:r>
            <a:r>
              <a:rPr lang="ru-RU" baseline="30000" dirty="0"/>
              <a:t>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C08398-7AA4-4C18-8E32-F3755A318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396" y="942536"/>
            <a:ext cx="2813915" cy="2913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6D614C-2A15-48DC-B0D7-DA3B0C534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270" y="3170051"/>
            <a:ext cx="2553077" cy="27522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18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59"/>
    </mc:Choice>
    <mc:Fallback xmlns="">
      <p:transition spd="slow" advTm="7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A6B27C5-B132-4740-9483-71934E29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68" y="1064729"/>
            <a:ext cx="6723183" cy="76115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Угол на плоскости – фигура, образованная двумя лучами, исходящими из одной точки.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5EC9765-FACD-4D9C-BBFB-D65B110CF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182" y="2986684"/>
            <a:ext cx="6105378" cy="576262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Прямая a разделяет плоскость на две полуплоскости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FC7D232-7256-4F41-B564-08E247413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00551" y="2553333"/>
            <a:ext cx="4088745" cy="576262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Двугранный угол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FDEF9A-3D0F-478F-BEB9-5399C4121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567" y="3525156"/>
            <a:ext cx="4882691" cy="22184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67B929-B67E-4D91-9663-86D8FF7807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379" t="42253" r="11730" b="27578"/>
          <a:stretch/>
        </p:blipFill>
        <p:spPr>
          <a:xfrm>
            <a:off x="7600551" y="3386565"/>
            <a:ext cx="3185882" cy="24685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03AABD-177F-4937-9646-F5E9F5715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237" y="646766"/>
            <a:ext cx="2539341" cy="16495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916B5ED7-2908-4F89-9621-0E1517F51D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23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9"/>
    </mc:Choice>
    <mc:Fallback xmlns="">
      <p:transition spd="slow" advTm="5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build="p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A22C9-D8EC-4C1A-9DCE-B64B15251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29" y="1063934"/>
            <a:ext cx="11085341" cy="804465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</a:rPr>
              <a:t>Двугранным углом называется фигура, образованная прямой </a:t>
            </a:r>
            <a:r>
              <a:rPr lang="ru-RU" sz="2800" b="1" i="1" dirty="0">
                <a:solidFill>
                  <a:srgbClr val="002060"/>
                </a:solidFill>
              </a:rPr>
              <a:t>а</a:t>
            </a:r>
            <a:r>
              <a:rPr lang="ru-RU" sz="2800" b="1" dirty="0">
                <a:solidFill>
                  <a:srgbClr val="002060"/>
                </a:solidFill>
              </a:rPr>
              <a:t> и двумя полуплоскостями, с общей границей </a:t>
            </a:r>
            <a:r>
              <a:rPr lang="en-US" sz="2800" b="1" i="1" dirty="0">
                <a:solidFill>
                  <a:srgbClr val="002060"/>
                </a:solidFill>
              </a:rPr>
              <a:t>a</a:t>
            </a:r>
            <a:r>
              <a:rPr lang="ru-RU" sz="2800" b="1" dirty="0">
                <a:solidFill>
                  <a:srgbClr val="002060"/>
                </a:solidFill>
              </a:rPr>
              <a:t>, не принадлежащими одной плоскости.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1CC2E4-4CBD-438A-8DEF-CC647A93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671" y="2513689"/>
            <a:ext cx="4718304" cy="576262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Элементы двугранного угла: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B18047-79F5-4668-8FAE-F75062142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1656" y="3089951"/>
            <a:ext cx="6105378" cy="217518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Полуплоскости, образующие двугранный угол, называются его </a:t>
            </a:r>
            <a:r>
              <a:rPr lang="ru-RU" dirty="0">
                <a:solidFill>
                  <a:srgbClr val="C00000"/>
                </a:solidFill>
              </a:rPr>
              <a:t>гранями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  <a:p>
            <a:r>
              <a:rPr lang="ru-RU" dirty="0">
                <a:solidFill>
                  <a:srgbClr val="002060"/>
                </a:solidFill>
              </a:rPr>
              <a:t>Прямая </a:t>
            </a:r>
            <a:r>
              <a:rPr lang="en-US" dirty="0">
                <a:solidFill>
                  <a:srgbClr val="002060"/>
                </a:solidFill>
              </a:rPr>
              <a:t>a</a:t>
            </a:r>
            <a:r>
              <a:rPr lang="ru-RU" dirty="0">
                <a:solidFill>
                  <a:srgbClr val="002060"/>
                </a:solidFill>
              </a:rPr>
              <a:t> – общая граница полуплоскостей – называется </a:t>
            </a:r>
            <a:r>
              <a:rPr lang="ru-RU" dirty="0">
                <a:solidFill>
                  <a:srgbClr val="C00000"/>
                </a:solidFill>
              </a:rPr>
              <a:t>ребром</a:t>
            </a:r>
            <a:r>
              <a:rPr lang="ru-RU" dirty="0">
                <a:solidFill>
                  <a:srgbClr val="002060"/>
                </a:solidFill>
              </a:rPr>
              <a:t> двугранного угла.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C8B906-AB1C-4414-AE04-CA38033E24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00" t="31581" r="39884" b="25321"/>
          <a:stretch/>
        </p:blipFill>
        <p:spPr>
          <a:xfrm>
            <a:off x="1293025" y="2513690"/>
            <a:ext cx="3419652" cy="27514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Текст 4">
            <a:extLst>
              <a:ext uri="{FF2B5EF4-FFF2-40B4-BE49-F238E27FC236}">
                <a16:creationId xmlns:a16="http://schemas.microsoft.com/office/drawing/2014/main" id="{AD6FB776-DFDE-40B9-9D33-4E09186107C3}"/>
              </a:ext>
            </a:extLst>
          </p:cNvPr>
          <p:cNvSpPr txBox="1">
            <a:spLocks/>
          </p:cNvSpPr>
          <p:nvPr/>
        </p:nvSpPr>
        <p:spPr>
          <a:xfrm>
            <a:off x="553329" y="5622294"/>
            <a:ext cx="1135731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800" b="0" kern="1200" cap="none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Способ обозначения двугранного угла:  </a:t>
            </a:r>
            <a:r>
              <a:rPr lang="ru-RU" sz="2000" b="1" dirty="0">
                <a:solidFill>
                  <a:srgbClr val="002060"/>
                </a:solidFill>
              </a:rPr>
              <a:t>Двугранный угол с ребром АВ, на разных гранях которого отмечены точки С и </a:t>
            </a:r>
            <a:r>
              <a:rPr lang="en-US" sz="2000" b="1" dirty="0">
                <a:solidFill>
                  <a:srgbClr val="002060"/>
                </a:solidFill>
              </a:rPr>
              <a:t>D</a:t>
            </a:r>
            <a:r>
              <a:rPr lang="ru-RU" sz="2000" b="1" dirty="0">
                <a:solidFill>
                  <a:srgbClr val="002060"/>
                </a:solidFill>
              </a:rPr>
              <a:t>, называют двугранным углом САВ</a:t>
            </a:r>
            <a:r>
              <a:rPr lang="en-US" sz="2000" b="1" dirty="0">
                <a:solidFill>
                  <a:srgbClr val="002060"/>
                </a:solidFill>
              </a:rPr>
              <a:t>D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2B6474D5-3908-45C2-9297-26295B0676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47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25"/>
    </mc:Choice>
    <mc:Fallback xmlns="">
      <p:transition spd="slow" advTm="57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  <p:bldP spid="6" grpId="0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вускатная крыша с разной длиной скатов: чертежи, фото">
            <a:extLst>
              <a:ext uri="{FF2B5EF4-FFF2-40B4-BE49-F238E27FC236}">
                <a16:creationId xmlns:a16="http://schemas.microsoft.com/office/drawing/2014/main" id="{3C910294-2861-4F89-95E7-66FABD069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96" y="2872282"/>
            <a:ext cx="3295210" cy="224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14DC3B-777B-4B93-B6AC-A772361C7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094" y="2872282"/>
            <a:ext cx="3033074" cy="224953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9EC5E6-36B1-42B1-B27E-DBE228142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7563" y="2874104"/>
            <a:ext cx="2708747" cy="224953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11EF4EF0-A35A-441D-8219-ECC6854B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882" y="1135067"/>
            <a:ext cx="6723183" cy="76115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Примеры двугранного угла из жизни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C2BEA30-C9BA-416A-A3CF-7FCC9686DD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0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0"/>
    </mc:Choice>
    <mc:Fallback xmlns="">
      <p:transition spd="slow" advTm="21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843537-6638-4DFE-B6EB-5DC47A9E7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733" y="2868067"/>
            <a:ext cx="1248726" cy="3252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3F0DB-F81F-4DA2-8C3E-2402CC972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246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Измерение двугранных углов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0F355B-333A-420F-A66B-18AFC2A35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784" y="1656599"/>
            <a:ext cx="7189510" cy="331893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Отметим на ребре двугранного угла какую-нибудь точку, например О. </a:t>
            </a:r>
          </a:p>
          <a:p>
            <a:r>
              <a:rPr lang="ru-RU" dirty="0"/>
              <a:t>В каждой грани из этой точки проведем луч перпендикулярно к ребру С</a:t>
            </a:r>
            <a:r>
              <a:rPr lang="en-US" dirty="0"/>
              <a:t>D</a:t>
            </a:r>
            <a:r>
              <a:rPr lang="ru-RU" dirty="0"/>
              <a:t>:                  ,</a:t>
            </a:r>
          </a:p>
          <a:p>
            <a:r>
              <a:rPr lang="ru-RU" dirty="0"/>
              <a:t>Образованный этими лучами угол называется линейным углом двугранного угла. </a:t>
            </a:r>
          </a:p>
          <a:p>
            <a:r>
              <a:rPr lang="ru-RU" dirty="0"/>
              <a:t>Угол АОВ – </a:t>
            </a:r>
            <a:r>
              <a:rPr lang="ru-RU" b="1" dirty="0">
                <a:solidFill>
                  <a:srgbClr val="C00000"/>
                </a:solidFill>
              </a:rPr>
              <a:t>линейный угол </a:t>
            </a:r>
            <a:r>
              <a:rPr lang="ru-RU" dirty="0"/>
              <a:t>двугранного угла с ребром С</a:t>
            </a:r>
            <a:r>
              <a:rPr lang="en-US" dirty="0"/>
              <a:t>D</a:t>
            </a:r>
            <a:r>
              <a:rPr lang="ru-RU" dirty="0"/>
              <a:t> (рис. 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658159-8A9A-4A5A-8343-B0109C07AC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462" t="35070" r="9077" b="33325"/>
          <a:stretch/>
        </p:blipFill>
        <p:spPr>
          <a:xfrm>
            <a:off x="7948948" y="1656599"/>
            <a:ext cx="3606307" cy="29858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8DE64F-A352-4C4D-8B80-3901E6845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203" y="2868067"/>
            <a:ext cx="1387701" cy="293336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222692B1-D36D-470B-BA94-E355D58FD8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5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07"/>
    </mc:Choice>
    <mc:Fallback xmlns="">
      <p:transition spd="slow" advTm="7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C2BCD-1DE2-48EE-89B7-49568058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5" y="1007033"/>
            <a:ext cx="11169747" cy="55124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Двугранный угол имеет бесконечное множество линейных углов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819F3-F3C6-489A-906A-13800F172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2556932"/>
            <a:ext cx="8159261" cy="3318936"/>
          </a:xfrm>
        </p:spPr>
        <p:txBody>
          <a:bodyPr>
            <a:normAutofit/>
          </a:bodyPr>
          <a:lstStyle/>
          <a:p>
            <a:r>
              <a:rPr lang="ru-RU" dirty="0"/>
              <a:t>Докажем, что </a:t>
            </a:r>
            <a:r>
              <a:rPr lang="ru-RU" b="1" dirty="0">
                <a:solidFill>
                  <a:srgbClr val="C00000"/>
                </a:solidFill>
              </a:rPr>
              <a:t>все линейные углы двугранного угла равны друг другу.</a:t>
            </a:r>
            <a:r>
              <a:rPr lang="ru-RU" dirty="0"/>
              <a:t> </a:t>
            </a:r>
          </a:p>
          <a:p>
            <a:r>
              <a:rPr lang="ru-RU" dirty="0"/>
              <a:t>Рассмотрим два линейных угла АОВ и А</a:t>
            </a:r>
            <a:r>
              <a:rPr lang="ru-RU" baseline="-25000" dirty="0"/>
              <a:t>1</a:t>
            </a:r>
            <a:r>
              <a:rPr lang="ru-RU" dirty="0"/>
              <a:t>О</a:t>
            </a:r>
            <a:r>
              <a:rPr lang="ru-RU" baseline="-25000" dirty="0"/>
              <a:t>1</a:t>
            </a:r>
            <a:r>
              <a:rPr lang="ru-RU" dirty="0"/>
              <a:t>В</a:t>
            </a:r>
            <a:r>
              <a:rPr lang="ru-RU" baseline="-25000" dirty="0"/>
              <a:t>1 </a:t>
            </a:r>
            <a:r>
              <a:rPr lang="ru-RU" dirty="0"/>
              <a:t>(рис. б) </a:t>
            </a:r>
          </a:p>
          <a:p>
            <a:r>
              <a:rPr lang="ru-RU" dirty="0"/>
              <a:t>Лучи ОА и О</a:t>
            </a:r>
            <a:r>
              <a:rPr lang="ru-RU" baseline="-25000" dirty="0"/>
              <a:t>1</a:t>
            </a:r>
            <a:r>
              <a:rPr lang="ru-RU" dirty="0"/>
              <a:t>А</a:t>
            </a:r>
            <a:r>
              <a:rPr lang="ru-RU" baseline="-25000" dirty="0"/>
              <a:t>1</a:t>
            </a:r>
            <a:r>
              <a:rPr lang="ru-RU" dirty="0"/>
              <a:t> лежат в одной грани и перпендикулярны к прямой ОО</a:t>
            </a:r>
            <a:r>
              <a:rPr lang="ru-RU" baseline="-25000" dirty="0"/>
              <a:t>1</a:t>
            </a:r>
            <a:r>
              <a:rPr lang="ru-RU" dirty="0"/>
              <a:t> , поэтому они </a:t>
            </a:r>
            <a:r>
              <a:rPr lang="ru-RU" dirty="0" err="1"/>
              <a:t>сонаправлены</a:t>
            </a:r>
            <a:r>
              <a:rPr lang="ru-RU" dirty="0"/>
              <a:t>. Точно так же </a:t>
            </a:r>
            <a:r>
              <a:rPr lang="ru-RU" dirty="0" err="1"/>
              <a:t>сонаправлены</a:t>
            </a:r>
            <a:r>
              <a:rPr lang="ru-RU" dirty="0"/>
              <a:t> лучи ОВ и О</a:t>
            </a:r>
            <a:r>
              <a:rPr lang="ru-RU" baseline="-25000" dirty="0"/>
              <a:t>1</a:t>
            </a:r>
            <a:r>
              <a:rPr lang="ru-RU" dirty="0"/>
              <a:t>В</a:t>
            </a:r>
            <a:r>
              <a:rPr lang="ru-RU" baseline="-25000" dirty="0"/>
              <a:t>1</a:t>
            </a:r>
            <a:r>
              <a:rPr lang="ru-RU" dirty="0"/>
              <a:t>. Поэтому   </a:t>
            </a:r>
          </a:p>
          <a:p>
            <a:pPr marL="0" indent="0">
              <a:buNone/>
            </a:pPr>
            <a:r>
              <a:rPr lang="ru-RU" dirty="0"/>
              <a:t> (по теореме о равенстве углов с </a:t>
            </a:r>
            <a:r>
              <a:rPr lang="ru-RU" dirty="0" err="1"/>
              <a:t>сонаправленными</a:t>
            </a:r>
            <a:r>
              <a:rPr lang="ru-RU" dirty="0"/>
              <a:t> сторонами)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CBFF0-1D6B-4C43-A5CF-D6E464011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969" y="2556932"/>
            <a:ext cx="2888877" cy="33189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1E252A-195F-4331-94C7-3CE75B7E4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768947"/>
            <a:ext cx="2531185" cy="30949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4C10BA2B-D434-4207-9047-38E6D64A0C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18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5"/>
    </mc:Choice>
    <mc:Fallback xmlns="">
      <p:transition spd="slow" advTm="4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9D3DA-1E67-4B65-B678-B55117F2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13321"/>
            <a:ext cx="9601196" cy="93107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Градусной мерой двугранного угла называется градусная мера его линейного угла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11651D-147C-4655-AEF7-8B1E4E44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3" y="5040660"/>
            <a:ext cx="11113476" cy="105846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На рисунке (а) градусная мера двугранного угла равна 45</a:t>
            </a:r>
            <a:r>
              <a:rPr lang="ru-RU" baseline="30000" dirty="0"/>
              <a:t>0</a:t>
            </a:r>
          </a:p>
          <a:p>
            <a:r>
              <a:rPr lang="ru-RU" dirty="0"/>
              <a:t>Двугранный угол называется прямым (острым, тупым), если он равен 90</a:t>
            </a:r>
            <a:r>
              <a:rPr lang="ru-RU" baseline="30000" dirty="0"/>
              <a:t>0</a:t>
            </a:r>
            <a:r>
              <a:rPr lang="ru-RU" dirty="0"/>
              <a:t> (меньше 90</a:t>
            </a:r>
            <a:r>
              <a:rPr lang="ru-RU" baseline="30000" dirty="0"/>
              <a:t>0</a:t>
            </a:r>
            <a:r>
              <a:rPr lang="ru-RU" dirty="0"/>
              <a:t>, больше 90</a:t>
            </a:r>
            <a:r>
              <a:rPr lang="ru-RU" baseline="30000" dirty="0"/>
              <a:t>0</a:t>
            </a:r>
            <a:r>
              <a:rPr lang="ru-RU" dirty="0"/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72E936-0EEB-4BDF-943E-148541844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12" y="2566776"/>
            <a:ext cx="2628266" cy="22872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E37566-3ABA-4AEC-9CD0-8941DAA2E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223" y="2517104"/>
            <a:ext cx="2628267" cy="2402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FEA243-5F8B-4BF8-AD4F-00418286C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720" y="2411656"/>
            <a:ext cx="2628267" cy="2385528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DBFA89E-D00B-4FA6-950A-40D9022B4A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8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27"/>
    </mc:Choice>
    <mc:Fallback xmlns="">
      <p:transition spd="slow" advTm="5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996E6-19C3-422E-8E82-42412FFC6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10713"/>
            <a:ext cx="9601196" cy="17141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Задача 1.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E3A5A-2A67-4381-9722-63C7AB7A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" y="1318975"/>
            <a:ext cx="11338559" cy="700649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В тетраэдре </a:t>
            </a:r>
            <a:r>
              <a:rPr lang="en-US" dirty="0">
                <a:solidFill>
                  <a:srgbClr val="002060"/>
                </a:solidFill>
              </a:rPr>
              <a:t>DABC</a:t>
            </a:r>
            <a:r>
              <a:rPr lang="ru-RU" dirty="0">
                <a:solidFill>
                  <a:srgbClr val="002060"/>
                </a:solidFill>
              </a:rPr>
              <a:t> все ребра равны, точка М- середина ребра АС. Докажите, что угол </a:t>
            </a:r>
            <a:r>
              <a:rPr lang="en-US" dirty="0">
                <a:solidFill>
                  <a:srgbClr val="002060"/>
                </a:solidFill>
              </a:rPr>
              <a:t>DMB</a:t>
            </a:r>
            <a:r>
              <a:rPr lang="ru-RU" dirty="0">
                <a:solidFill>
                  <a:srgbClr val="002060"/>
                </a:solidFill>
              </a:rPr>
              <a:t> – линейный угол двугранного угла </a:t>
            </a:r>
            <a:r>
              <a:rPr lang="en-US" dirty="0">
                <a:solidFill>
                  <a:srgbClr val="002060"/>
                </a:solidFill>
              </a:rPr>
              <a:t>BACD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249225-7856-4473-A3C2-9E4FD68EB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82" y="2176145"/>
            <a:ext cx="2644726" cy="22239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2">
                <a:extLst>
                  <a:ext uri="{FF2B5EF4-FFF2-40B4-BE49-F238E27FC236}">
                    <a16:creationId xmlns:a16="http://schemas.microsoft.com/office/drawing/2014/main" id="{E78A5465-FB56-48CD-AEFF-3AD9DBA2C0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4222" y="2019624"/>
                <a:ext cx="5992836" cy="222391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2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20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8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6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b="1" dirty="0">
                    <a:solidFill>
                      <a:srgbClr val="C00000"/>
                    </a:solidFill>
                  </a:rPr>
                  <a:t>Дано:</a:t>
                </a:r>
                <a:r>
                  <a:rPr lang="ru-RU" dirty="0">
                    <a:solidFill>
                      <a:srgbClr val="002060"/>
                    </a:solidFill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</a:rPr>
                  <a:t>BACD</a:t>
                </a:r>
                <a:r>
                  <a:rPr lang="ru-RU" dirty="0">
                    <a:solidFill>
                      <a:srgbClr val="002060"/>
                    </a:solidFill>
                  </a:rPr>
                  <a:t> – тетраэдр; </a:t>
                </a:r>
                <a:r>
                  <a:rPr lang="en-US" dirty="0">
                    <a:solidFill>
                      <a:srgbClr val="002060"/>
                    </a:solidFill>
                  </a:rPr>
                  <a:t>AB=BC=AC=AD=DC=DB</a:t>
                </a:r>
                <a:r>
                  <a:rPr lang="ru-RU" dirty="0">
                    <a:solidFill>
                      <a:srgbClr val="002060"/>
                    </a:solidFill>
                  </a:rPr>
                  <a:t>;</a:t>
                </a:r>
              </a:p>
              <a:p>
                <a:r>
                  <a:rPr lang="ru-RU" dirty="0">
                    <a:solidFill>
                      <a:srgbClr val="002060"/>
                    </a:solidFill>
                  </a:rPr>
                  <a:t>АМ=МС;</a:t>
                </a:r>
              </a:p>
              <a:p>
                <a:r>
                  <a:rPr lang="ru-RU" b="1" dirty="0">
                    <a:solidFill>
                      <a:srgbClr val="C00000"/>
                    </a:solidFill>
                  </a:rPr>
                  <a:t>Доказать:</a:t>
                </a:r>
                <a:r>
                  <a:rPr lang="ru-RU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∠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DMB</a:t>
                </a:r>
                <a:r>
                  <a:rPr lang="ru-RU" dirty="0">
                    <a:solidFill>
                      <a:srgbClr val="002060"/>
                    </a:solidFill>
                  </a:rPr>
                  <a:t>- линейный угол двугранного угла </a:t>
                </a:r>
                <a:r>
                  <a:rPr lang="en-US" dirty="0">
                    <a:solidFill>
                      <a:srgbClr val="002060"/>
                    </a:solidFill>
                  </a:rPr>
                  <a:t>BACD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Объект 2">
                <a:extLst>
                  <a:ext uri="{FF2B5EF4-FFF2-40B4-BE49-F238E27FC236}">
                    <a16:creationId xmlns:a16="http://schemas.microsoft.com/office/drawing/2014/main" id="{E78A5465-FB56-48CD-AEFF-3AD9DBA2C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222" y="2019624"/>
                <a:ext cx="5992836" cy="2223914"/>
              </a:xfrm>
              <a:prstGeom prst="rect">
                <a:avLst/>
              </a:prstGeom>
              <a:blipFill>
                <a:blip r:embed="rId6"/>
                <a:stretch>
                  <a:fillRect l="-1831" t="-4384" b="-60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Объект 2">
            <a:extLst>
              <a:ext uri="{FF2B5EF4-FFF2-40B4-BE49-F238E27FC236}">
                <a16:creationId xmlns:a16="http://schemas.microsoft.com/office/drawing/2014/main" id="{10B21F74-94CA-494C-B800-D23D5BE14ECD}"/>
              </a:ext>
            </a:extLst>
          </p:cNvPr>
          <p:cNvSpPr txBox="1">
            <a:spLocks/>
          </p:cNvSpPr>
          <p:nvPr/>
        </p:nvSpPr>
        <p:spPr>
          <a:xfrm>
            <a:off x="647114" y="4656406"/>
            <a:ext cx="11226018" cy="1638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C00000"/>
                </a:solidFill>
              </a:rPr>
              <a:t>Доказательство: </a:t>
            </a:r>
            <a:r>
              <a:rPr lang="ru-RU" b="1" dirty="0">
                <a:solidFill>
                  <a:schemeClr val="tx1"/>
                </a:solidFill>
              </a:rPr>
              <a:t>∆А</a:t>
            </a:r>
            <a:r>
              <a:rPr lang="en-US" b="1" dirty="0">
                <a:solidFill>
                  <a:schemeClr val="tx1"/>
                </a:solidFill>
              </a:rPr>
              <a:t>DC</a:t>
            </a:r>
            <a:r>
              <a:rPr lang="ru-RU" b="1" dirty="0">
                <a:solidFill>
                  <a:schemeClr val="tx1"/>
                </a:solidFill>
              </a:rPr>
              <a:t> – равносторонний (по условию). Так как М- середина отрезка АС, следовательно, </a:t>
            </a:r>
            <a:r>
              <a:rPr lang="en-US" b="1" dirty="0">
                <a:solidFill>
                  <a:schemeClr val="tx1"/>
                </a:solidFill>
              </a:rPr>
              <a:t>DM-</a:t>
            </a:r>
            <a:r>
              <a:rPr lang="ru-RU" b="1" dirty="0">
                <a:solidFill>
                  <a:schemeClr val="tx1"/>
                </a:solidFill>
              </a:rPr>
              <a:t> медиана.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По свойству равнобедренного треугольника </a:t>
            </a:r>
            <a:r>
              <a:rPr lang="en-US" b="1" dirty="0">
                <a:solidFill>
                  <a:schemeClr val="tx1"/>
                </a:solidFill>
              </a:rPr>
              <a:t>DM</a:t>
            </a:r>
            <a:r>
              <a:rPr lang="ru-RU" b="1" dirty="0">
                <a:solidFill>
                  <a:schemeClr val="tx1"/>
                </a:solidFill>
              </a:rPr>
              <a:t> является еще и высотой. Следовательно, </a:t>
            </a:r>
            <a:r>
              <a:rPr lang="en-US" b="1" dirty="0">
                <a:solidFill>
                  <a:schemeClr val="tx1"/>
                </a:solidFill>
              </a:rPr>
              <a:t>DM</a:t>
            </a:r>
            <a:r>
              <a:rPr lang="ru-RU" b="1" baseline="-25000" dirty="0">
                <a:solidFill>
                  <a:schemeClr val="tx1"/>
                </a:solidFill>
              </a:rPr>
              <a:t>┴</a:t>
            </a:r>
            <a:r>
              <a:rPr lang="en-US" b="1" dirty="0">
                <a:solidFill>
                  <a:schemeClr val="tx1"/>
                </a:solidFill>
              </a:rPr>
              <a:t>AC</a:t>
            </a:r>
            <a:r>
              <a:rPr lang="ru-RU" b="1" dirty="0">
                <a:solidFill>
                  <a:schemeClr val="tx1"/>
                </a:solidFill>
              </a:rPr>
              <a:t>. </a:t>
            </a:r>
          </a:p>
          <a:p>
            <a:r>
              <a:rPr lang="ru-RU" b="1" dirty="0">
                <a:solidFill>
                  <a:schemeClr val="tx1"/>
                </a:solidFill>
              </a:rPr>
              <a:t>Аналогично получим из ∆АВ</a:t>
            </a:r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ru-RU" b="1" dirty="0">
                <a:solidFill>
                  <a:schemeClr val="tx1"/>
                </a:solidFill>
              </a:rPr>
              <a:t>: В</a:t>
            </a:r>
            <a:r>
              <a:rPr lang="en-US" b="1" dirty="0">
                <a:solidFill>
                  <a:schemeClr val="tx1"/>
                </a:solidFill>
              </a:rPr>
              <a:t>M</a:t>
            </a:r>
            <a:r>
              <a:rPr lang="en-US" b="1" baseline="-25000" dirty="0">
                <a:solidFill>
                  <a:schemeClr val="tx1"/>
                </a:solidFill>
              </a:rPr>
              <a:t>┴</a:t>
            </a:r>
            <a:r>
              <a:rPr lang="en-US" b="1" dirty="0">
                <a:solidFill>
                  <a:schemeClr val="tx1"/>
                </a:solidFill>
              </a:rPr>
              <a:t>AC</a:t>
            </a:r>
            <a:r>
              <a:rPr lang="ru-RU" b="1" dirty="0">
                <a:solidFill>
                  <a:schemeClr val="tx1"/>
                </a:solidFill>
              </a:rPr>
              <a:t> . Следовательно, ∠DMB- линейный угол двугранного угла BACD (по определению)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39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45"/>
    </mc:Choice>
    <mc:Fallback xmlns="">
      <p:transition spd="slow" advTm="13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F0461-8C0C-47F6-A218-132077D8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52311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Тренировочный тест по теме «Двугранный угол»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CC09C7-B974-4AA8-AFE6-1CC80562D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769532"/>
            <a:ext cx="9601196" cy="3318936"/>
          </a:xfrm>
        </p:spPr>
        <p:txBody>
          <a:bodyPr/>
          <a:lstStyle/>
          <a:p>
            <a:r>
              <a:rPr lang="ru-RU" dirty="0"/>
              <a:t>Вопрос 1. На рисунке изображен двугранный угол:</a:t>
            </a:r>
          </a:p>
          <a:p>
            <a:r>
              <a:rPr lang="ru-RU" dirty="0"/>
              <a:t>А) АВ</a:t>
            </a:r>
            <a:r>
              <a:rPr lang="en-US" dirty="0"/>
              <a:t>D</a:t>
            </a:r>
          </a:p>
          <a:p>
            <a:r>
              <a:rPr lang="en-US" dirty="0"/>
              <a:t>B) ABMC</a:t>
            </a:r>
          </a:p>
          <a:p>
            <a:r>
              <a:rPr lang="en-US" dirty="0"/>
              <a:t>C) PACD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53D3F9-FD54-4CBA-A983-3D2056D93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113" y="2414557"/>
            <a:ext cx="3409000" cy="2028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7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31"/>
    </mc:Choice>
    <mc:Fallback xmlns="">
      <p:transition spd="slow" advTm="61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9|14.3|4.2|10.4|1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5|3.8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8|1.1|0.9|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4.7|2.5|7.5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6|3.1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1.7|47.7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4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6.3|2.7|2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2.4|3.7|10|5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8|3.3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7|1.8|1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779</TotalTime>
  <Words>584</Words>
  <Application>Microsoft Office PowerPoint</Application>
  <PresentationFormat>Широкоэкранный</PresentationFormat>
  <Paragraphs>55</Paragraphs>
  <Slides>13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Cambria Math</vt:lpstr>
      <vt:lpstr>Garamond</vt:lpstr>
      <vt:lpstr>Натуральные материалы</vt:lpstr>
      <vt:lpstr>Двугранный угол</vt:lpstr>
      <vt:lpstr>Угол на плоскости – фигура, образованная двумя лучами, исходящими из одной точки.</vt:lpstr>
      <vt:lpstr>Двугранным углом называется фигура, образованная прямой а и двумя полуплоскостями, с общей границей a, не принадлежащими одной плоскости. </vt:lpstr>
      <vt:lpstr>Примеры двугранного угла из жизни</vt:lpstr>
      <vt:lpstr>Измерение двугранных углов</vt:lpstr>
      <vt:lpstr>Двугранный угол имеет бесконечное множество линейных углов</vt:lpstr>
      <vt:lpstr>Градусной мерой двугранного угла называется градусная мера его линейного угла</vt:lpstr>
      <vt:lpstr>Задача 1. </vt:lpstr>
      <vt:lpstr>Тренировочный тест по теме «Двугранный угол»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Двугранный угол</dc:title>
  <dc:creator>Пользователь</dc:creator>
  <cp:lastModifiedBy>Пользователь</cp:lastModifiedBy>
  <cp:revision>7</cp:revision>
  <dcterms:created xsi:type="dcterms:W3CDTF">2022-02-21T11:11:51Z</dcterms:created>
  <dcterms:modified xsi:type="dcterms:W3CDTF">2023-12-10T07:27:05Z</dcterms:modified>
</cp:coreProperties>
</file>