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4EAA60E-518F-43E6-8FDB-4FB2BF58DB5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1066680" y="2103120"/>
            <a:ext cx="10058040" cy="183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ru-RU" sz="15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1066680" y="4114080"/>
            <a:ext cx="10058040" cy="183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ru-RU" sz="15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7121C0B-0D73-449F-B9F8-8F466E6C952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1066680" y="2103120"/>
            <a:ext cx="4908240" cy="183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ru-RU" sz="15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6220800" y="2103120"/>
            <a:ext cx="4908240" cy="183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ru-RU" sz="15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1066680" y="4114080"/>
            <a:ext cx="4908240" cy="183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ru-RU" sz="15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/>
          </p:nvPr>
        </p:nvSpPr>
        <p:spPr>
          <a:xfrm>
            <a:off x="6220800" y="4114080"/>
            <a:ext cx="4908240" cy="183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ru-RU" sz="15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2FB1A4E-E337-44BD-B092-54F94C3245E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1066680" y="2103120"/>
            <a:ext cx="3238560" cy="183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ru-RU" sz="15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/>
          </p:nvPr>
        </p:nvSpPr>
        <p:spPr>
          <a:xfrm>
            <a:off x="4467600" y="2103120"/>
            <a:ext cx="3238560" cy="183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ru-RU" sz="15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/>
          </p:nvPr>
        </p:nvSpPr>
        <p:spPr>
          <a:xfrm>
            <a:off x="7868520" y="2103120"/>
            <a:ext cx="3238560" cy="183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ru-RU" sz="15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/>
          </p:nvPr>
        </p:nvSpPr>
        <p:spPr>
          <a:xfrm>
            <a:off x="1066680" y="4114080"/>
            <a:ext cx="3238560" cy="183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ru-RU" sz="15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/>
          </p:nvPr>
        </p:nvSpPr>
        <p:spPr>
          <a:xfrm>
            <a:off x="4467600" y="4114080"/>
            <a:ext cx="3238560" cy="183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ru-RU" sz="15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/>
          </p:nvPr>
        </p:nvSpPr>
        <p:spPr>
          <a:xfrm>
            <a:off x="7868520" y="4114080"/>
            <a:ext cx="3238560" cy="183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ru-RU" sz="15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BF87D9D-C003-4604-B41B-499EDF6BC6F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E72DCA5-6401-4969-B561-AF37EF85994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1066680" y="2103120"/>
            <a:ext cx="10058040" cy="384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0A2DCFE-56DB-46A2-8324-2F4FC9C2F3B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1066680" y="2103120"/>
            <a:ext cx="10058040" cy="384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ru-RU" sz="15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97AEEE1-687F-4A10-966B-0CCCEB630C4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1066680" y="2103120"/>
            <a:ext cx="4908240" cy="384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ru-RU" sz="15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20800" y="2103120"/>
            <a:ext cx="4908240" cy="384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ru-RU" sz="15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F8C106D-F7D5-4DB5-AF5F-A7B67966DAA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8663956-642C-4DF1-A350-B247B3B5E66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subTitle"/>
          </p:nvPr>
        </p:nvSpPr>
        <p:spPr>
          <a:xfrm>
            <a:off x="1066680" y="642600"/>
            <a:ext cx="10058040" cy="635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AE3FA35-EA5A-478E-B00B-C03C1BA6ADD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1066680" y="2103120"/>
            <a:ext cx="4908240" cy="183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ru-RU" sz="15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20800" y="2103120"/>
            <a:ext cx="4908240" cy="384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ru-RU" sz="15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1066680" y="4114080"/>
            <a:ext cx="4908240" cy="183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ru-RU" sz="15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D478C00-9D6A-4D9A-A4F3-8368E80446F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1066680" y="2103120"/>
            <a:ext cx="10058040" cy="384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F37921D-FA22-44A4-973C-8CF9D9EDAB5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1066680" y="2103120"/>
            <a:ext cx="4908240" cy="384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ru-RU" sz="15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20800" y="2103120"/>
            <a:ext cx="4908240" cy="183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ru-RU" sz="15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220800" y="4114080"/>
            <a:ext cx="4908240" cy="183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ru-RU" sz="15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7ECA351-699B-46AE-A552-0EDDAD4A409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1066680" y="2103120"/>
            <a:ext cx="4908240" cy="183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ru-RU" sz="15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6220800" y="2103120"/>
            <a:ext cx="4908240" cy="183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ru-RU" sz="15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1066680" y="4114080"/>
            <a:ext cx="10058040" cy="183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ru-RU" sz="15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C13589A-837F-463E-B9F3-CEE83D69BFE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1066680" y="2103120"/>
            <a:ext cx="10058040" cy="183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ru-RU" sz="15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1066680" y="4114080"/>
            <a:ext cx="10058040" cy="183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ru-RU" sz="15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CECEBBC-1C5E-4DA5-B715-0A4042A0BEE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1066680" y="2103120"/>
            <a:ext cx="4908240" cy="183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ru-RU" sz="15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6220800" y="2103120"/>
            <a:ext cx="4908240" cy="183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ru-RU" sz="15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/>
          </p:nvPr>
        </p:nvSpPr>
        <p:spPr>
          <a:xfrm>
            <a:off x="1066680" y="4114080"/>
            <a:ext cx="4908240" cy="183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ru-RU" sz="15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/>
          </p:nvPr>
        </p:nvSpPr>
        <p:spPr>
          <a:xfrm>
            <a:off x="6220800" y="4114080"/>
            <a:ext cx="4908240" cy="183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ru-RU" sz="15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F3717EF-DB24-4E25-89CF-FEC4A2C4C1B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1066680" y="2103120"/>
            <a:ext cx="3238560" cy="183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ru-RU" sz="15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/>
          </p:nvPr>
        </p:nvSpPr>
        <p:spPr>
          <a:xfrm>
            <a:off x="4467600" y="2103120"/>
            <a:ext cx="3238560" cy="183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ru-RU" sz="15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/>
          </p:nvPr>
        </p:nvSpPr>
        <p:spPr>
          <a:xfrm>
            <a:off x="7868520" y="2103120"/>
            <a:ext cx="3238560" cy="183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ru-RU" sz="15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/>
          </p:nvPr>
        </p:nvSpPr>
        <p:spPr>
          <a:xfrm>
            <a:off x="1066680" y="4114080"/>
            <a:ext cx="3238560" cy="183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ru-RU" sz="15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/>
          </p:nvPr>
        </p:nvSpPr>
        <p:spPr>
          <a:xfrm>
            <a:off x="4467600" y="4114080"/>
            <a:ext cx="3238560" cy="183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ru-RU" sz="15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95" name="PlaceHolder 7"/>
          <p:cNvSpPr>
            <a:spLocks noGrp="1"/>
          </p:cNvSpPr>
          <p:nvPr>
            <p:ph/>
          </p:nvPr>
        </p:nvSpPr>
        <p:spPr>
          <a:xfrm>
            <a:off x="7868520" y="4114080"/>
            <a:ext cx="3238560" cy="183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ru-RU" sz="15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14309A9-0E4E-4129-9811-62738264733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1066680" y="2103120"/>
            <a:ext cx="10058040" cy="384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ru-RU" sz="15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F4856B0-280F-4956-9D0A-5E74839C828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1066680" y="2103120"/>
            <a:ext cx="4908240" cy="384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ru-RU" sz="15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20800" y="2103120"/>
            <a:ext cx="4908240" cy="384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ru-RU" sz="15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1A5C360-D210-4751-ABC7-EC1AF915B78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59B88CD-7A38-4F83-B9B9-54971669AE2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1066680" y="642600"/>
            <a:ext cx="10058040" cy="635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713AF16-31B2-471C-938D-2D4B47660E5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1066680" y="2103120"/>
            <a:ext cx="4908240" cy="183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ru-RU" sz="15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220800" y="2103120"/>
            <a:ext cx="4908240" cy="384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ru-RU" sz="15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1066680" y="4114080"/>
            <a:ext cx="4908240" cy="183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ru-RU" sz="15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7D9E35A-A071-4477-A45D-4C271BC3B85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1066680" y="2103120"/>
            <a:ext cx="4908240" cy="384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ru-RU" sz="15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0800" y="2103120"/>
            <a:ext cx="4908240" cy="183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ru-RU" sz="15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220800" y="4114080"/>
            <a:ext cx="4908240" cy="183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ru-RU" sz="15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0366E90-F03F-4F6C-AA3B-60EE718E62F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1066680" y="2103120"/>
            <a:ext cx="4908240" cy="183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ru-RU" sz="15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20800" y="2103120"/>
            <a:ext cx="4908240" cy="183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ru-RU" sz="15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1066680" y="4114080"/>
            <a:ext cx="10058040" cy="183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ru-RU" sz="15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9A31F1F-6C1A-456B-ACF1-37033C85DA6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8" hidden="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venir Next LT Pro"/>
            </a:endParaRPr>
          </a:p>
        </p:txBody>
      </p:sp>
      <p:sp>
        <p:nvSpPr>
          <p:cNvPr id="1" name="Rectangle 6" hidden="1"/>
          <p:cNvSpPr/>
          <p:nvPr/>
        </p:nvSpPr>
        <p:spPr>
          <a:xfrm>
            <a:off x="234720" y="237600"/>
            <a:ext cx="11722320" cy="638208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Rectangle 7" hidden="1"/>
          <p:cNvSpPr/>
          <p:nvPr/>
        </p:nvSpPr>
        <p:spPr>
          <a:xfrm>
            <a:off x="371880" y="374760"/>
            <a:ext cx="11448000" cy="6107760"/>
          </a:xfrm>
          <a:prstGeom prst="rect">
            <a:avLst/>
          </a:prstGeom>
          <a:noFill/>
          <a:ln cap="sq" w="6350">
            <a:solidFill>
              <a:srgbClr val="000000">
                <a:lumMod val="85000"/>
                <a:lumOff val="15000"/>
              </a:srgbClr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venir Next LT Pro"/>
            </a:endParaRPr>
          </a:p>
        </p:txBody>
      </p:sp>
      <p:sp>
        <p:nvSpPr>
          <p:cNvPr id="4" name="Rectangle 9"/>
          <p:cNvSpPr/>
          <p:nvPr/>
        </p:nvSpPr>
        <p:spPr>
          <a:xfrm>
            <a:off x="1307880" y="1267560"/>
            <a:ext cx="9576000" cy="4307760"/>
          </a:xfrm>
          <a:prstGeom prst="rect">
            <a:avLst/>
          </a:prstGeom>
          <a:ln w="6350">
            <a:noFill/>
          </a:ln>
          <a:effectLst>
            <a:outerShdw algn="ctr" blurRad="50760" rotWithShape="0">
              <a:srgbClr val="000000">
                <a:alpha val="66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1447920" y="1411560"/>
            <a:ext cx="9295920" cy="4034520"/>
          </a:xfrm>
          <a:prstGeom prst="rect">
            <a:avLst/>
          </a:prstGeom>
          <a:noFill/>
          <a:ln cap="sq" w="6350">
            <a:solidFill>
              <a:srgbClr val="000000">
                <a:lumMod val="75000"/>
                <a:lumOff val="25000"/>
              </a:srgbClr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14"/>
          <p:cNvSpPr/>
          <p:nvPr/>
        </p:nvSpPr>
        <p:spPr>
          <a:xfrm>
            <a:off x="5135760" y="1267560"/>
            <a:ext cx="1919880" cy="731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249880" y="1267560"/>
            <a:ext cx="1691640" cy="615960"/>
            <a:chOff x="5249880" y="1267560"/>
            <a:chExt cx="1691640" cy="615960"/>
          </a:xfrm>
        </p:grpSpPr>
        <p:cxnSp>
          <p:nvCxnSpPr>
            <p:cNvPr id="8" name="Straight Connector 16"/>
            <p:cNvCxnSpPr/>
            <p:nvPr/>
          </p:nvCxnSpPr>
          <p:spPr>
            <a:xfrm>
              <a:off x="5249880" y="1267560"/>
              <a:ext cx="360" cy="613080"/>
            </a:xfrm>
            <a:prstGeom prst="straightConnector1">
              <a:avLst/>
            </a:prstGeom>
            <a:ln>
              <a:solidFill>
                <a:srgbClr val="ffffff"/>
              </a:solidFill>
              <a:miter/>
            </a:ln>
          </p:spPr>
        </p:cxnSp>
        <p:cxnSp>
          <p:nvCxnSpPr>
            <p:cNvPr id="9" name="Straight Connector 17"/>
            <p:cNvCxnSpPr/>
            <p:nvPr/>
          </p:nvCxnSpPr>
          <p:spPr>
            <a:xfrm>
              <a:off x="6941520" y="1267560"/>
              <a:ext cx="360" cy="613080"/>
            </a:xfrm>
            <a:prstGeom prst="straightConnector1">
              <a:avLst/>
            </a:prstGeom>
            <a:ln>
              <a:solidFill>
                <a:srgbClr val="ffffff"/>
              </a:solidFill>
              <a:miter/>
            </a:ln>
          </p:spPr>
        </p:cxnSp>
        <p:cxnSp>
          <p:nvCxnSpPr>
            <p:cNvPr id="10" name="Straight Connector 18"/>
            <p:cNvCxnSpPr/>
            <p:nvPr/>
          </p:nvCxnSpPr>
          <p:spPr>
            <a:xfrm>
              <a:off x="5249880" y="1883520"/>
              <a:ext cx="1692000" cy="360"/>
            </a:xfrm>
            <a:prstGeom prst="straightConnector1">
              <a:avLst/>
            </a:prstGeom>
            <a:ln>
              <a:solidFill>
                <a:srgbClr val="ffffff"/>
              </a:solidFill>
              <a:miter/>
            </a:ln>
          </p:spPr>
        </p:cxnSp>
      </p:grpSp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629000" y="2244960"/>
            <a:ext cx="8933400" cy="2436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83000"/>
              </a:lnSpc>
              <a:buNone/>
            </a:pPr>
            <a:r>
              <a:rPr b="0" lang="en-US" sz="6800" spc="-100" strike="noStrike" cap="all">
                <a:solidFill>
                  <a:srgbClr val="262626"/>
                </a:solidFill>
                <a:latin typeface="Avenir Next LT Pro Light"/>
              </a:rPr>
              <a:t>Click to edit Master title style</a:t>
            </a:r>
            <a:endParaRPr b="0" lang="ru-RU" sz="6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dt" idx="1"/>
          </p:nvPr>
        </p:nvSpPr>
        <p:spPr>
          <a:xfrm>
            <a:off x="5318640" y="1341360"/>
            <a:ext cx="1554120" cy="485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300" spc="-1" strike="noStrike">
                <a:solidFill>
                  <a:srgbClr val="ffffff"/>
                </a:solidFill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300" spc="-1" strike="noStrike">
                <a:solidFill>
                  <a:srgbClr val="ffffff"/>
                </a:solidFill>
                <a:latin typeface="Avenir Next LT Pro"/>
              </a:rPr>
              <a:t>&lt;date/time&gt;</a:t>
            </a:r>
            <a:endParaRPr b="0" lang="ru-RU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ftr" idx="2"/>
          </p:nvPr>
        </p:nvSpPr>
        <p:spPr>
          <a:xfrm>
            <a:off x="1629000" y="5177520"/>
            <a:ext cx="5729760" cy="228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sldNum" idx="3"/>
          </p:nvPr>
        </p:nvSpPr>
        <p:spPr>
          <a:xfrm>
            <a:off x="8606880" y="5177520"/>
            <a:ext cx="1955520" cy="228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800" spc="-1" strike="noStrike">
                <a:solidFill>
                  <a:srgbClr val="5c5c5c"/>
                </a:solidFill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45A5AA9-C02F-48CE-89FA-B9B57D84630C}" type="slidenum">
              <a:rPr b="0" lang="en-US" sz="800" spc="-1" strike="noStrike">
                <a:solidFill>
                  <a:srgbClr val="5c5c5c"/>
                </a:solidFill>
                <a:latin typeface="Avenir Next LT Pro"/>
              </a:rPr>
              <a:t>&lt;number&gt;</a:t>
            </a:fld>
            <a:endParaRPr b="0" lang="ru-RU" sz="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1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500" spc="-1" strike="noStrike">
                <a:solidFill>
                  <a:srgbClr val="000000"/>
                </a:solidFill>
                <a:latin typeface="Avenir Next LT Pro"/>
              </a:rPr>
              <a:t>Click to edit the outline text format</a:t>
            </a:r>
            <a:endParaRPr b="0" lang="ru-RU" sz="1500" spc="-1" strike="noStrike">
              <a:solidFill>
                <a:srgbClr val="000000"/>
              </a:solidFill>
              <a:latin typeface="Avenir Next LT Pro"/>
            </a:endParaRPr>
          </a:p>
          <a:p>
            <a:pPr lvl="1" marL="864000" indent="-324000">
              <a:lnSpc>
                <a:spcPct val="11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200" spc="-1" strike="noStrike">
                <a:solidFill>
                  <a:srgbClr val="000000"/>
                </a:solidFill>
                <a:latin typeface="Avenir Next LT Pro"/>
              </a:rPr>
              <a:t>Second Outline Level</a:t>
            </a:r>
            <a:endParaRPr b="0" lang="ru-RU" sz="1200" spc="-1" strike="noStrike">
              <a:solidFill>
                <a:srgbClr val="000000"/>
              </a:solidFill>
              <a:latin typeface="Avenir Next LT Pro"/>
            </a:endParaRPr>
          </a:p>
          <a:p>
            <a:pPr lvl="2" marL="1296000" indent="-288000">
              <a:lnSpc>
                <a:spcPct val="11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200" spc="-1" strike="noStrike">
                <a:solidFill>
                  <a:srgbClr val="000000"/>
                </a:solidFill>
                <a:latin typeface="Avenir Next LT Pro"/>
              </a:rPr>
              <a:t>Third Outline Level</a:t>
            </a:r>
            <a:endParaRPr b="0" lang="ru-RU" sz="1200" spc="-1" strike="noStrike">
              <a:solidFill>
                <a:srgbClr val="000000"/>
              </a:solidFill>
              <a:latin typeface="Avenir Next LT Pro"/>
            </a:endParaRPr>
          </a:p>
          <a:p>
            <a:pPr lvl="3" marL="1728000" indent="-216000">
              <a:lnSpc>
                <a:spcPct val="11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200" spc="-1" strike="noStrike">
                <a:solidFill>
                  <a:srgbClr val="000000"/>
                </a:solidFill>
                <a:latin typeface="Avenir Next LT Pro"/>
              </a:rPr>
              <a:t>Fourth Outline Level</a:t>
            </a:r>
            <a:endParaRPr b="0" lang="ru-RU" sz="1200" spc="-1" strike="noStrike">
              <a:solidFill>
                <a:srgbClr val="000000"/>
              </a:solidFill>
              <a:latin typeface="Avenir Next LT Pro"/>
            </a:endParaRPr>
          </a:p>
          <a:p>
            <a:pPr lvl="4" marL="2160000" indent="-2160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venir Next LT Pro"/>
              </a:rPr>
              <a:t>Fifth Outline Level</a:t>
            </a:r>
            <a:endParaRPr b="0" lang="ru-RU" sz="2000" spc="-1" strike="noStrike">
              <a:solidFill>
                <a:srgbClr val="000000"/>
              </a:solidFill>
              <a:latin typeface="Avenir Next LT Pro"/>
            </a:endParaRPr>
          </a:p>
          <a:p>
            <a:pPr lvl="5" marL="2592000" indent="-2160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venir Next LT Pro"/>
              </a:rPr>
              <a:t>Sixth Outline Level</a:t>
            </a:r>
            <a:endParaRPr b="0" lang="ru-RU" sz="2000" spc="-1" strike="noStrike">
              <a:solidFill>
                <a:srgbClr val="000000"/>
              </a:solidFill>
              <a:latin typeface="Avenir Next LT Pro"/>
            </a:endParaRPr>
          </a:p>
          <a:p>
            <a:pPr lvl="6" marL="3024000" indent="-2160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venir Next LT Pro"/>
              </a:rPr>
              <a:t>Seventh Outline Level</a:t>
            </a:r>
            <a:endParaRPr b="0" lang="ru-RU" sz="20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8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venir Next LT Pro"/>
            </a:endParaRPr>
          </a:p>
        </p:txBody>
      </p:sp>
      <p:sp>
        <p:nvSpPr>
          <p:cNvPr id="53" name="Rectangle 6"/>
          <p:cNvSpPr/>
          <p:nvPr/>
        </p:nvSpPr>
        <p:spPr>
          <a:xfrm>
            <a:off x="234720" y="237600"/>
            <a:ext cx="11722320" cy="638208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Rectangle 7"/>
          <p:cNvSpPr/>
          <p:nvPr/>
        </p:nvSpPr>
        <p:spPr>
          <a:xfrm>
            <a:off x="371880" y="374760"/>
            <a:ext cx="11448000" cy="6107760"/>
          </a:xfrm>
          <a:prstGeom prst="rect">
            <a:avLst/>
          </a:prstGeom>
          <a:noFill/>
          <a:ln cap="sq" w="6350">
            <a:solidFill>
              <a:srgbClr val="000000">
                <a:lumMod val="85000"/>
                <a:lumOff val="15000"/>
              </a:srgbClr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000" spc="-1" strike="noStrike">
                <a:solidFill>
                  <a:srgbClr val="262626"/>
                </a:solidFill>
                <a:latin typeface="Avenir Next LT Pro Light"/>
              </a:rPr>
              <a:t>Click to edit Master title style</a:t>
            </a:r>
            <a:endParaRPr b="0" lang="ru-RU" sz="40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1066680" y="2103120"/>
            <a:ext cx="10058040" cy="3849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182880" indent="-182880">
              <a:lnSpc>
                <a:spcPct val="110000"/>
              </a:lnSpc>
              <a:spcBef>
                <a:spcPts val="901"/>
              </a:spcBef>
              <a:buClr>
                <a:srgbClr val="262626"/>
              </a:buClr>
              <a:buFont typeface="Garamond"/>
              <a:buChar char="◦"/>
            </a:pPr>
            <a:r>
              <a:rPr b="0" lang="en-US" sz="1500" spc="-1" strike="noStrike">
                <a:solidFill>
                  <a:srgbClr val="000000"/>
                </a:solidFill>
                <a:latin typeface="Avenir Next LT Pro"/>
              </a:rPr>
              <a:t>Click to edit Master text styles</a:t>
            </a:r>
            <a:endParaRPr b="0" lang="ru-RU" sz="1500" spc="-1" strike="noStrike">
              <a:solidFill>
                <a:srgbClr val="000000"/>
              </a:solidFill>
              <a:latin typeface="Avenir Next LT Pro"/>
            </a:endParaRPr>
          </a:p>
          <a:p>
            <a:pPr lvl="1" marL="457200" indent="-182880">
              <a:lnSpc>
                <a:spcPct val="110000"/>
              </a:lnSpc>
              <a:spcBef>
                <a:spcPts val="499"/>
              </a:spcBef>
              <a:buClr>
                <a:srgbClr val="262626"/>
              </a:buClr>
              <a:buFont typeface="Garamond"/>
              <a:buChar char="◦"/>
            </a:pPr>
            <a:r>
              <a:rPr b="0" lang="en-US" sz="1300" spc="-1" strike="noStrike">
                <a:solidFill>
                  <a:srgbClr val="000000"/>
                </a:solidFill>
                <a:latin typeface="Avenir Next LT Pro"/>
              </a:rPr>
              <a:t>Second level</a:t>
            </a:r>
            <a:endParaRPr b="0" lang="ru-RU" sz="1300" spc="-1" strike="noStrike">
              <a:solidFill>
                <a:srgbClr val="000000"/>
              </a:solidFill>
              <a:latin typeface="Avenir Next LT Pro"/>
            </a:endParaRPr>
          </a:p>
          <a:p>
            <a:pPr lvl="2" marL="731520" indent="-182880">
              <a:lnSpc>
                <a:spcPct val="110000"/>
              </a:lnSpc>
              <a:spcBef>
                <a:spcPts val="499"/>
              </a:spcBef>
              <a:buClr>
                <a:srgbClr val="262626"/>
              </a:buClr>
              <a:buFont typeface="Garamond"/>
              <a:buChar char="◦"/>
            </a:pPr>
            <a:r>
              <a:rPr b="0" lang="en-US" sz="1200" spc="-1" strike="noStrike">
                <a:solidFill>
                  <a:srgbClr val="000000"/>
                </a:solidFill>
                <a:latin typeface="Avenir Next LT Pro"/>
              </a:rPr>
              <a:t>Third level</a:t>
            </a:r>
            <a:endParaRPr b="0" lang="ru-RU" sz="1200" spc="-1" strike="noStrike">
              <a:solidFill>
                <a:srgbClr val="000000"/>
              </a:solidFill>
              <a:latin typeface="Avenir Next LT Pro"/>
            </a:endParaRPr>
          </a:p>
          <a:p>
            <a:pPr lvl="3" marL="1005840" indent="-182880">
              <a:lnSpc>
                <a:spcPct val="110000"/>
              </a:lnSpc>
              <a:spcBef>
                <a:spcPts val="499"/>
              </a:spcBef>
              <a:buClr>
                <a:srgbClr val="262626"/>
              </a:buClr>
              <a:buFont typeface="Garamond"/>
              <a:buChar char="◦"/>
            </a:pPr>
            <a:r>
              <a:rPr b="0" lang="en-US" sz="1200" spc="-1" strike="noStrike">
                <a:solidFill>
                  <a:srgbClr val="000000"/>
                </a:solidFill>
                <a:latin typeface="Avenir Next LT Pro"/>
              </a:rPr>
              <a:t>Fourth level</a:t>
            </a:r>
            <a:endParaRPr b="0" lang="ru-RU" sz="1200" spc="-1" strike="noStrike">
              <a:solidFill>
                <a:srgbClr val="000000"/>
              </a:solidFill>
              <a:latin typeface="Avenir Next LT Pro"/>
            </a:endParaRPr>
          </a:p>
          <a:p>
            <a:pPr lvl="4" marL="1280160" indent="-182880">
              <a:lnSpc>
                <a:spcPct val="110000"/>
              </a:lnSpc>
              <a:spcBef>
                <a:spcPts val="499"/>
              </a:spcBef>
              <a:buClr>
                <a:srgbClr val="262626"/>
              </a:buClr>
              <a:buFont typeface="Garamond"/>
              <a:buChar char="◦"/>
            </a:pPr>
            <a:r>
              <a:rPr b="0" lang="en-US" sz="1200" spc="-1" strike="noStrike">
                <a:solidFill>
                  <a:srgbClr val="000000"/>
                </a:solidFill>
                <a:latin typeface="Avenir Next LT Pro"/>
              </a:rPr>
              <a:t>Fifth level</a:t>
            </a:r>
            <a:endParaRPr b="0" lang="ru-RU" sz="12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dt" idx="4"/>
          </p:nvPr>
        </p:nvSpPr>
        <p:spPr>
          <a:xfrm>
            <a:off x="7256880" y="6035040"/>
            <a:ext cx="2892600" cy="3654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800" spc="-1" strike="noStrike">
                <a:solidFill>
                  <a:srgbClr val="404040"/>
                </a:solidFill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800" spc="-1" strike="noStrike">
                <a:solidFill>
                  <a:srgbClr val="404040"/>
                </a:solidFill>
                <a:latin typeface="Avenir Next LT Pro"/>
              </a:rPr>
              <a:t>&lt;date/time&gt;</a:t>
            </a:r>
            <a:endParaRPr b="0" lang="ru-RU" sz="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ftr" idx="5"/>
          </p:nvPr>
        </p:nvSpPr>
        <p:spPr>
          <a:xfrm>
            <a:off x="1066680" y="6035040"/>
            <a:ext cx="5816160" cy="3654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sldNum" idx="6"/>
          </p:nvPr>
        </p:nvSpPr>
        <p:spPr>
          <a:xfrm>
            <a:off x="10287000" y="6035040"/>
            <a:ext cx="837720" cy="3654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800" spc="-1" strike="noStrike">
                <a:solidFill>
                  <a:srgbClr val="404040"/>
                </a:solidFill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DDBFE6F-2C67-43D8-B841-CF94D6774321}" type="slidenum">
              <a:rPr b="0" lang="en-US" sz="800" spc="-1" strike="noStrike">
                <a:solidFill>
                  <a:srgbClr val="404040"/>
                </a:solidFill>
                <a:latin typeface="Avenir Next LT Pro"/>
              </a:rPr>
              <a:t>&lt;number&gt;</a:t>
            </a:fld>
            <a:endParaRPr b="0" lang="ru-RU" sz="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7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venir Next LT Pro"/>
            </a:endParaRPr>
          </a:p>
        </p:txBody>
      </p:sp>
      <p:sp>
        <p:nvSpPr>
          <p:cNvPr id="97" name="Rectangle 9"/>
          <p:cNvSpPr/>
          <p:nvPr/>
        </p:nvSpPr>
        <p:spPr>
          <a:xfrm>
            <a:off x="540000" y="610920"/>
            <a:ext cx="11019600" cy="5635800"/>
          </a:xfrm>
          <a:prstGeom prst="rect">
            <a:avLst/>
          </a:prstGeom>
          <a:solidFill>
            <a:srgbClr val="ffffff"/>
          </a:solidFill>
          <a:ln w="6350">
            <a:noFill/>
          </a:ln>
          <a:effectLst>
            <a:outerShdw algn="ctr" blurRad="50760" rotWithShape="0">
              <a:srgbClr val="000000">
                <a:alpha val="66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Rectangle 11"/>
          <p:cNvSpPr/>
          <p:nvPr/>
        </p:nvSpPr>
        <p:spPr>
          <a:xfrm>
            <a:off x="720000" y="720000"/>
            <a:ext cx="10957680" cy="5303160"/>
          </a:xfrm>
          <a:prstGeom prst="rect">
            <a:avLst/>
          </a:prstGeom>
          <a:ln cap="sq" w="6350">
            <a:solidFill>
              <a:srgbClr val="000000">
                <a:lumMod val="75000"/>
                <a:lumOff val="25000"/>
              </a:srgbClr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720000" y="1117080"/>
            <a:ext cx="7560000" cy="4312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r">
              <a:lnSpc>
                <a:spcPct val="83000"/>
              </a:lnSpc>
              <a:buNone/>
            </a:pPr>
            <a:r>
              <a:rPr b="1" lang="ru-RU" sz="6800" spc="-100" strike="noStrike" cap="all">
                <a:solidFill>
                  <a:srgbClr val="000000"/>
                </a:solidFill>
                <a:latin typeface="Avenir Next LT Pro Light"/>
              </a:rPr>
              <a:t>Оформление чертежа</a:t>
            </a:r>
            <a:endParaRPr b="0" lang="ru-RU" sz="6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subTitle"/>
          </p:nvPr>
        </p:nvSpPr>
        <p:spPr>
          <a:xfrm>
            <a:off x="8473320" y="1272960"/>
            <a:ext cx="2866680" cy="4312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marL="343080" indent="-343080">
              <a:lnSpc>
                <a:spcPct val="110000"/>
              </a:lnSpc>
              <a:buClr>
                <a:srgbClr val="262626"/>
              </a:buClr>
              <a:buFont typeface="Arial"/>
              <a:buChar char="•"/>
            </a:pPr>
            <a:r>
              <a:rPr b="0" lang="ru-RU" sz="2000" spc="77" strike="noStrike">
                <a:solidFill>
                  <a:srgbClr val="0d0d0d"/>
                </a:solidFill>
                <a:latin typeface="Avenir Next LT Pro"/>
              </a:rPr>
              <a:t>Штамп;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10000"/>
              </a:lnSpc>
              <a:buClr>
                <a:srgbClr val="262626"/>
              </a:buClr>
              <a:buFont typeface="Arial"/>
              <a:buChar char="•"/>
            </a:pPr>
            <a:r>
              <a:rPr b="0" lang="ru-RU" sz="2000" spc="77" strike="noStrike">
                <a:solidFill>
                  <a:srgbClr val="0d0d0d"/>
                </a:solidFill>
                <a:latin typeface="Avenir Next LT Pro"/>
              </a:rPr>
              <a:t>ГОСТы;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10000"/>
              </a:lnSpc>
              <a:buClr>
                <a:srgbClr val="262626"/>
              </a:buClr>
              <a:buFont typeface="Arial"/>
              <a:buChar char="•"/>
            </a:pPr>
            <a:r>
              <a:rPr b="0" lang="ru-RU" sz="2000" spc="77" strike="noStrike">
                <a:solidFill>
                  <a:srgbClr val="0d0d0d"/>
                </a:solidFill>
                <a:latin typeface="Avenir Next LT Pro"/>
              </a:rPr>
              <a:t>Расположение видов на поле чертежа.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01" name="Straight Connector 13"/>
          <p:cNvCxnSpPr/>
          <p:nvPr/>
        </p:nvCxnSpPr>
        <p:spPr>
          <a:xfrm>
            <a:off x="8280000" y="2116800"/>
            <a:ext cx="360" cy="2743560"/>
          </a:xfrm>
          <a:prstGeom prst="straightConnector1">
            <a:avLst/>
          </a:prstGeom>
          <a:ln w="12700">
            <a:solidFill>
              <a:srgbClr val="000000">
                <a:lumMod val="75000"/>
                <a:lumOff val="25000"/>
              </a:srgbClr>
            </a:solidFill>
            <a:round/>
          </a:ln>
        </p:spPr>
      </p:cxnSp>
      <p:pic>
        <p:nvPicPr>
          <p:cNvPr id="102" name="Рисунок 4" descr="Изображение выглядит как захват, щуп, устройство&#10;&#10;Автоматически созданное описание"/>
          <p:cNvPicPr/>
          <p:nvPr/>
        </p:nvPicPr>
        <p:blipFill>
          <a:blip r:embed="rId1"/>
          <a:srcRect l="0" t="33651" r="-207" b="32683"/>
          <a:stretch/>
        </p:blipFill>
        <p:spPr>
          <a:xfrm>
            <a:off x="2332440" y="4442760"/>
            <a:ext cx="6617880" cy="945360"/>
          </a:xfrm>
          <a:prstGeom prst="rect">
            <a:avLst/>
          </a:prstGeom>
          <a:ln w="0">
            <a:noFill/>
          </a:ln>
        </p:spPr>
      </p:pic>
      <p:sp>
        <p:nvSpPr>
          <p:cNvPr id="103" name="TextBox 4"/>
          <p:cNvSpPr/>
          <p:nvPr/>
        </p:nvSpPr>
        <p:spPr>
          <a:xfrm>
            <a:off x="3336840" y="931320"/>
            <a:ext cx="6609600" cy="33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КОГОАУ ДО «ЦТТ» детский технопарк Кванториум г. Омутнинск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TextBox 5"/>
          <p:cNvSpPr/>
          <p:nvPr/>
        </p:nvSpPr>
        <p:spPr>
          <a:xfrm>
            <a:off x="8925120" y="5383440"/>
            <a:ext cx="2387880" cy="57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Педагог-наставник промдизайн кванта:</a:t>
            </a:r>
            <a:br>
              <a:rPr sz="1000"/>
            </a:b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Городилова Анна Сергеевна</a:t>
            </a:r>
            <a:br>
              <a:rPr sz="1000"/>
            </a:b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Сайт:</a:t>
            </a:r>
            <a:r>
              <a:rPr b="0" lang="en-US" sz="1000" spc="-1" strike="noStrike">
                <a:solidFill>
                  <a:srgbClr val="000000"/>
                </a:solidFill>
                <a:latin typeface="Times New Roman"/>
              </a:rPr>
              <a:t>https://kvant43.ru/omutninsk/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 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TextBox 6"/>
          <p:cNvSpPr/>
          <p:nvPr/>
        </p:nvSpPr>
        <p:spPr>
          <a:xfrm>
            <a:off x="5425920" y="5720040"/>
            <a:ext cx="133992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г. Омутнинск 2023г.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6" name="Рисунок 10" descr=""/>
          <p:cNvPicPr/>
          <p:nvPr/>
        </p:nvPicPr>
        <p:blipFill>
          <a:blip r:embed="rId2"/>
          <a:stretch/>
        </p:blipFill>
        <p:spPr>
          <a:xfrm>
            <a:off x="2790720" y="859680"/>
            <a:ext cx="514080" cy="514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1066680" y="452160"/>
            <a:ext cx="10058040" cy="869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ru-RU" sz="4000" spc="-1" strike="noStrike">
                <a:solidFill>
                  <a:srgbClr val="0070c0"/>
                </a:solidFill>
                <a:latin typeface="Avenir Next LT Pro Light"/>
              </a:rPr>
              <a:t>ВЫЧЕРЧИВАНИЕ ФАСАДА (ЭТАПЫ)</a:t>
            </a:r>
            <a:endParaRPr b="0" lang="ru-RU" sz="4000" spc="-1" strike="noStrike">
              <a:solidFill>
                <a:srgbClr val="000000"/>
              </a:solidFill>
              <a:latin typeface="Avenir Next LT Pro"/>
            </a:endParaRPr>
          </a:p>
        </p:txBody>
      </p:sp>
      <p:pic>
        <p:nvPicPr>
          <p:cNvPr id="143" name="Рисунок 4" descr=""/>
          <p:cNvPicPr/>
          <p:nvPr/>
        </p:nvPicPr>
        <p:blipFill>
          <a:blip r:embed="rId1"/>
          <a:stretch/>
        </p:blipFill>
        <p:spPr>
          <a:xfrm>
            <a:off x="687960" y="2012760"/>
            <a:ext cx="3894480" cy="2338200"/>
          </a:xfrm>
          <a:prstGeom prst="rect">
            <a:avLst/>
          </a:prstGeom>
          <a:ln w="0">
            <a:noFill/>
          </a:ln>
        </p:spPr>
      </p:pic>
      <p:sp>
        <p:nvSpPr>
          <p:cNvPr id="144" name="TextBox 4"/>
          <p:cNvSpPr/>
          <p:nvPr/>
        </p:nvSpPr>
        <p:spPr>
          <a:xfrm>
            <a:off x="689400" y="1407960"/>
            <a:ext cx="31410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1" i="1" lang="en-US" sz="1800" spc="-1" strike="noStrike">
                <a:solidFill>
                  <a:srgbClr val="000000"/>
                </a:solidFill>
                <a:latin typeface="Times New Roman"/>
              </a:rPr>
              <a:t>1) Внешний контур здания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TextBox 5"/>
          <p:cNvSpPr/>
          <p:nvPr/>
        </p:nvSpPr>
        <p:spPr>
          <a:xfrm>
            <a:off x="689400" y="4568400"/>
            <a:ext cx="3660840" cy="118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 algn="just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  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Нанесение координационных осей, обозначение общего контура строения, а также (если таковые имеются) его выступающих частей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46" name="Прямая со стрелкой 6"/>
          <p:cNvCxnSpPr/>
          <p:nvPr/>
        </p:nvCxnSpPr>
        <p:spPr>
          <a:xfrm>
            <a:off x="5586840" y="1404360"/>
            <a:ext cx="360" cy="4572360"/>
          </a:xfrm>
          <a:prstGeom prst="straightConnector1">
            <a:avLst/>
          </a:prstGeom>
          <a:ln>
            <a:solidFill>
              <a:srgbClr val="000000"/>
            </a:solidFill>
            <a:round/>
          </a:ln>
        </p:spPr>
      </p:cxnSp>
      <p:pic>
        <p:nvPicPr>
          <p:cNvPr id="147" name="Рисунок 8" descr="Изображение выглядит как седзи&#10;&#10;Автоматически созданное описание"/>
          <p:cNvPicPr/>
          <p:nvPr/>
        </p:nvPicPr>
        <p:blipFill>
          <a:blip r:embed="rId2"/>
          <a:stretch/>
        </p:blipFill>
        <p:spPr>
          <a:xfrm>
            <a:off x="6516720" y="2043360"/>
            <a:ext cx="3894480" cy="2346840"/>
          </a:xfrm>
          <a:prstGeom prst="rect">
            <a:avLst/>
          </a:prstGeom>
          <a:ln w="0">
            <a:noFill/>
          </a:ln>
        </p:spPr>
      </p:pic>
      <p:sp>
        <p:nvSpPr>
          <p:cNvPr id="148" name="TextBox 8"/>
          <p:cNvSpPr/>
          <p:nvPr/>
        </p:nvSpPr>
        <p:spPr>
          <a:xfrm>
            <a:off x="6516720" y="1407960"/>
            <a:ext cx="408492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1" i="1" lang="en-US" sz="1800" spc="-1" strike="noStrike">
                <a:solidFill>
                  <a:srgbClr val="000000"/>
                </a:solidFill>
                <a:latin typeface="Times New Roman"/>
              </a:rPr>
              <a:t>2) Архитектурные элементы фасада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TextBox 9"/>
          <p:cNvSpPr/>
          <p:nvPr/>
        </p:nvSpPr>
        <p:spPr>
          <a:xfrm>
            <a:off x="6092640" y="4542480"/>
            <a:ext cx="4959720" cy="91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 algn="just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   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Нанесение дверных и оконных проемов, плит козырьков над входами, балконов, карнизов, а также прочих имеющихся фасадных элементов.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066680" y="540360"/>
            <a:ext cx="10058040" cy="747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ru-RU" sz="4000" spc="-1" strike="noStrike">
                <a:solidFill>
                  <a:srgbClr val="0070c0"/>
                </a:solidFill>
                <a:latin typeface="Avenir Next LT Pro Light"/>
                <a:ea typeface="Avenir Next LT Pro Light"/>
              </a:rPr>
              <a:t>ВЫЧЕРЧИВАНИЕ ФАСАДА (ЭТАПЫ)</a:t>
            </a:r>
            <a:endParaRPr b="0" lang="ru-RU" sz="4000" spc="-1" strike="noStrike">
              <a:solidFill>
                <a:srgbClr val="000000"/>
              </a:solidFill>
              <a:latin typeface="Avenir Next LT Pro"/>
            </a:endParaRPr>
          </a:p>
        </p:txBody>
      </p:sp>
      <p:pic>
        <p:nvPicPr>
          <p:cNvPr id="151" name="Рисунок 4" descr=""/>
          <p:cNvPicPr/>
          <p:nvPr/>
        </p:nvPicPr>
        <p:blipFill>
          <a:blip r:embed="rId1"/>
          <a:stretch/>
        </p:blipFill>
        <p:spPr>
          <a:xfrm>
            <a:off x="628560" y="2095200"/>
            <a:ext cx="4145760" cy="2485440"/>
          </a:xfrm>
          <a:prstGeom prst="rect">
            <a:avLst/>
          </a:prstGeom>
          <a:ln w="0">
            <a:noFill/>
          </a:ln>
        </p:spPr>
      </p:pic>
      <p:sp>
        <p:nvSpPr>
          <p:cNvPr id="152" name="TextBox 4"/>
          <p:cNvSpPr/>
          <p:nvPr/>
        </p:nvSpPr>
        <p:spPr>
          <a:xfrm>
            <a:off x="628560" y="1459800"/>
            <a:ext cx="3643560" cy="39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1" i="1" lang="en-US" sz="2000" spc="-1" strike="noStrike">
                <a:solidFill>
                  <a:srgbClr val="000000"/>
                </a:solidFill>
                <a:latin typeface="Times New Roman"/>
              </a:rPr>
              <a:t>3) Разработка фасада дома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TextBox 5"/>
          <p:cNvSpPr/>
          <p:nvPr/>
        </p:nvSpPr>
        <p:spPr>
          <a:xfrm>
            <a:off x="559440" y="4741560"/>
            <a:ext cx="4596480" cy="146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 algn="just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  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Нанесение дверей, оконных переплетов, балконных ограждений, расположенных на крыше дымовых и вентиляционных труб, проставление знаков высотных отметок.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4" name="Рисунок 7" descr=""/>
          <p:cNvPicPr/>
          <p:nvPr/>
        </p:nvPicPr>
        <p:blipFill>
          <a:blip r:embed="rId2"/>
          <a:stretch/>
        </p:blipFill>
        <p:spPr>
          <a:xfrm>
            <a:off x="6759360" y="2094840"/>
            <a:ext cx="4136760" cy="2481840"/>
          </a:xfrm>
          <a:prstGeom prst="rect">
            <a:avLst/>
          </a:prstGeom>
          <a:ln w="0">
            <a:noFill/>
          </a:ln>
        </p:spPr>
      </p:pic>
      <p:sp>
        <p:nvSpPr>
          <p:cNvPr id="155" name="TextBox 7"/>
          <p:cNvSpPr/>
          <p:nvPr/>
        </p:nvSpPr>
        <p:spPr>
          <a:xfrm>
            <a:off x="6889680" y="1397520"/>
            <a:ext cx="422028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1" i="1" lang="en-US" sz="1800" spc="-1" strike="noStrike">
                <a:solidFill>
                  <a:srgbClr val="000000"/>
                </a:solidFill>
                <a:latin typeface="Times New Roman"/>
              </a:rPr>
              <a:t>4) Разработка фасадов здания (окончательная обводка)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TextBox 8"/>
          <p:cNvSpPr/>
          <p:nvPr/>
        </p:nvSpPr>
        <p:spPr>
          <a:xfrm>
            <a:off x="6090480" y="4650120"/>
            <a:ext cx="5437800" cy="146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 algn="just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    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Далее производят проверку того, соответствует ли фасад разрезам и плану, и осуществляют его окончательную обводку. Если здания являются крупноблочными или панельными, то между блоками и панелями прочерчиваются швы.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57" name="Прямая со стрелкой 9"/>
          <p:cNvCxnSpPr/>
          <p:nvPr/>
        </p:nvCxnSpPr>
        <p:spPr>
          <a:xfrm>
            <a:off x="5657040" y="1652040"/>
            <a:ext cx="28440" cy="4358520"/>
          </a:xfrm>
          <a:prstGeom prst="straightConnector1">
            <a:avLst/>
          </a:prstGeom>
          <a:ln>
            <a:solidFill>
              <a:srgbClr val="000000"/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7304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ru-RU" sz="4000" spc="-1" strike="noStrike">
                <a:solidFill>
                  <a:srgbClr val="000000"/>
                </a:solidFill>
                <a:latin typeface="Avenir Next LT Pro Light"/>
              </a:rPr>
              <a:t>ТЕХНИКА "ОТМЫВКИ" ФАСАДА</a:t>
            </a:r>
            <a:endParaRPr b="0" lang="ru-RU" sz="4000" spc="-1" strike="noStrike">
              <a:solidFill>
                <a:srgbClr val="000000"/>
              </a:solidFill>
              <a:latin typeface="Avenir Next LT Pro"/>
            </a:endParaRPr>
          </a:p>
        </p:txBody>
      </p:sp>
      <p:pic>
        <p:nvPicPr>
          <p:cNvPr id="159" name="Рисунок 5" descr="Изображение выглядит как внешний&#10;&#10;Автоматически созданное описание"/>
          <p:cNvPicPr/>
          <p:nvPr/>
        </p:nvPicPr>
        <p:blipFill>
          <a:blip r:embed="rId1"/>
          <a:stretch/>
        </p:blipFill>
        <p:spPr>
          <a:xfrm>
            <a:off x="432720" y="2520720"/>
            <a:ext cx="3513960" cy="3513960"/>
          </a:xfrm>
          <a:prstGeom prst="rect">
            <a:avLst/>
          </a:prstGeom>
          <a:ln w="0">
            <a:noFill/>
          </a:ln>
        </p:spPr>
      </p:pic>
      <p:pic>
        <p:nvPicPr>
          <p:cNvPr id="160" name="Рисунок 6" descr=""/>
          <p:cNvPicPr/>
          <p:nvPr/>
        </p:nvPicPr>
        <p:blipFill>
          <a:blip r:embed="rId2"/>
          <a:stretch/>
        </p:blipFill>
        <p:spPr>
          <a:xfrm>
            <a:off x="7050240" y="2547720"/>
            <a:ext cx="4676760" cy="3485520"/>
          </a:xfrm>
          <a:prstGeom prst="rect">
            <a:avLst/>
          </a:prstGeom>
          <a:ln w="0">
            <a:noFill/>
          </a:ln>
        </p:spPr>
      </p:pic>
      <p:pic>
        <p:nvPicPr>
          <p:cNvPr id="161" name="Рисунок 7" descr="Изображение выглядит как текст, старый&#10;&#10;Автоматически созданное описание"/>
          <p:cNvPicPr/>
          <p:nvPr/>
        </p:nvPicPr>
        <p:blipFill>
          <a:blip r:embed="rId3"/>
          <a:srcRect l="15550" t="1296" r="12958" b="-648"/>
          <a:stretch/>
        </p:blipFill>
        <p:spPr>
          <a:xfrm>
            <a:off x="4073400" y="2053080"/>
            <a:ext cx="2866320" cy="3987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066680" y="633240"/>
            <a:ext cx="10058040" cy="850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ru-RU" sz="4000" spc="-1" strike="noStrike" cap="all">
                <a:solidFill>
                  <a:schemeClr val="accent2"/>
                </a:solidFill>
                <a:latin typeface="Avenir Next LT Pro Light"/>
              </a:rPr>
              <a:t>1.1 ФОРМАТЫ</a:t>
            </a:r>
            <a:endParaRPr b="0" lang="ru-RU" sz="4000" spc="-1" strike="noStrike">
              <a:solidFill>
                <a:srgbClr val="000000"/>
              </a:solidFill>
              <a:latin typeface="Avenir Next LT Pro"/>
            </a:endParaRPr>
          </a:p>
          <a:p>
            <a:pPr indent="0">
              <a:lnSpc>
                <a:spcPct val="90000"/>
              </a:lnSpc>
              <a:buNone/>
            </a:pPr>
            <a:endParaRPr b="0" lang="ru-RU" sz="4000" spc="-1" strike="noStrike">
              <a:solidFill>
                <a:srgbClr val="000000"/>
              </a:solidFill>
              <a:latin typeface="Avenir Next LT Pro"/>
            </a:endParaRPr>
          </a:p>
        </p:txBody>
      </p:sp>
      <p:pic>
        <p:nvPicPr>
          <p:cNvPr id="108" name="Рисунок 4" descr=""/>
          <p:cNvPicPr/>
          <p:nvPr/>
        </p:nvPicPr>
        <p:blipFill>
          <a:blip r:embed="rId1"/>
          <a:stretch/>
        </p:blipFill>
        <p:spPr>
          <a:xfrm>
            <a:off x="727560" y="2809440"/>
            <a:ext cx="3197160" cy="3583080"/>
          </a:xfrm>
          <a:prstGeom prst="rect">
            <a:avLst/>
          </a:prstGeom>
          <a:ln w="0">
            <a:solidFill>
              <a:srgbClr val="cb581f"/>
            </a:solidFill>
          </a:ln>
        </p:spPr>
      </p:pic>
      <p:graphicFrame>
        <p:nvGraphicFramePr>
          <p:cNvPr id="109" name="Таблица 5"/>
          <p:cNvGraphicFramePr/>
          <p:nvPr/>
        </p:nvGraphicFramePr>
        <p:xfrm>
          <a:off x="750960" y="1624320"/>
          <a:ext cx="9973800" cy="1006200"/>
        </p:xfrm>
        <a:graphic>
          <a:graphicData uri="http://schemas.openxmlformats.org/drawingml/2006/table">
            <a:tbl>
              <a:tblPr/>
              <a:tblGrid>
                <a:gridCol w="3491640"/>
                <a:gridCol w="1330920"/>
                <a:gridCol w="1252440"/>
                <a:gridCol w="1299600"/>
                <a:gridCol w="1299600"/>
                <a:gridCol w="1299600"/>
              </a:tblGrid>
              <a:tr h="331200"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chemeClr val="dk1"/>
                          </a:solidFill>
                          <a:latin typeface="Avenir Next LT Pro"/>
                        </a:rPr>
                        <a:t>Обозначение формата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cb581f"/>
                      </a:solidFill>
                    </a:lnL>
                    <a:lnR w="12240">
                      <a:solidFill>
                        <a:srgbClr val="cb581f"/>
                      </a:solidFill>
                    </a:lnR>
                    <a:lnT w="12240">
                      <a:solidFill>
                        <a:srgbClr val="cb581f"/>
                      </a:solidFill>
                    </a:lnT>
                    <a:lnB w="12240">
                      <a:solidFill>
                        <a:srgbClr val="cb581f"/>
                      </a:solidFill>
                    </a:lnB>
                    <a:solidFill>
                      <a:srgbClr val="f5e9e7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chemeClr val="dk1"/>
                          </a:solidFill>
                          <a:latin typeface="Avenir Next LT Pro"/>
                        </a:rPr>
                        <a:t>А0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cb581f"/>
                      </a:solidFill>
                    </a:lnL>
                    <a:lnR w="12240">
                      <a:solidFill>
                        <a:srgbClr val="cb581f"/>
                      </a:solidFill>
                    </a:lnR>
                    <a:lnT w="12240">
                      <a:solidFill>
                        <a:srgbClr val="cb581f"/>
                      </a:solidFill>
                    </a:lnT>
                    <a:lnB w="12240">
                      <a:solidFill>
                        <a:srgbClr val="cb581f"/>
                      </a:solidFill>
                    </a:lnB>
                    <a:solidFill>
                      <a:srgbClr val="f5e9e7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chemeClr val="dk1"/>
                          </a:solidFill>
                          <a:latin typeface="Avenir Next LT Pro"/>
                        </a:rPr>
                        <a:t>А1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cb581f"/>
                      </a:solidFill>
                    </a:lnL>
                    <a:lnR w="12240">
                      <a:solidFill>
                        <a:srgbClr val="cb581f"/>
                      </a:solidFill>
                    </a:lnR>
                    <a:lnT w="12240">
                      <a:solidFill>
                        <a:srgbClr val="cb581f"/>
                      </a:solidFill>
                    </a:lnT>
                    <a:lnB w="12240">
                      <a:solidFill>
                        <a:srgbClr val="cb581f"/>
                      </a:solidFill>
                    </a:lnB>
                    <a:solidFill>
                      <a:srgbClr val="f5e9e7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chemeClr val="dk1"/>
                          </a:solidFill>
                          <a:latin typeface="Avenir Next LT Pro"/>
                        </a:rPr>
                        <a:t>А2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cb581f"/>
                      </a:solidFill>
                    </a:lnL>
                    <a:lnR w="12240">
                      <a:solidFill>
                        <a:srgbClr val="cb581f"/>
                      </a:solidFill>
                    </a:lnR>
                    <a:lnT w="12240">
                      <a:solidFill>
                        <a:srgbClr val="cb581f"/>
                      </a:solidFill>
                    </a:lnT>
                    <a:lnB w="12240">
                      <a:solidFill>
                        <a:srgbClr val="cb581f"/>
                      </a:solidFill>
                    </a:lnB>
                    <a:solidFill>
                      <a:srgbClr val="f5e9e7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chemeClr val="dk1"/>
                          </a:solidFill>
                          <a:latin typeface="Avenir Next LT Pro"/>
                        </a:rPr>
                        <a:t>А3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cb581f"/>
                      </a:solidFill>
                    </a:lnL>
                    <a:lnR w="12240">
                      <a:solidFill>
                        <a:srgbClr val="cb581f"/>
                      </a:solidFill>
                    </a:lnR>
                    <a:lnT w="12240">
                      <a:solidFill>
                        <a:srgbClr val="cb581f"/>
                      </a:solidFill>
                    </a:lnT>
                    <a:lnB w="12240">
                      <a:solidFill>
                        <a:srgbClr val="cb581f"/>
                      </a:solidFill>
                    </a:lnB>
                    <a:solidFill>
                      <a:srgbClr val="f5e9e7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chemeClr val="dk1"/>
                          </a:solidFill>
                          <a:latin typeface="Avenir Next LT Pro"/>
                        </a:rPr>
                        <a:t>А4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cb581f"/>
                      </a:solidFill>
                    </a:lnL>
                    <a:lnR w="12240">
                      <a:solidFill>
                        <a:srgbClr val="cb581f"/>
                      </a:solidFill>
                    </a:lnR>
                    <a:lnT w="12240">
                      <a:solidFill>
                        <a:srgbClr val="cb581f"/>
                      </a:solidFill>
                    </a:lnT>
                    <a:lnB w="12240">
                      <a:solidFill>
                        <a:srgbClr val="cb581f"/>
                      </a:solidFill>
                    </a:lnB>
                    <a:solidFill>
                      <a:srgbClr val="f5e9e7"/>
                    </a:solidFill>
                  </a:tcPr>
                </a:tc>
              </a:tr>
              <a:tr h="662760"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Avenir Next LT Pro"/>
                        </a:rPr>
                        <a:t>Размеры сторон формата, мм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cb581f"/>
                      </a:solidFill>
                    </a:lnL>
                    <a:lnR w="12240">
                      <a:solidFill>
                        <a:srgbClr val="cb581f"/>
                      </a:solidFill>
                    </a:lnR>
                    <a:lnT w="12240">
                      <a:solidFill>
                        <a:srgbClr val="cb581f"/>
                      </a:solidFill>
                    </a:lnT>
                    <a:lnB w="12240">
                      <a:solidFill>
                        <a:srgbClr val="cb581f"/>
                      </a:solidFill>
                    </a:lnB>
                    <a:solidFill>
                      <a:srgbClr val="ebd1cc"/>
                    </a:solidFill>
                  </a:tcPr>
                </a:tc>
                <a:tc>
                  <a:txBody>
                    <a:bodyPr lIns="190440" rIns="190440" tIns="95040" bIns="950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Avenir Next LT Pro"/>
                        </a:rPr>
                        <a:t>841х1189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90440" marR="190440">
                    <a:lnL w="12240">
                      <a:solidFill>
                        <a:srgbClr val="cb581f"/>
                      </a:solidFill>
                    </a:lnL>
                    <a:lnR w="12240">
                      <a:solidFill>
                        <a:srgbClr val="cb581f"/>
                      </a:solidFill>
                    </a:lnR>
                    <a:lnT w="12240">
                      <a:solidFill>
                        <a:srgbClr val="cb581f"/>
                      </a:solidFill>
                    </a:lnT>
                    <a:lnB w="12240">
                      <a:solidFill>
                        <a:srgbClr val="cb581f"/>
                      </a:solidFill>
                    </a:lnB>
                    <a:solidFill>
                      <a:srgbClr val="ebd1cc"/>
                    </a:solidFill>
                  </a:tcPr>
                </a:tc>
                <a:tc>
                  <a:txBody>
                    <a:bodyPr lIns="190440" rIns="190440" tIns="95040" bIns="950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Avenir Next LT Pro"/>
                        </a:rPr>
                        <a:t>594х841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90440" marR="190440">
                    <a:lnL w="12240">
                      <a:solidFill>
                        <a:srgbClr val="cb581f"/>
                      </a:solidFill>
                    </a:lnL>
                    <a:lnR w="12240">
                      <a:solidFill>
                        <a:srgbClr val="cb581f"/>
                      </a:solidFill>
                    </a:lnR>
                    <a:lnT w="12240">
                      <a:solidFill>
                        <a:srgbClr val="cb581f"/>
                      </a:solidFill>
                    </a:lnT>
                    <a:lnB w="12240">
                      <a:solidFill>
                        <a:srgbClr val="cb581f"/>
                      </a:solidFill>
                    </a:lnB>
                    <a:solidFill>
                      <a:srgbClr val="ebd1cc"/>
                    </a:solidFill>
                  </a:tcPr>
                </a:tc>
                <a:tc>
                  <a:txBody>
                    <a:bodyPr lIns="190440" rIns="190440" tIns="95040" bIns="950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Avenir Next LT Pro"/>
                        </a:rPr>
                        <a:t>420 х594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90440" marR="190440">
                    <a:lnL w="12240">
                      <a:solidFill>
                        <a:srgbClr val="cb581f"/>
                      </a:solidFill>
                    </a:lnL>
                    <a:lnR w="12240">
                      <a:solidFill>
                        <a:srgbClr val="cb581f"/>
                      </a:solidFill>
                    </a:lnR>
                    <a:lnT w="12240">
                      <a:solidFill>
                        <a:srgbClr val="cb581f"/>
                      </a:solidFill>
                    </a:lnT>
                    <a:lnB w="12240">
                      <a:solidFill>
                        <a:srgbClr val="cb581f"/>
                      </a:solidFill>
                    </a:lnB>
                    <a:solidFill>
                      <a:srgbClr val="ebd1cc"/>
                    </a:solidFill>
                  </a:tcPr>
                </a:tc>
                <a:tc>
                  <a:txBody>
                    <a:bodyPr lIns="190440" rIns="190440" tIns="95040" bIns="950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Avenir Next LT Pro"/>
                        </a:rPr>
                        <a:t>297 х420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90440" marR="190440">
                    <a:lnL w="12240">
                      <a:solidFill>
                        <a:srgbClr val="cb581f"/>
                      </a:solidFill>
                    </a:lnL>
                    <a:lnR w="12240">
                      <a:solidFill>
                        <a:srgbClr val="cb581f"/>
                      </a:solidFill>
                    </a:lnR>
                    <a:lnT w="12240">
                      <a:solidFill>
                        <a:srgbClr val="cb581f"/>
                      </a:solidFill>
                    </a:lnT>
                    <a:lnB w="12240">
                      <a:solidFill>
                        <a:srgbClr val="cb581f"/>
                      </a:solidFill>
                    </a:lnB>
                    <a:solidFill>
                      <a:srgbClr val="ebd1cc"/>
                    </a:solidFill>
                  </a:tcPr>
                </a:tc>
                <a:tc>
                  <a:txBody>
                    <a:bodyPr lIns="190440" rIns="190440" tIns="95040" bIns="950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Avenir Next LT Pro"/>
                        </a:rPr>
                        <a:t>210 х297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90440" marR="190440">
                    <a:lnL w="12240">
                      <a:solidFill>
                        <a:srgbClr val="cb581f"/>
                      </a:solidFill>
                    </a:lnL>
                    <a:lnR w="12240">
                      <a:solidFill>
                        <a:srgbClr val="cb581f"/>
                      </a:solidFill>
                    </a:lnR>
                    <a:lnT w="12240">
                      <a:solidFill>
                        <a:srgbClr val="cb581f"/>
                      </a:solidFill>
                    </a:lnT>
                    <a:lnB w="12240">
                      <a:solidFill>
                        <a:srgbClr val="cb581f"/>
                      </a:solidFill>
                    </a:lnB>
                    <a:solidFill>
                      <a:srgbClr val="ebd1cc"/>
                    </a:solidFill>
                  </a:tcPr>
                </a:tc>
              </a:tr>
            </a:tbl>
          </a:graphicData>
        </a:graphic>
      </p:graphicFrame>
      <p:sp>
        <p:nvSpPr>
          <p:cNvPr id="110" name="TextBox 6"/>
          <p:cNvSpPr/>
          <p:nvPr/>
        </p:nvSpPr>
        <p:spPr>
          <a:xfrm>
            <a:off x="3430800" y="1261800"/>
            <a:ext cx="610668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i="1" lang="ru-RU" sz="1800" spc="-1" strike="noStrike">
                <a:solidFill>
                  <a:srgbClr val="000000"/>
                </a:solidFill>
                <a:latin typeface="Avenir Next LT Pro"/>
                <a:ea typeface="Avenir Next LT Pro"/>
              </a:rPr>
              <a:t>Обозначение и размеры основных форматов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TextBox 7"/>
          <p:cNvSpPr/>
          <p:nvPr/>
        </p:nvSpPr>
        <p:spPr>
          <a:xfrm>
            <a:off x="3953520" y="2853360"/>
            <a:ext cx="6766560" cy="146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 algn="just">
              <a:lnSpc>
                <a:spcPct val="100000"/>
              </a:lnSpc>
            </a:pPr>
            <a:r>
              <a:rPr b="0" lang="en-US" sz="1800" spc="-1" strike="noStrike">
                <a:solidFill>
                  <a:srgbClr val="333333"/>
                </a:solidFill>
                <a:latin typeface="Times New Roman"/>
                <a:ea typeface="Roboto"/>
              </a:rPr>
              <a:t>   </a:t>
            </a:r>
            <a:r>
              <a:rPr b="0" lang="en-US" sz="1800" spc="-1" strike="noStrike">
                <a:solidFill>
                  <a:srgbClr val="333333"/>
                </a:solidFill>
                <a:latin typeface="Times New Roman"/>
                <a:ea typeface="Roboto"/>
              </a:rPr>
              <a:t>Существуют четыре основных формата – А4, А3, А2, А1, А0. Самый большой – А0 (841х1189 мм), самый маленький – А4 (210х297мм). Допускается увеличивать или уменьшать формат. В первом случае – на любую площадь, кратную площади листа А4, во втором – до формата А5 (то есть в два раза меньше листа А4).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066680" y="798480"/>
            <a:ext cx="10058040" cy="799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ru-RU" sz="4000" spc="-1" strike="noStrike" cap="all">
                <a:solidFill>
                  <a:schemeClr val="accent2"/>
                </a:solidFill>
                <a:latin typeface="Avenir Next LT Pro Light"/>
              </a:rPr>
              <a:t>1.2 МАСШТАБЫ</a:t>
            </a:r>
            <a:endParaRPr b="0" lang="ru-RU" sz="4000" spc="-1" strike="noStrike">
              <a:solidFill>
                <a:srgbClr val="000000"/>
              </a:solidFill>
              <a:latin typeface="Avenir Next LT Pro"/>
            </a:endParaRPr>
          </a:p>
          <a:p>
            <a:pPr indent="0">
              <a:lnSpc>
                <a:spcPct val="90000"/>
              </a:lnSpc>
              <a:buNone/>
            </a:pPr>
            <a:endParaRPr b="0" lang="ru-RU" sz="40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13" name="TextBox 3"/>
          <p:cNvSpPr/>
          <p:nvPr/>
        </p:nvSpPr>
        <p:spPr>
          <a:xfrm>
            <a:off x="507600" y="1373400"/>
            <a:ext cx="10207080" cy="82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 u="sng">
                <a:solidFill>
                  <a:srgbClr val="000000"/>
                </a:solidFill>
                <a:uFillTx/>
                <a:latin typeface="Times New Roman"/>
                <a:ea typeface="Avenir Next LT Pro"/>
              </a:rPr>
              <a:t>Масштабом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venir Next LT Pro"/>
              </a:rPr>
              <a:t> называется отношение линейных размеров изображения предмета на чертеже к действительным размерам этого предмета.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14" name="Таблица 7"/>
          <p:cNvGraphicFramePr/>
          <p:nvPr/>
        </p:nvGraphicFramePr>
        <p:xfrm>
          <a:off x="1188720" y="2549880"/>
          <a:ext cx="9658080" cy="1942920"/>
        </p:xfrm>
        <a:graphic>
          <a:graphicData uri="http://schemas.openxmlformats.org/drawingml/2006/table">
            <a:tbl>
              <a:tblPr/>
              <a:tblGrid>
                <a:gridCol w="2962800"/>
                <a:gridCol w="925920"/>
                <a:gridCol w="982800"/>
                <a:gridCol w="939960"/>
                <a:gridCol w="939960"/>
                <a:gridCol w="968400"/>
                <a:gridCol w="968400"/>
                <a:gridCol w="968400"/>
              </a:tblGrid>
              <a:tr h="0"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i="1" lang="ru-RU" sz="1800" spc="-1" strike="noStrike">
                          <a:solidFill>
                            <a:schemeClr val="dk1"/>
                          </a:solidFill>
                          <a:latin typeface="Avenir Next LT Pro"/>
                        </a:rPr>
                        <a:t>Масштабы уменьшения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cb581f"/>
                      </a:solidFill>
                    </a:lnL>
                    <a:lnR w="12240">
                      <a:solidFill>
                        <a:srgbClr val="cb581f"/>
                      </a:solidFill>
                    </a:lnR>
                    <a:lnT w="12240">
                      <a:solidFill>
                        <a:srgbClr val="cb581f"/>
                      </a:solidFill>
                    </a:lnT>
                    <a:lnB w="12240">
                      <a:solidFill>
                        <a:srgbClr val="cb581f"/>
                      </a:solidFill>
                    </a:lnB>
                    <a:solidFill>
                      <a:srgbClr val="f5e9e7"/>
                    </a:solidFill>
                  </a:tcPr>
                </a:tc>
                <a:tc>
                  <a:txBody>
                    <a:bodyPr lIns="190440" rIns="190440" tIns="95040" bIns="950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Avenir Next LT Pro"/>
                        </a:rPr>
                        <a:t>1:2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90440" marR="190440">
                    <a:lnL w="12240">
                      <a:solidFill>
                        <a:srgbClr val="cb581f"/>
                      </a:solidFill>
                    </a:lnL>
                    <a:lnR w="12240">
                      <a:solidFill>
                        <a:srgbClr val="cb581f"/>
                      </a:solidFill>
                    </a:lnR>
                    <a:lnT w="12240">
                      <a:solidFill>
                        <a:srgbClr val="cb581f"/>
                      </a:solidFill>
                    </a:lnT>
                    <a:lnB w="12240">
                      <a:solidFill>
                        <a:srgbClr val="cb581f"/>
                      </a:solidFill>
                    </a:lnB>
                    <a:solidFill>
                      <a:srgbClr val="f5e9e7"/>
                    </a:solidFill>
                  </a:tcPr>
                </a:tc>
                <a:tc>
                  <a:txBody>
                    <a:bodyPr lIns="190440" rIns="190440" tIns="95040" bIns="950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Avenir Next LT Pro"/>
                        </a:rPr>
                        <a:t>1:2,5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90440" marR="190440">
                    <a:lnL w="12240">
                      <a:solidFill>
                        <a:srgbClr val="cb581f"/>
                      </a:solidFill>
                    </a:lnL>
                    <a:lnR w="12240">
                      <a:solidFill>
                        <a:srgbClr val="cb581f"/>
                      </a:solidFill>
                    </a:lnR>
                    <a:lnT w="12240">
                      <a:solidFill>
                        <a:srgbClr val="cb581f"/>
                      </a:solidFill>
                    </a:lnT>
                    <a:lnB w="12240">
                      <a:solidFill>
                        <a:srgbClr val="cb581f"/>
                      </a:solidFill>
                    </a:lnB>
                    <a:solidFill>
                      <a:srgbClr val="f5e9e7"/>
                    </a:solidFill>
                  </a:tcPr>
                </a:tc>
                <a:tc>
                  <a:txBody>
                    <a:bodyPr lIns="190440" rIns="190440" tIns="95040" bIns="950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Avenir Next LT Pro"/>
                        </a:rPr>
                        <a:t>1:4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90440" marR="190440">
                    <a:lnL w="12240">
                      <a:solidFill>
                        <a:srgbClr val="cb581f"/>
                      </a:solidFill>
                    </a:lnL>
                    <a:lnR w="12240">
                      <a:solidFill>
                        <a:srgbClr val="cb581f"/>
                      </a:solidFill>
                    </a:lnR>
                    <a:lnT w="12240">
                      <a:solidFill>
                        <a:srgbClr val="cb581f"/>
                      </a:solidFill>
                    </a:lnT>
                    <a:lnB w="12240">
                      <a:solidFill>
                        <a:srgbClr val="cb581f"/>
                      </a:solidFill>
                    </a:lnB>
                    <a:solidFill>
                      <a:srgbClr val="f5e9e7"/>
                    </a:solidFill>
                  </a:tcPr>
                </a:tc>
                <a:tc>
                  <a:txBody>
                    <a:bodyPr lIns="190440" rIns="190440" tIns="95040" bIns="950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Avenir Next LT Pro"/>
                        </a:rPr>
                        <a:t>1:5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90440" marR="190440">
                    <a:lnL w="12240">
                      <a:solidFill>
                        <a:srgbClr val="cb581f"/>
                      </a:solidFill>
                    </a:lnL>
                    <a:lnR w="12240">
                      <a:solidFill>
                        <a:srgbClr val="cb581f"/>
                      </a:solidFill>
                    </a:lnR>
                    <a:lnT w="12240">
                      <a:solidFill>
                        <a:srgbClr val="cb581f"/>
                      </a:solidFill>
                    </a:lnT>
                    <a:lnB w="12240">
                      <a:solidFill>
                        <a:srgbClr val="cb581f"/>
                      </a:solidFill>
                    </a:lnB>
                    <a:solidFill>
                      <a:srgbClr val="f5e9e7"/>
                    </a:solidFill>
                  </a:tcPr>
                </a:tc>
                <a:tc>
                  <a:txBody>
                    <a:bodyPr lIns="190440" rIns="190440" tIns="95040" bIns="950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Avenir Next LT Pro"/>
                        </a:rPr>
                        <a:t>1:10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90440" marR="190440">
                    <a:lnL w="12240">
                      <a:solidFill>
                        <a:srgbClr val="cb581f"/>
                      </a:solidFill>
                    </a:lnL>
                    <a:lnR w="12240">
                      <a:solidFill>
                        <a:srgbClr val="cb581f"/>
                      </a:solidFill>
                    </a:lnR>
                    <a:lnT w="12240">
                      <a:solidFill>
                        <a:srgbClr val="cb581f"/>
                      </a:solidFill>
                    </a:lnT>
                    <a:lnB w="12240">
                      <a:solidFill>
                        <a:srgbClr val="cb581f"/>
                      </a:solidFill>
                    </a:lnB>
                    <a:solidFill>
                      <a:srgbClr val="f5e9e7"/>
                    </a:solidFill>
                  </a:tcPr>
                </a:tc>
                <a:tc>
                  <a:txBody>
                    <a:bodyPr lIns="190440" rIns="190440" tIns="95040" bIns="950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Avenir Next LT Pro"/>
                        </a:rPr>
                        <a:t>1:15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90440" marR="190440">
                    <a:lnL w="12240">
                      <a:solidFill>
                        <a:srgbClr val="cb581f"/>
                      </a:solidFill>
                    </a:lnL>
                    <a:lnR w="12240">
                      <a:solidFill>
                        <a:srgbClr val="cb581f"/>
                      </a:solidFill>
                    </a:lnR>
                    <a:lnT w="12240">
                      <a:solidFill>
                        <a:srgbClr val="cb581f"/>
                      </a:solidFill>
                    </a:lnT>
                    <a:lnB w="12240">
                      <a:solidFill>
                        <a:srgbClr val="cb581f"/>
                      </a:solidFill>
                    </a:lnB>
                    <a:solidFill>
                      <a:srgbClr val="f5e9e7"/>
                    </a:solidFill>
                  </a:tcPr>
                </a:tc>
                <a:tc>
                  <a:txBody>
                    <a:bodyPr lIns="190440" rIns="190440" tIns="95040" bIns="950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Avenir Next LT Pro"/>
                        </a:rPr>
                        <a:t>1:25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90440" marR="190440">
                    <a:lnL w="12240">
                      <a:solidFill>
                        <a:srgbClr val="cb581f"/>
                      </a:solidFill>
                    </a:lnL>
                    <a:lnR w="12240">
                      <a:solidFill>
                        <a:srgbClr val="cb581f"/>
                      </a:solidFill>
                    </a:lnR>
                    <a:lnT w="12240">
                      <a:solidFill>
                        <a:srgbClr val="cb581f"/>
                      </a:solidFill>
                    </a:lnT>
                    <a:lnB w="12240">
                      <a:solidFill>
                        <a:srgbClr val="cb581f"/>
                      </a:solidFill>
                    </a:lnB>
                    <a:solidFill>
                      <a:srgbClr val="f5e9e7"/>
                    </a:solidFill>
                  </a:tcPr>
                </a:tc>
              </a:tr>
              <a:tr h="0"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i="1" lang="ru-RU" sz="1800" spc="-1" strike="noStrike">
                          <a:solidFill>
                            <a:schemeClr val="dk1"/>
                          </a:solidFill>
                          <a:latin typeface="Avenir Next LT Pro"/>
                        </a:rPr>
                        <a:t>Натуральная величина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cb581f"/>
                      </a:solidFill>
                    </a:lnL>
                    <a:lnR w="12240">
                      <a:solidFill>
                        <a:srgbClr val="cb581f"/>
                      </a:solidFill>
                    </a:lnR>
                    <a:lnT w="12240">
                      <a:solidFill>
                        <a:srgbClr val="cb581f"/>
                      </a:solidFill>
                    </a:lnT>
                    <a:lnB w="12240">
                      <a:solidFill>
                        <a:srgbClr val="cb581f"/>
                      </a:solidFill>
                    </a:lnB>
                    <a:solidFill>
                      <a:srgbClr val="ebd1cc"/>
                    </a:solidFill>
                  </a:tcPr>
                </a:tc>
                <a:tc gridSpan="7">
                  <a:txBody>
                    <a:bodyPr lIns="190440" rIns="190440" tIns="95040" bIns="950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Avenir Next LT Pro"/>
                        </a:rPr>
                        <a:t>1:1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90440" marR="190440">
                    <a:lnL w="12240">
                      <a:solidFill>
                        <a:srgbClr val="cb581f"/>
                      </a:solidFill>
                    </a:lnL>
                    <a:lnR w="12240">
                      <a:solidFill>
                        <a:srgbClr val="cb581f"/>
                      </a:solidFill>
                    </a:lnR>
                    <a:lnT w="12240">
                      <a:solidFill>
                        <a:srgbClr val="cb581f"/>
                      </a:solidFill>
                    </a:lnT>
                    <a:lnB w="12240">
                      <a:solidFill>
                        <a:srgbClr val="cb581f"/>
                      </a:solidFill>
                    </a:lnB>
                    <a:solidFill>
                      <a:srgbClr val="ebd1cc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0"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i="1" lang="ru-RU" sz="1800" spc="-1" strike="noStrike">
                          <a:solidFill>
                            <a:schemeClr val="dk1"/>
                          </a:solidFill>
                          <a:latin typeface="Avenir Next LT Pro"/>
                        </a:rPr>
                        <a:t>Масштабы увеличения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cb581f"/>
                      </a:solidFill>
                    </a:lnL>
                    <a:lnR w="12240">
                      <a:solidFill>
                        <a:srgbClr val="cb581f"/>
                      </a:solidFill>
                    </a:lnR>
                    <a:lnT w="12240">
                      <a:solidFill>
                        <a:srgbClr val="cb581f"/>
                      </a:solidFill>
                    </a:lnT>
                    <a:lnB w="12240">
                      <a:solidFill>
                        <a:srgbClr val="cb581f"/>
                      </a:solidFill>
                    </a:lnB>
                    <a:solidFill>
                      <a:srgbClr val="f5e9e7"/>
                    </a:solidFill>
                  </a:tcPr>
                </a:tc>
                <a:tc>
                  <a:txBody>
                    <a:bodyPr lIns="190440" rIns="190440" tIns="95040" bIns="950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Avenir Next LT Pro"/>
                        </a:rPr>
                        <a:t>2:1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90440" marR="190440">
                    <a:lnL w="12240">
                      <a:solidFill>
                        <a:srgbClr val="cb581f"/>
                      </a:solidFill>
                    </a:lnL>
                    <a:lnR w="12240">
                      <a:solidFill>
                        <a:srgbClr val="cb581f"/>
                      </a:solidFill>
                    </a:lnR>
                    <a:lnT w="12240">
                      <a:solidFill>
                        <a:srgbClr val="cb581f"/>
                      </a:solidFill>
                    </a:lnT>
                    <a:lnB w="12240">
                      <a:solidFill>
                        <a:srgbClr val="cb581f"/>
                      </a:solidFill>
                    </a:lnB>
                    <a:solidFill>
                      <a:srgbClr val="f5e9e7"/>
                    </a:solidFill>
                  </a:tcPr>
                </a:tc>
                <a:tc>
                  <a:txBody>
                    <a:bodyPr lIns="190440" rIns="190440" tIns="95040" bIns="950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Avenir Next LT Pro"/>
                        </a:rPr>
                        <a:t>2,5:1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90440" marR="190440">
                    <a:lnL w="12240">
                      <a:solidFill>
                        <a:srgbClr val="cb581f"/>
                      </a:solidFill>
                    </a:lnL>
                    <a:lnR w="12240">
                      <a:solidFill>
                        <a:srgbClr val="cb581f"/>
                      </a:solidFill>
                    </a:lnR>
                    <a:lnT w="12240">
                      <a:solidFill>
                        <a:srgbClr val="cb581f"/>
                      </a:solidFill>
                    </a:lnT>
                    <a:lnB w="12240">
                      <a:solidFill>
                        <a:srgbClr val="cb581f"/>
                      </a:solidFill>
                    </a:lnB>
                    <a:solidFill>
                      <a:srgbClr val="f5e9e7"/>
                    </a:solidFill>
                  </a:tcPr>
                </a:tc>
                <a:tc>
                  <a:txBody>
                    <a:bodyPr lIns="190440" rIns="190440" tIns="95040" bIns="950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Avenir Next LT Pro"/>
                        </a:rPr>
                        <a:t>4:1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90440" marR="190440">
                    <a:lnL w="12240">
                      <a:solidFill>
                        <a:srgbClr val="cb581f"/>
                      </a:solidFill>
                    </a:lnL>
                    <a:lnR w="12240">
                      <a:solidFill>
                        <a:srgbClr val="cb581f"/>
                      </a:solidFill>
                    </a:lnR>
                    <a:lnT w="12240">
                      <a:solidFill>
                        <a:srgbClr val="cb581f"/>
                      </a:solidFill>
                    </a:lnT>
                    <a:lnB w="12240">
                      <a:solidFill>
                        <a:srgbClr val="cb581f"/>
                      </a:solidFill>
                    </a:lnB>
                    <a:solidFill>
                      <a:srgbClr val="f5e9e7"/>
                    </a:solidFill>
                  </a:tcPr>
                </a:tc>
                <a:tc>
                  <a:txBody>
                    <a:bodyPr lIns="190440" rIns="190440" tIns="95040" bIns="950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Avenir Next LT Pro"/>
                        </a:rPr>
                        <a:t>5:1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90440" marR="190440">
                    <a:lnL w="12240">
                      <a:solidFill>
                        <a:srgbClr val="cb581f"/>
                      </a:solidFill>
                    </a:lnL>
                    <a:lnR w="12240">
                      <a:solidFill>
                        <a:srgbClr val="cb581f"/>
                      </a:solidFill>
                    </a:lnR>
                    <a:lnT w="12240">
                      <a:solidFill>
                        <a:srgbClr val="cb581f"/>
                      </a:solidFill>
                    </a:lnT>
                    <a:lnB w="12240">
                      <a:solidFill>
                        <a:srgbClr val="cb581f"/>
                      </a:solidFill>
                    </a:lnB>
                    <a:solidFill>
                      <a:srgbClr val="f5e9e7"/>
                    </a:solidFill>
                  </a:tcPr>
                </a:tc>
                <a:tc>
                  <a:txBody>
                    <a:bodyPr lIns="190440" rIns="190440" tIns="95040" bIns="950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Avenir Next LT Pro"/>
                        </a:rPr>
                        <a:t>10:1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90440" marR="190440">
                    <a:lnL w="12240">
                      <a:solidFill>
                        <a:srgbClr val="cb581f"/>
                      </a:solidFill>
                    </a:lnL>
                    <a:lnR w="12240">
                      <a:solidFill>
                        <a:srgbClr val="cb581f"/>
                      </a:solidFill>
                    </a:lnR>
                    <a:lnT w="12240">
                      <a:solidFill>
                        <a:srgbClr val="cb581f"/>
                      </a:solidFill>
                    </a:lnT>
                    <a:lnB w="12240">
                      <a:solidFill>
                        <a:srgbClr val="cb581f"/>
                      </a:solidFill>
                    </a:lnB>
                    <a:solidFill>
                      <a:srgbClr val="f5e9e7"/>
                    </a:solidFill>
                  </a:tcPr>
                </a:tc>
                <a:tc>
                  <a:txBody>
                    <a:bodyPr lIns="190440" rIns="190440" tIns="95040" bIns="950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Avenir Next LT Pro"/>
                        </a:rPr>
                        <a:t>15:1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90440" marR="190440">
                    <a:lnL w="12240">
                      <a:solidFill>
                        <a:srgbClr val="cb581f"/>
                      </a:solidFill>
                    </a:lnL>
                    <a:lnR w="12240">
                      <a:solidFill>
                        <a:srgbClr val="cb581f"/>
                      </a:solidFill>
                    </a:lnR>
                    <a:lnT w="12240">
                      <a:solidFill>
                        <a:srgbClr val="cb581f"/>
                      </a:solidFill>
                    </a:lnT>
                    <a:lnB w="12240">
                      <a:solidFill>
                        <a:srgbClr val="cb581f"/>
                      </a:solidFill>
                    </a:lnB>
                    <a:solidFill>
                      <a:srgbClr val="f5e9e7"/>
                    </a:solidFill>
                  </a:tcPr>
                </a:tc>
                <a:tc>
                  <a:txBody>
                    <a:bodyPr lIns="190440" rIns="190440" tIns="95040" bIns="950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Avenir Next LT Pro"/>
                        </a:rPr>
                        <a:t>25:1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90440" marR="190440">
                    <a:lnL w="12240">
                      <a:solidFill>
                        <a:srgbClr val="cb581f"/>
                      </a:solidFill>
                    </a:lnL>
                    <a:lnR w="12240">
                      <a:solidFill>
                        <a:srgbClr val="cb581f"/>
                      </a:solidFill>
                    </a:lnR>
                    <a:lnT w="12240">
                      <a:solidFill>
                        <a:srgbClr val="cb581f"/>
                      </a:solidFill>
                    </a:lnT>
                    <a:lnB w="12240">
                      <a:solidFill>
                        <a:srgbClr val="cb581f"/>
                      </a:solidFill>
                    </a:lnB>
                    <a:solidFill>
                      <a:srgbClr val="f5e9e7"/>
                    </a:solidFill>
                  </a:tcPr>
                </a:tc>
              </a:tr>
            </a:tbl>
          </a:graphicData>
        </a:graphic>
      </p:graphicFrame>
      <p:sp>
        <p:nvSpPr>
          <p:cNvPr id="115" name="TextBox 8"/>
          <p:cNvSpPr/>
          <p:nvPr/>
        </p:nvSpPr>
        <p:spPr>
          <a:xfrm>
            <a:off x="4724280" y="3200400"/>
            <a:ext cx="2742840" cy="64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TextBox 9"/>
          <p:cNvSpPr/>
          <p:nvPr/>
        </p:nvSpPr>
        <p:spPr>
          <a:xfrm>
            <a:off x="1823760" y="4352040"/>
            <a:ext cx="8587800" cy="91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 algn="just">
              <a:lnSpc>
                <a:spcPct val="100000"/>
              </a:lnSpc>
            </a:pPr>
            <a:r>
              <a:rPr b="0" lang="en-US" sz="1800" spc="-1" strike="noStrike">
                <a:solidFill>
                  <a:srgbClr val="220710"/>
                </a:solidFill>
                <a:latin typeface="Times New Roman"/>
                <a:ea typeface="Roboto"/>
              </a:rPr>
              <a:t>Чтобы построить чертеж детали в масштабе 2:1, необходимо линейные размеры изображения увеличить в два раза. Если необходимо выполнить изображение в масштабе 1:2, то линейные размеры уменьшаются в два раза.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014840" y="720360"/>
            <a:ext cx="10058040" cy="799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ru-RU" sz="4000" spc="-1" strike="noStrike" cap="all">
                <a:solidFill>
                  <a:schemeClr val="accent2"/>
                </a:solidFill>
                <a:latin typeface="Avenir Next LT Pro Light"/>
              </a:rPr>
              <a:t>1.3 ЛИНИИ</a:t>
            </a:r>
            <a:endParaRPr b="0" lang="ru-RU" sz="4000" spc="-1" strike="noStrike">
              <a:solidFill>
                <a:srgbClr val="000000"/>
              </a:solidFill>
              <a:latin typeface="Avenir Next LT Pro"/>
            </a:endParaRPr>
          </a:p>
          <a:p>
            <a:pPr indent="0">
              <a:lnSpc>
                <a:spcPct val="90000"/>
              </a:lnSpc>
              <a:buNone/>
            </a:pPr>
            <a:endParaRPr b="0" lang="ru-RU" sz="4000" spc="-1" strike="noStrike">
              <a:solidFill>
                <a:srgbClr val="000000"/>
              </a:solidFill>
              <a:latin typeface="Avenir Next LT Pro"/>
            </a:endParaRPr>
          </a:p>
        </p:txBody>
      </p:sp>
      <p:pic>
        <p:nvPicPr>
          <p:cNvPr id="118" name="Рисунок 4" descr="Изображение выглядит как стол&#10;&#10;Автоматически созданное описание"/>
          <p:cNvPicPr/>
          <p:nvPr/>
        </p:nvPicPr>
        <p:blipFill>
          <a:blip r:embed="rId1"/>
          <a:stretch/>
        </p:blipFill>
        <p:spPr>
          <a:xfrm>
            <a:off x="635760" y="1832040"/>
            <a:ext cx="5698080" cy="4085640"/>
          </a:xfrm>
          <a:prstGeom prst="rect">
            <a:avLst/>
          </a:prstGeom>
          <a:ln w="0">
            <a:noFill/>
          </a:ln>
        </p:spPr>
      </p:pic>
      <p:pic>
        <p:nvPicPr>
          <p:cNvPr id="119" name="Рисунок 5" descr=""/>
          <p:cNvPicPr/>
          <p:nvPr/>
        </p:nvPicPr>
        <p:blipFill>
          <a:blip r:embed="rId2"/>
          <a:stretch/>
        </p:blipFill>
        <p:spPr>
          <a:xfrm>
            <a:off x="6482160" y="1831320"/>
            <a:ext cx="5193360" cy="4069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006200" y="746640"/>
            <a:ext cx="10058040" cy="739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ru-RU" sz="4000" spc="-1" strike="noStrike" cap="all">
                <a:solidFill>
                  <a:schemeClr val="accent2"/>
                </a:solidFill>
                <a:latin typeface="Avenir Next LT Pro Light"/>
              </a:rPr>
              <a:t>1.4 ОСНОВНАЯ НАДПИСЬ</a:t>
            </a:r>
            <a:endParaRPr b="0" lang="ru-RU" sz="4000" spc="-1" strike="noStrike">
              <a:solidFill>
                <a:srgbClr val="000000"/>
              </a:solidFill>
              <a:latin typeface="Avenir Next LT Pro"/>
            </a:endParaRPr>
          </a:p>
          <a:p>
            <a:pPr indent="0">
              <a:lnSpc>
                <a:spcPct val="90000"/>
              </a:lnSpc>
              <a:buNone/>
            </a:pPr>
            <a:endParaRPr b="0" lang="ru-RU" sz="40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21" name="TextBox 3"/>
          <p:cNvSpPr/>
          <p:nvPr/>
        </p:nvSpPr>
        <p:spPr>
          <a:xfrm>
            <a:off x="767160" y="1243440"/>
            <a:ext cx="9574920" cy="91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 algn="just">
              <a:lnSpc>
                <a:spcPct val="100000"/>
              </a:lnSpc>
            </a:pPr>
            <a:r>
              <a:rPr b="0" lang="en-US" sz="1800" spc="-1" strike="noStrike">
                <a:solidFill>
                  <a:srgbClr val="333333"/>
                </a:solidFill>
                <a:latin typeface="Times New Roman"/>
              </a:rPr>
              <a:t>   </a:t>
            </a:r>
            <a:r>
              <a:rPr b="0" lang="en-US" sz="1800" spc="-1" strike="noStrike">
                <a:solidFill>
                  <a:srgbClr val="333333"/>
                </a:solidFill>
                <a:latin typeface="Times New Roman"/>
              </a:rPr>
              <a:t>Чертеж оформляется рамкой, которая проводится сплошной основной линией на расстоянии 5 мм от правой, нижней и верхней сторон внешней рамки чертежа. С левой стороны оставляется поле шириной 20 мм, служащее для подшивки и брошюровки чертежей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2" name="Рисунок 5" descr=""/>
          <p:cNvPicPr/>
          <p:nvPr/>
        </p:nvPicPr>
        <p:blipFill>
          <a:blip r:embed="rId1"/>
          <a:stretch/>
        </p:blipFill>
        <p:spPr>
          <a:xfrm>
            <a:off x="1953360" y="2461680"/>
            <a:ext cx="7583400" cy="3423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988920" y="538560"/>
            <a:ext cx="10058040" cy="790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ru-RU" sz="4000" spc="-1" strike="noStrike" cap="all">
                <a:solidFill>
                  <a:schemeClr val="accent2"/>
                </a:solidFill>
                <a:latin typeface="Avenir Next LT Pro Light"/>
                <a:ea typeface="Avenir Next LT Pro Light"/>
              </a:rPr>
              <a:t>1.4 ОСНОВНАЯ НАДПИСЬ</a:t>
            </a:r>
            <a:endParaRPr b="0" lang="ru-RU" sz="40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24" name="TextBox 3"/>
          <p:cNvSpPr/>
          <p:nvPr/>
        </p:nvSpPr>
        <p:spPr>
          <a:xfrm>
            <a:off x="732600" y="1433880"/>
            <a:ext cx="9124560" cy="70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 algn="just">
              <a:lnSpc>
                <a:spcPct val="100000"/>
              </a:lnSpc>
            </a:pPr>
            <a:r>
              <a:rPr b="0" lang="en-US" sz="2000" spc="-1" strike="noStrike">
                <a:solidFill>
                  <a:srgbClr val="220710"/>
                </a:solidFill>
                <a:latin typeface="Times New Roman"/>
                <a:ea typeface="Roboto"/>
              </a:rPr>
              <a:t>   </a:t>
            </a:r>
            <a:r>
              <a:rPr b="0" lang="en-US" sz="2000" spc="-1" strike="noStrike">
                <a:solidFill>
                  <a:srgbClr val="220710"/>
                </a:solidFill>
                <a:latin typeface="Times New Roman"/>
                <a:ea typeface="Roboto"/>
              </a:rPr>
              <a:t>На учебных школьных чертежах выполняется основная надпись в виде прямоугольника со сторонами 36 х 185 мм.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5" name="Рисунок 5" descr=""/>
          <p:cNvPicPr/>
          <p:nvPr/>
        </p:nvPicPr>
        <p:blipFill>
          <a:blip r:embed="rId1"/>
          <a:stretch/>
        </p:blipFill>
        <p:spPr>
          <a:xfrm>
            <a:off x="516240" y="2737440"/>
            <a:ext cx="5479200" cy="1971360"/>
          </a:xfrm>
          <a:prstGeom prst="rect">
            <a:avLst/>
          </a:prstGeom>
          <a:ln w="0">
            <a:noFill/>
          </a:ln>
        </p:spPr>
      </p:pic>
      <p:pic>
        <p:nvPicPr>
          <p:cNvPr id="126" name="Рисунок 6" descr="Изображение выглядит как стол&#10;&#10;Автоматически созданное описание"/>
          <p:cNvPicPr/>
          <p:nvPr/>
        </p:nvPicPr>
        <p:blipFill>
          <a:blip r:embed="rId2"/>
          <a:stretch/>
        </p:blipFill>
        <p:spPr>
          <a:xfrm>
            <a:off x="6196320" y="2736360"/>
            <a:ext cx="5427000" cy="1973520"/>
          </a:xfrm>
          <a:prstGeom prst="rect">
            <a:avLst/>
          </a:prstGeom>
          <a:ln w="0">
            <a:noFill/>
          </a:ln>
        </p:spPr>
      </p:pic>
      <p:sp>
        <p:nvSpPr>
          <p:cNvPr id="127" name="TextBox 6"/>
          <p:cNvSpPr/>
          <p:nvPr/>
        </p:nvSpPr>
        <p:spPr>
          <a:xfrm>
            <a:off x="7365600" y="4811040"/>
            <a:ext cx="3461400" cy="30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i="1" lang="ru-RU" sz="1400" spc="-1" strike="noStrike">
                <a:solidFill>
                  <a:srgbClr val="000000"/>
                </a:solidFill>
                <a:latin typeface="Times New Roman"/>
              </a:rPr>
              <a:t>Пример заполненного штампа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TextBox 7"/>
          <p:cNvSpPr/>
          <p:nvPr/>
        </p:nvSpPr>
        <p:spPr>
          <a:xfrm>
            <a:off x="2546640" y="4806720"/>
            <a:ext cx="2742840" cy="30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i="1" lang="ru-RU" sz="1400" spc="-1" strike="noStrike">
                <a:solidFill>
                  <a:srgbClr val="000000"/>
                </a:solidFill>
                <a:latin typeface="Times New Roman"/>
              </a:rPr>
              <a:t>Пример штампа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1066680" y="738000"/>
            <a:ext cx="10058040" cy="773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ru-RU" sz="4000" spc="-1" strike="noStrike" cap="all">
                <a:solidFill>
                  <a:schemeClr val="accent2"/>
                </a:solidFill>
                <a:latin typeface="Avenir Next LT Pro Light"/>
              </a:rPr>
              <a:t>2.1 ВИДЫ</a:t>
            </a:r>
            <a:endParaRPr b="0" lang="ru-RU" sz="4000" spc="-1" strike="noStrike">
              <a:solidFill>
                <a:srgbClr val="000000"/>
              </a:solidFill>
              <a:latin typeface="Avenir Next LT Pro"/>
            </a:endParaRPr>
          </a:p>
          <a:p>
            <a:pPr indent="0">
              <a:lnSpc>
                <a:spcPct val="90000"/>
              </a:lnSpc>
              <a:buNone/>
            </a:pPr>
            <a:endParaRPr b="0" lang="ru-RU" sz="4000" spc="-1" strike="noStrike">
              <a:solidFill>
                <a:srgbClr val="000000"/>
              </a:solidFill>
              <a:latin typeface="Avenir Next LT Pro"/>
            </a:endParaRPr>
          </a:p>
        </p:txBody>
      </p:sp>
      <p:pic>
        <p:nvPicPr>
          <p:cNvPr id="130" name="Рисунок 4" descr=""/>
          <p:cNvPicPr/>
          <p:nvPr/>
        </p:nvPicPr>
        <p:blipFill>
          <a:blip r:embed="rId1"/>
          <a:stretch/>
        </p:blipFill>
        <p:spPr>
          <a:xfrm>
            <a:off x="735840" y="2621160"/>
            <a:ext cx="2629440" cy="3334680"/>
          </a:xfrm>
          <a:prstGeom prst="rect">
            <a:avLst/>
          </a:prstGeom>
          <a:ln w="0">
            <a:noFill/>
          </a:ln>
        </p:spPr>
      </p:pic>
      <p:sp>
        <p:nvSpPr>
          <p:cNvPr id="131" name="TextBox 4"/>
          <p:cNvSpPr/>
          <p:nvPr/>
        </p:nvSpPr>
        <p:spPr>
          <a:xfrm>
            <a:off x="871200" y="6014520"/>
            <a:ext cx="2742840" cy="27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i="1" lang="ru-RU" sz="1200" spc="-1" strike="noStrike">
                <a:solidFill>
                  <a:srgbClr val="000000"/>
                </a:solidFill>
                <a:latin typeface="Avenir Next LT Pro"/>
              </a:rPr>
              <a:t>Схематичная проекция стула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TextBox 5"/>
          <p:cNvSpPr/>
          <p:nvPr/>
        </p:nvSpPr>
        <p:spPr>
          <a:xfrm>
            <a:off x="732600" y="1382040"/>
            <a:ext cx="268236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i="1" lang="en-US" sz="1600" spc="-1" strike="noStrike">
                <a:solidFill>
                  <a:srgbClr val="000000"/>
                </a:solidFill>
                <a:latin typeface="Avenir Next LT Pro Light"/>
              </a:rPr>
              <a:t>На каком из рисунков данное назначение предмета наиболее понятно?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TextBox 6"/>
          <p:cNvSpPr/>
          <p:nvPr/>
        </p:nvSpPr>
        <p:spPr>
          <a:xfrm>
            <a:off x="3572640" y="1382040"/>
            <a:ext cx="769572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333333"/>
                </a:solidFill>
                <a:latin typeface="Times New Roman"/>
              </a:rPr>
              <a:t>Основные три проекции: </a:t>
            </a:r>
            <a:r>
              <a:rPr b="1" lang="en-US" sz="1800" spc="-1" strike="noStrike">
                <a:solidFill>
                  <a:srgbClr val="333333"/>
                </a:solidFill>
                <a:latin typeface="Times New Roman"/>
              </a:rPr>
              <a:t>горизонтальная</a:t>
            </a:r>
            <a:r>
              <a:rPr b="0" lang="en-US" sz="1800" spc="-1" strike="noStrike">
                <a:solidFill>
                  <a:srgbClr val="333333"/>
                </a:solidFill>
                <a:latin typeface="Times New Roman"/>
              </a:rPr>
              <a:t>1, </a:t>
            </a:r>
            <a:r>
              <a:rPr b="1" lang="en-US" sz="1800" spc="-1" strike="noStrike">
                <a:solidFill>
                  <a:srgbClr val="333333"/>
                </a:solidFill>
                <a:latin typeface="Times New Roman"/>
              </a:rPr>
              <a:t>фронтальная</a:t>
            </a:r>
            <a:r>
              <a:rPr b="0" lang="en-US" sz="1800" spc="-1" strike="noStrike">
                <a:solidFill>
                  <a:srgbClr val="333333"/>
                </a:solidFill>
                <a:latin typeface="Times New Roman"/>
              </a:rPr>
              <a:t>2 </a:t>
            </a:r>
            <a:r>
              <a:rPr b="1" lang="en-US" sz="1800" spc="-1" strike="noStrike">
                <a:solidFill>
                  <a:srgbClr val="333333"/>
                </a:solidFill>
                <a:latin typeface="Times New Roman"/>
              </a:rPr>
              <a:t>профильная</a:t>
            </a:r>
            <a:r>
              <a:rPr b="0" lang="en-US" sz="1800" spc="-1" strike="noStrike">
                <a:solidFill>
                  <a:srgbClr val="333333"/>
                </a:solidFill>
                <a:latin typeface="Times New Roman"/>
              </a:rPr>
              <a:t>3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333333"/>
                </a:solidFill>
                <a:latin typeface="Times New Roman"/>
              </a:rPr>
              <a:t>При таком проецировании получают: </a:t>
            </a:r>
            <a:r>
              <a:rPr b="1" lang="en-US" sz="1800" spc="-1" strike="noStrike">
                <a:solidFill>
                  <a:srgbClr val="333333"/>
                </a:solidFill>
                <a:latin typeface="Times New Roman"/>
              </a:rPr>
              <a:t>вид спереди, вид сверху, вид слева</a:t>
            </a:r>
            <a:r>
              <a:rPr b="0" lang="en-US" sz="1800" spc="-1" strike="noStrike">
                <a:solidFill>
                  <a:srgbClr val="333333"/>
                </a:solidFill>
                <a:latin typeface="Times New Roman"/>
              </a:rPr>
              <a:t>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4" name="Рисунок 9" descr=""/>
          <p:cNvPicPr/>
          <p:nvPr/>
        </p:nvPicPr>
        <p:blipFill>
          <a:blip r:embed="rId2"/>
          <a:srcRect l="9556" t="5359" r="10148" b="1990"/>
          <a:stretch/>
        </p:blipFill>
        <p:spPr>
          <a:xfrm>
            <a:off x="4689720" y="2261880"/>
            <a:ext cx="5557320" cy="4052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092600" y="469440"/>
            <a:ext cx="10058040" cy="920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ru-RU" sz="4000" spc="-1" strike="noStrike">
                <a:solidFill>
                  <a:srgbClr val="0070c0"/>
                </a:solidFill>
                <a:latin typeface="Avenir Next LT Pro Light"/>
              </a:rPr>
              <a:t>ЧЕРТЕЖИ ФАСАДА </a:t>
            </a:r>
            <a:endParaRPr b="0" lang="ru-RU" sz="40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36" name="TextBox 3"/>
          <p:cNvSpPr/>
          <p:nvPr/>
        </p:nvSpPr>
        <p:spPr>
          <a:xfrm>
            <a:off x="680760" y="1269360"/>
            <a:ext cx="10769760" cy="228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  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Главная функция, которую выполняют чертежи фасадов зданий – это дать представление тем, кто их изучает и работает с ними о том, какой именно внешний вид имеет сооружение, каковы его архитектурные особенности, и в каком соотношении между собой находятся отдельные его элементы. Различают следующие разновидности фасадов: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Главный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Дворовый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Боковой (торцевой)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7" name="Рисунок 6" descr=""/>
          <p:cNvPicPr/>
          <p:nvPr/>
        </p:nvPicPr>
        <p:blipFill>
          <a:blip r:embed="rId1"/>
          <a:srcRect l="0" t="1757" r="49525" b="61090"/>
          <a:stretch/>
        </p:blipFill>
        <p:spPr>
          <a:xfrm>
            <a:off x="633600" y="3481560"/>
            <a:ext cx="5090400" cy="2661120"/>
          </a:xfrm>
          <a:prstGeom prst="rect">
            <a:avLst/>
          </a:prstGeom>
          <a:ln w="0">
            <a:noFill/>
          </a:ln>
        </p:spPr>
      </p:pic>
      <p:pic>
        <p:nvPicPr>
          <p:cNvPr id="138" name="Рисунок 7" descr=""/>
          <p:cNvPicPr/>
          <p:nvPr/>
        </p:nvPicPr>
        <p:blipFill>
          <a:blip r:embed="rId2"/>
          <a:srcRect l="50304" t="1732" r="310" b="59735"/>
          <a:stretch/>
        </p:blipFill>
        <p:spPr>
          <a:xfrm>
            <a:off x="6179040" y="3479760"/>
            <a:ext cx="4744080" cy="2655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912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ru-RU" sz="4000" spc="-1" strike="noStrike">
                <a:solidFill>
                  <a:srgbClr val="0070c0"/>
                </a:solidFill>
                <a:latin typeface="Avenir Next LT Pro Light"/>
                <a:ea typeface="Avenir Next LT Pro Light"/>
              </a:rPr>
              <a:t>ЧЕРТЕЖИ ФАСАДА </a:t>
            </a:r>
            <a:endParaRPr b="0" lang="ru-RU" sz="40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40" name="TextBox 3"/>
          <p:cNvSpPr/>
          <p:nvPr/>
        </p:nvSpPr>
        <p:spPr>
          <a:xfrm>
            <a:off x="827640" y="1503360"/>
            <a:ext cx="9306360" cy="20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Чертежи фасадов зданий должны содержать изображения таких элементов, как: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Общий внешний вид сооружения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Расположение окон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Расположение дверей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Расположение балконов и лоджий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Расположение наличников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1" name="Рисунок 5" descr=""/>
          <p:cNvPicPr/>
          <p:nvPr/>
        </p:nvPicPr>
        <p:blipFill>
          <a:blip r:embed="rId1"/>
          <a:stretch/>
        </p:blipFill>
        <p:spPr>
          <a:xfrm>
            <a:off x="5261400" y="2018520"/>
            <a:ext cx="5050440" cy="4303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SavonVTI">
  <a:themeElements>
    <a:clrScheme name="Custom 8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SavonVTI">
  <a:themeElements>
    <a:clrScheme name="Custom 8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sFree_Office_for_Docs_and_PDF/7.4.2.3$Windows_X86_64 LibreOffice_project/382eef1f22670f7f4118c8c2dd222ec7ad009daf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2021-11-08T15:20:24Z</dcterms:created>
  <dc:creator/>
  <dc:description/>
  <dc:language>ru-RU</dc:language>
  <cp:lastModifiedBy/>
  <dcterms:modified xsi:type="dcterms:W3CDTF">2023-10-04T21:46:23Z</dcterms:modified>
  <cp:revision>394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12</vt:i4>
  </property>
</Properties>
</file>