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3"/>
  </p:notesMasterIdLst>
  <p:sldIdLst>
    <p:sldId id="306" r:id="rId2"/>
    <p:sldId id="287" r:id="rId3"/>
    <p:sldId id="304" r:id="rId4"/>
    <p:sldId id="286" r:id="rId5"/>
    <p:sldId id="282" r:id="rId6"/>
    <p:sldId id="288" r:id="rId7"/>
    <p:sldId id="283" r:id="rId8"/>
    <p:sldId id="284" r:id="rId9"/>
    <p:sldId id="285" r:id="rId10"/>
    <p:sldId id="311" r:id="rId11"/>
    <p:sldId id="312" r:id="rId12"/>
    <p:sldId id="289" r:id="rId13"/>
    <p:sldId id="303" r:id="rId14"/>
    <p:sldId id="290" r:id="rId15"/>
    <p:sldId id="305" r:id="rId16"/>
    <p:sldId id="291" r:id="rId17"/>
    <p:sldId id="295" r:id="rId18"/>
    <p:sldId id="298" r:id="rId19"/>
    <p:sldId id="294" r:id="rId20"/>
    <p:sldId id="309" r:id="rId21"/>
    <p:sldId id="310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FFFFF"/>
    <a:srgbClr val="EEF9FC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402" y="-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350E7D-55D9-42C5-A286-1EE6FC6C02A6}" type="datetimeFigureOut">
              <a:rPr lang="ru-RU" smtClean="0"/>
              <a:pPr/>
              <a:t>19.05.2023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525D9A-D162-4B75-A625-8A88FD87ED0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312545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525D9A-D162-4B75-A625-8A88FD87ED00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6610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525D9A-D162-4B75-A625-8A88FD87ED00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428377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460AE24-58F7-4B14-858F-0CA11BCFEEE1}" type="datetimeFigureOut">
              <a:rPr lang="ru-RU" smtClean="0"/>
              <a:pPr/>
              <a:t>19.05.2023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F1B5C8B-3E18-451F-A849-F2551CBA31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0AE24-58F7-4B14-858F-0CA11BCFEEE1}" type="datetimeFigureOut">
              <a:rPr lang="ru-RU" smtClean="0"/>
              <a:pPr/>
              <a:t>19.05.2023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B5C8B-3E18-451F-A849-F2551CBA31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0AE24-58F7-4B14-858F-0CA11BCFEEE1}" type="datetimeFigureOut">
              <a:rPr lang="ru-RU" smtClean="0"/>
              <a:pPr/>
              <a:t>19.05.2023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B5C8B-3E18-451F-A849-F2551CBA31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0AE24-58F7-4B14-858F-0CA11BCFEEE1}" type="datetimeFigureOut">
              <a:rPr lang="ru-RU" smtClean="0"/>
              <a:pPr/>
              <a:t>19.05.2023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B5C8B-3E18-451F-A849-F2551CBA311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0AE24-58F7-4B14-858F-0CA11BCFEEE1}" type="datetimeFigureOut">
              <a:rPr lang="ru-RU" smtClean="0"/>
              <a:pPr/>
              <a:t>19.05.2023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B5C8B-3E18-451F-A849-F2551CBA311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0AE24-58F7-4B14-858F-0CA11BCFEEE1}" type="datetimeFigureOut">
              <a:rPr lang="ru-RU" smtClean="0"/>
              <a:pPr/>
              <a:t>19.05.2023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B5C8B-3E18-451F-A849-F2551CBA311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0AE24-58F7-4B14-858F-0CA11BCFEEE1}" type="datetimeFigureOut">
              <a:rPr lang="ru-RU" smtClean="0"/>
              <a:pPr/>
              <a:t>19.05.2023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B5C8B-3E18-451F-A849-F2551CBA31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0AE24-58F7-4B14-858F-0CA11BCFEEE1}" type="datetimeFigureOut">
              <a:rPr lang="ru-RU" smtClean="0"/>
              <a:pPr/>
              <a:t>19.05.2023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B5C8B-3E18-451F-A849-F2551CBA311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0AE24-58F7-4B14-858F-0CA11BCFEEE1}" type="datetimeFigureOut">
              <a:rPr lang="ru-RU" smtClean="0"/>
              <a:pPr/>
              <a:t>19.05.2023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B5C8B-3E18-451F-A849-F2551CBA31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7460AE24-58F7-4B14-858F-0CA11BCFEEE1}" type="datetimeFigureOut">
              <a:rPr lang="ru-RU" smtClean="0"/>
              <a:pPr/>
              <a:t>19.05.2023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B5C8B-3E18-451F-A849-F2551CBA31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460AE24-58F7-4B14-858F-0CA11BCFEEE1}" type="datetimeFigureOut">
              <a:rPr lang="ru-RU" smtClean="0"/>
              <a:pPr/>
              <a:t>19.05.2023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F1B5C8B-3E18-451F-A849-F2551CBA311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7460AE24-58F7-4B14-858F-0CA11BCFEEE1}" type="datetimeFigureOut">
              <a:rPr lang="ru-RU" smtClean="0"/>
              <a:pPr/>
              <a:t>19.05.2023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AF1B5C8B-3E18-451F-A849-F2551CBA311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" Target="slide9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D:\&#1054;&#1051;&#1068;&#1043;&#1040;\&#1044;&#1086;&#1082;&#1091;&#1084;&#1077;&#1085;&#1090;&#1072;&#1094;&#1080;&#1103;%20&#1087;&#1086;%20&#1059;&#1042;&#1056;\2020-2021%20&#1091;&#1095;.&#1075;&#1086;&#1076;\&#1082;&#1086;&#1085;&#1082;&#1091;&#1088;&#1089;%20&#1055;&#1077;&#1076;&#1072;&#1075;&#1086;&#1075;&#1080;&#1095;&#1077;&#1089;&#1082;&#1080;&#1081;%20&#1044;&#1045;&#1041;&#1070;&#1058;\&#1045;&#1083;&#1100;&#1096;&#1072;&#1077;&#1074;&#1072;%20&#1091;&#1088;&#1086;&#1082;\&#1047;&#1072;&#1088;&#1103;&#1076;&#1082;&#1072;.mp4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slide" Target="slide17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1.xml"/><Relationship Id="rId5" Type="http://schemas.openxmlformats.org/officeDocument/2006/relationships/slide" Target="slide20.xml"/><Relationship Id="rId4" Type="http://schemas.openxmlformats.org/officeDocument/2006/relationships/slide" Target="slide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107504" y="5589240"/>
            <a:ext cx="6048672" cy="677633"/>
          </a:xfrm>
          <a:prstGeom prst="rect">
            <a:avLst/>
          </a:prstGeom>
        </p:spPr>
        <p:txBody>
          <a:bodyPr vert="horz" anchor="b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48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just"/>
            <a:r>
              <a:rPr lang="ru-RU" sz="3600" dirty="0" err="1" smtClean="0">
                <a:solidFill>
                  <a:schemeClr val="bg2"/>
                </a:solidFill>
              </a:rPr>
              <a:t>Никколо</a:t>
            </a:r>
            <a:r>
              <a:rPr lang="ru-RU" sz="3600" dirty="0" smtClean="0">
                <a:solidFill>
                  <a:schemeClr val="bg2"/>
                </a:solidFill>
              </a:rPr>
              <a:t> МАКИАВЕЛЛИ </a:t>
            </a:r>
            <a:endParaRPr lang="ru-RU" sz="3600" dirty="0">
              <a:solidFill>
                <a:schemeClr val="bg2"/>
              </a:solidFill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467544" y="188640"/>
            <a:ext cx="8352928" cy="1237886"/>
          </a:xfrm>
          <a:prstGeom prst="rect">
            <a:avLst/>
          </a:prstGeom>
        </p:spPr>
        <p:txBody>
          <a:bodyPr vert="horz" rtlCol="0" anchor="ctr">
            <a:normAutofit fontScale="97500" lnSpcReduction="1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lvl="0">
              <a:spcBef>
                <a:spcPct val="0"/>
              </a:spcBef>
            </a:pPr>
            <a:r>
              <a:rPr kumimoji="0" lang="ru-RU" sz="4000" b="1" i="0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ea typeface="+mj-ea"/>
                <a:cs typeface="+mj-cs"/>
              </a:rPr>
              <a:t>«Всякая перемена прокладывает путь другим переменам»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ea typeface="+mj-ea"/>
              <a:cs typeface="+mj-cs"/>
            </a:endParaRPr>
          </a:p>
        </p:txBody>
      </p:sp>
      <p:pic>
        <p:nvPicPr>
          <p:cNvPr id="13" name="Picture 3" descr="https://i1.wp.com/www.raptisrarebooks.com/images/79397/machiavels-discourses-upon-the-first-decade-of-t-livius-translated-out-of-the-italian-to-which-is-added-his-prince-machiavelli-first-edition.jpg?fit=791%2C800&amp;ssl=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412776"/>
            <a:ext cx="4104456" cy="41511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1" descr="D:\ОЛЬГА\Документация по УВР\2020-2021 уч.год\конкурс Педагогический ДЕБЮТ\НМ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1392357"/>
            <a:ext cx="3024336" cy="388193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="" xmlns:p14="http://schemas.microsoft.com/office/powerpoint/2010/main" val="1298504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332656"/>
            <a:ext cx="8712968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(по материалам ГИА). </a:t>
            </a:r>
            <a:r>
              <a:rPr lang="ru-RU" b="1" dirty="0" smtClean="0">
                <a:solidFill>
                  <a:srgbClr val="0070C0"/>
                </a:solidFill>
              </a:rPr>
              <a:t>Ознакомьтесь с основными терминами по изучаемой теме. Для каждого пропуска, обозначенного цифрой, выберите букву нужного термина.</a:t>
            </a:r>
          </a:p>
          <a:p>
            <a:pPr algn="just"/>
            <a:r>
              <a:rPr lang="ru-RU" dirty="0" smtClean="0">
                <a:solidFill>
                  <a:srgbClr val="0070C0"/>
                </a:solidFill>
              </a:rPr>
              <a:t>   Отмена крепостного права открыла путь новым экономическим отношениям. Однако она имела ряд недостатков, главным из которых было сохранение пережитков _</a:t>
            </a:r>
            <a:r>
              <a:rPr lang="ru-RU" dirty="0" smtClean="0">
                <a:solidFill>
                  <a:srgbClr val="FF0000"/>
                </a:solidFill>
              </a:rPr>
              <a:t>1</a:t>
            </a:r>
            <a:r>
              <a:rPr lang="ru-RU" dirty="0" smtClean="0">
                <a:solidFill>
                  <a:srgbClr val="0070C0"/>
                </a:solidFill>
              </a:rPr>
              <a:t>_.  Раздел земли во многих губерниях производился в пользу _</a:t>
            </a:r>
            <a:r>
              <a:rPr lang="ru-RU" dirty="0" smtClean="0">
                <a:solidFill>
                  <a:srgbClr val="FF0000"/>
                </a:solidFill>
              </a:rPr>
              <a:t>2</a:t>
            </a:r>
            <a:r>
              <a:rPr lang="ru-RU" dirty="0" smtClean="0">
                <a:solidFill>
                  <a:srgbClr val="0070C0"/>
                </a:solidFill>
              </a:rPr>
              <a:t>_. Самым простым способом получения прибыли для многих помещиков стала сдача в _</a:t>
            </a:r>
            <a:r>
              <a:rPr lang="ru-RU" dirty="0" smtClean="0">
                <a:solidFill>
                  <a:srgbClr val="FF0000"/>
                </a:solidFill>
              </a:rPr>
              <a:t>3</a:t>
            </a:r>
            <a:r>
              <a:rPr lang="ru-RU" dirty="0" smtClean="0">
                <a:solidFill>
                  <a:srgbClr val="0070C0"/>
                </a:solidFill>
              </a:rPr>
              <a:t>_ земель своим же  бывшим крепостным. Если крестьянин пользовался до реформы 1861 года наделом выше нормы, то производились так называемые _</a:t>
            </a:r>
            <a:r>
              <a:rPr lang="ru-RU" dirty="0" smtClean="0">
                <a:solidFill>
                  <a:srgbClr val="FF0000"/>
                </a:solidFill>
              </a:rPr>
              <a:t>4</a:t>
            </a:r>
            <a:r>
              <a:rPr lang="ru-RU" dirty="0" smtClean="0">
                <a:solidFill>
                  <a:srgbClr val="0070C0"/>
                </a:solidFill>
              </a:rPr>
              <a:t>_. После отмены крепостного права в российской деревне начался переход к _</a:t>
            </a:r>
            <a:r>
              <a:rPr lang="ru-RU" dirty="0" smtClean="0">
                <a:solidFill>
                  <a:srgbClr val="FF0000"/>
                </a:solidFill>
              </a:rPr>
              <a:t>5</a:t>
            </a:r>
            <a:r>
              <a:rPr lang="ru-RU" dirty="0" smtClean="0">
                <a:solidFill>
                  <a:srgbClr val="0070C0"/>
                </a:solidFill>
              </a:rPr>
              <a:t>_ формам хозяйства.</a:t>
            </a:r>
          </a:p>
          <a:p>
            <a:r>
              <a:rPr lang="ru-RU" dirty="0" smtClean="0">
                <a:solidFill>
                  <a:srgbClr val="0070C0"/>
                </a:solidFill>
              </a:rPr>
              <a:t>   А) помещиков,                     Д) капиталистическими,</a:t>
            </a:r>
          </a:p>
          <a:p>
            <a:r>
              <a:rPr lang="ru-RU" dirty="0" smtClean="0">
                <a:solidFill>
                  <a:srgbClr val="0070C0"/>
                </a:solidFill>
              </a:rPr>
              <a:t>   Б) аренда,                            Е) феодальным,</a:t>
            </a:r>
          </a:p>
          <a:p>
            <a:r>
              <a:rPr lang="ru-RU" dirty="0" smtClean="0">
                <a:solidFill>
                  <a:srgbClr val="0070C0"/>
                </a:solidFill>
              </a:rPr>
              <a:t>   В) крепостничества,             Ж) отрезки.</a:t>
            </a:r>
          </a:p>
          <a:p>
            <a:r>
              <a:rPr lang="ru-RU" dirty="0" smtClean="0">
                <a:solidFill>
                  <a:srgbClr val="0070C0"/>
                </a:solidFill>
              </a:rPr>
              <a:t>   Г) крестьян, </a:t>
            </a:r>
          </a:p>
          <a:p>
            <a:pPr lvl="0"/>
            <a:endParaRPr lang="ru-RU" b="1" dirty="0" smtClean="0">
              <a:solidFill>
                <a:srgbClr val="0070C0"/>
              </a:solidFill>
            </a:endParaRPr>
          </a:p>
          <a:p>
            <a:pPr lvl="0"/>
            <a:r>
              <a:rPr lang="ru-RU" b="1" dirty="0" smtClean="0">
                <a:solidFill>
                  <a:srgbClr val="0070C0"/>
                </a:solidFill>
              </a:rPr>
              <a:t>Запишите в таблицу выбранные буквы под соответствующими цифрами:</a:t>
            </a:r>
          </a:p>
          <a:p>
            <a:pPr lvl="0"/>
            <a:endParaRPr lang="ru-RU" dirty="0" smtClean="0"/>
          </a:p>
          <a:p>
            <a:endParaRPr lang="ru-RU" dirty="0" smtClean="0">
              <a:solidFill>
                <a:srgbClr val="0070C0"/>
              </a:solidFill>
            </a:endParaRPr>
          </a:p>
          <a:p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2411760" y="5517232"/>
          <a:ext cx="5184575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3691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3691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03691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03691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036915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332656"/>
            <a:ext cx="8712968" cy="6771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70C0"/>
                </a:solidFill>
              </a:rPr>
              <a:t>ПРОВЕРЬ СЕБЯ</a:t>
            </a:r>
          </a:p>
          <a:p>
            <a:r>
              <a:rPr lang="ru-RU" dirty="0" smtClean="0">
                <a:solidFill>
                  <a:srgbClr val="0070C0"/>
                </a:solidFill>
              </a:rPr>
              <a:t>   </a:t>
            </a:r>
          </a:p>
          <a:p>
            <a:endParaRPr lang="ru-RU" sz="1600" dirty="0" smtClean="0">
              <a:solidFill>
                <a:srgbClr val="0070C0"/>
              </a:solidFill>
            </a:endParaRPr>
          </a:p>
          <a:p>
            <a:endParaRPr lang="ru-RU" sz="1600" dirty="0" smtClean="0">
              <a:solidFill>
                <a:srgbClr val="0070C0"/>
              </a:solidFill>
            </a:endParaRPr>
          </a:p>
          <a:p>
            <a:endParaRPr lang="ru-RU" sz="1600" dirty="0" smtClean="0">
              <a:solidFill>
                <a:srgbClr val="0070C0"/>
              </a:solidFill>
            </a:endParaRPr>
          </a:p>
          <a:p>
            <a:endParaRPr lang="ru-RU" sz="1600" dirty="0" smtClean="0">
              <a:solidFill>
                <a:srgbClr val="0070C0"/>
              </a:solidFill>
            </a:endParaRPr>
          </a:p>
          <a:p>
            <a:pPr algn="just"/>
            <a:r>
              <a:rPr lang="ru-RU" dirty="0" smtClean="0">
                <a:solidFill>
                  <a:srgbClr val="0070C0"/>
                </a:solidFill>
              </a:rPr>
              <a:t>  </a:t>
            </a:r>
          </a:p>
          <a:p>
            <a:pPr algn="just"/>
            <a:r>
              <a:rPr lang="ru-RU" dirty="0" smtClean="0">
                <a:solidFill>
                  <a:srgbClr val="0070C0"/>
                </a:solidFill>
              </a:rPr>
              <a:t>  Отмена крепостного права открыла путь новым экономическим отношениям. Однако она имела ряд недостатков, главным из которых было сохранение пережитков _</a:t>
            </a:r>
            <a:r>
              <a:rPr lang="ru-RU" dirty="0" smtClean="0">
                <a:solidFill>
                  <a:srgbClr val="FF0000"/>
                </a:solidFill>
              </a:rPr>
              <a:t>1</a:t>
            </a:r>
            <a:r>
              <a:rPr lang="ru-RU" dirty="0" smtClean="0">
                <a:solidFill>
                  <a:srgbClr val="0070C0"/>
                </a:solidFill>
              </a:rPr>
              <a:t>_.  Раздел земли во многих губерниях производился в пользу _</a:t>
            </a:r>
            <a:r>
              <a:rPr lang="ru-RU" dirty="0" smtClean="0">
                <a:solidFill>
                  <a:srgbClr val="FF0000"/>
                </a:solidFill>
              </a:rPr>
              <a:t>2</a:t>
            </a:r>
            <a:r>
              <a:rPr lang="ru-RU" dirty="0" smtClean="0">
                <a:solidFill>
                  <a:srgbClr val="0070C0"/>
                </a:solidFill>
              </a:rPr>
              <a:t>_. Самым простым способом получения прибыли для многих помещиков стала сдача в _</a:t>
            </a:r>
            <a:r>
              <a:rPr lang="ru-RU" dirty="0" smtClean="0">
                <a:solidFill>
                  <a:srgbClr val="FF0000"/>
                </a:solidFill>
              </a:rPr>
              <a:t>3</a:t>
            </a:r>
            <a:r>
              <a:rPr lang="ru-RU" dirty="0" smtClean="0">
                <a:solidFill>
                  <a:srgbClr val="0070C0"/>
                </a:solidFill>
              </a:rPr>
              <a:t>_ земель своим же  бывшим крепостным. Если крестьянин пользовался до реформы 1861 года наделом выше нормы, то производились так называемые _</a:t>
            </a:r>
            <a:r>
              <a:rPr lang="ru-RU" dirty="0" smtClean="0">
                <a:solidFill>
                  <a:srgbClr val="FF0000"/>
                </a:solidFill>
              </a:rPr>
              <a:t>4</a:t>
            </a:r>
            <a:r>
              <a:rPr lang="ru-RU" dirty="0" smtClean="0">
                <a:solidFill>
                  <a:srgbClr val="0070C0"/>
                </a:solidFill>
              </a:rPr>
              <a:t>_. После отмены крепостного права в российской деревне начался переход к _</a:t>
            </a:r>
            <a:r>
              <a:rPr lang="ru-RU" dirty="0" smtClean="0">
                <a:solidFill>
                  <a:srgbClr val="FF0000"/>
                </a:solidFill>
              </a:rPr>
              <a:t>5</a:t>
            </a:r>
            <a:r>
              <a:rPr lang="ru-RU" dirty="0" smtClean="0">
                <a:solidFill>
                  <a:srgbClr val="0070C0"/>
                </a:solidFill>
              </a:rPr>
              <a:t>_ формам хозяйства.</a:t>
            </a:r>
          </a:p>
          <a:p>
            <a:r>
              <a:rPr lang="ru-RU" dirty="0" smtClean="0">
                <a:solidFill>
                  <a:srgbClr val="0070C0"/>
                </a:solidFill>
              </a:rPr>
              <a:t>   А) помещиков,                     Д) капиталистическими,</a:t>
            </a:r>
          </a:p>
          <a:p>
            <a:r>
              <a:rPr lang="ru-RU" dirty="0" smtClean="0">
                <a:solidFill>
                  <a:srgbClr val="0070C0"/>
                </a:solidFill>
              </a:rPr>
              <a:t>   Б) аренда,                            Е) феодальным,</a:t>
            </a:r>
          </a:p>
          <a:p>
            <a:r>
              <a:rPr lang="ru-RU" dirty="0" smtClean="0">
                <a:solidFill>
                  <a:srgbClr val="0070C0"/>
                </a:solidFill>
              </a:rPr>
              <a:t>   В) крепостничества,             Ж) отрезки.</a:t>
            </a:r>
          </a:p>
          <a:p>
            <a:r>
              <a:rPr lang="ru-RU" dirty="0" smtClean="0">
                <a:solidFill>
                  <a:srgbClr val="0070C0"/>
                </a:solidFill>
              </a:rPr>
              <a:t>   Г) крестьян, </a:t>
            </a:r>
          </a:p>
          <a:p>
            <a:pPr lvl="0"/>
            <a:endParaRPr lang="ru-RU" b="1" dirty="0" smtClean="0">
              <a:solidFill>
                <a:srgbClr val="0070C0"/>
              </a:solidFill>
            </a:endParaRPr>
          </a:p>
          <a:p>
            <a:pPr lvl="0"/>
            <a:endParaRPr lang="ru-RU" dirty="0" smtClean="0"/>
          </a:p>
          <a:p>
            <a:endParaRPr lang="ru-RU" dirty="0" smtClean="0">
              <a:solidFill>
                <a:srgbClr val="0070C0"/>
              </a:solidFill>
            </a:endParaRPr>
          </a:p>
          <a:p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835696" y="1024528"/>
          <a:ext cx="5112567" cy="1036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811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9371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03691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993711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080119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1</a:t>
                      </a:r>
                      <a:endParaRPr lang="ru-RU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2</a:t>
                      </a:r>
                      <a:endParaRPr lang="ru-RU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3</a:t>
                      </a:r>
                      <a:endParaRPr lang="ru-RU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4</a:t>
                      </a:r>
                      <a:endParaRPr lang="ru-RU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5</a:t>
                      </a:r>
                      <a:endParaRPr lang="ru-RU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89952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В</a:t>
                      </a:r>
                      <a:endParaRPr lang="ru-RU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А</a:t>
                      </a:r>
                      <a:endParaRPr lang="ru-RU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Б</a:t>
                      </a:r>
                      <a:endParaRPr lang="ru-RU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Ж</a:t>
                      </a:r>
                      <a:endParaRPr lang="ru-RU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Д</a:t>
                      </a:r>
                      <a:endParaRPr lang="ru-RU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1835696" y="1556792"/>
            <a:ext cx="1008112" cy="5040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70C0"/>
                </a:solidFill>
              </a:rPr>
              <a:t>В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843808" y="1556792"/>
            <a:ext cx="1008112" cy="5040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70C0"/>
                </a:solidFill>
              </a:rPr>
              <a:t>А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851920" y="1556792"/>
            <a:ext cx="1008112" cy="5040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70C0"/>
                </a:solidFill>
              </a:rPr>
              <a:t>Б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860032" y="1556792"/>
            <a:ext cx="1008112" cy="5040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70C0"/>
                </a:solidFill>
              </a:rPr>
              <a:t>Ж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868144" y="1556792"/>
            <a:ext cx="1080120" cy="5040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70C0"/>
                </a:solidFill>
              </a:rPr>
              <a:t>Д</a:t>
            </a:r>
            <a:endParaRPr lang="ru-RU" sz="28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79512" y="1340768"/>
            <a:ext cx="871296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solidFill>
                  <a:srgbClr val="0070C0"/>
                </a:solidFill>
              </a:rPr>
              <a:t>   </a:t>
            </a:r>
            <a:r>
              <a:rPr lang="ru-RU" sz="2400" dirty="0" smtClean="0">
                <a:solidFill>
                  <a:srgbClr val="0070C0"/>
                </a:solidFill>
              </a:rPr>
              <a:t>После отмены крепостного права в деревне начался переход к капиталистическим формам хозяйства.</a:t>
            </a:r>
          </a:p>
          <a:p>
            <a:pPr algn="just"/>
            <a:r>
              <a:rPr lang="ru-RU" sz="1100" dirty="0" smtClean="0">
                <a:solidFill>
                  <a:srgbClr val="0070C0"/>
                </a:solidFill>
              </a:rPr>
              <a:t>  </a:t>
            </a:r>
            <a:r>
              <a:rPr lang="ru-RU" dirty="0" smtClean="0">
                <a:solidFill>
                  <a:srgbClr val="0070C0"/>
                </a:solidFill>
              </a:rPr>
              <a:t> 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51520" y="3501008"/>
            <a:ext cx="871296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100" dirty="0" smtClean="0">
                <a:solidFill>
                  <a:srgbClr val="0070C0"/>
                </a:solidFill>
              </a:rPr>
              <a:t>   </a:t>
            </a:r>
            <a:r>
              <a:rPr lang="ru-RU" sz="2400" dirty="0" smtClean="0">
                <a:solidFill>
                  <a:srgbClr val="0070C0"/>
                </a:solidFill>
              </a:rPr>
              <a:t>Развитие капитализма в деревне тормозилось существованием крестьянской общины.</a:t>
            </a:r>
          </a:p>
          <a:p>
            <a:pPr algn="just"/>
            <a:r>
              <a:rPr lang="ru-RU" sz="1100" dirty="0" smtClean="0">
                <a:solidFill>
                  <a:srgbClr val="0070C0"/>
                </a:solidFill>
              </a:rPr>
              <a:t>  </a:t>
            </a:r>
            <a:r>
              <a:rPr lang="ru-RU" dirty="0" smtClean="0">
                <a:solidFill>
                  <a:srgbClr val="0070C0"/>
                </a:solidFill>
              </a:rPr>
              <a:t> 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51520" y="2204864"/>
            <a:ext cx="871296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>
                <a:solidFill>
                  <a:srgbClr val="0070C0"/>
                </a:solidFill>
              </a:rPr>
              <a:t>  Российская промышленность отставала от европейской по оснащению и масштабам производства.</a:t>
            </a:r>
          </a:p>
          <a:p>
            <a:pPr algn="just"/>
            <a:r>
              <a:rPr lang="ru-RU" dirty="0" smtClean="0">
                <a:solidFill>
                  <a:srgbClr val="0070C0"/>
                </a:solidFill>
              </a:rPr>
              <a:t> 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79512" y="4581128"/>
            <a:ext cx="8712968" cy="1000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>
                <a:solidFill>
                  <a:srgbClr val="0070C0"/>
                </a:solidFill>
              </a:rPr>
              <a:t>  В пореформенный период появились такие слои населения, как пролетариат и буржуазия.</a:t>
            </a:r>
          </a:p>
          <a:p>
            <a:pPr algn="just"/>
            <a:r>
              <a:rPr lang="ru-RU" sz="1100" dirty="0" smtClean="0">
                <a:solidFill>
                  <a:srgbClr val="0070C0"/>
                </a:solidFill>
              </a:rPr>
              <a:t>  </a:t>
            </a:r>
            <a:endParaRPr lang="ru-RU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41827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915816" y="404664"/>
            <a:ext cx="3268127" cy="1143000"/>
          </a:xfrm>
        </p:spPr>
        <p:txBody>
          <a:bodyPr>
            <a:normAutofit/>
          </a:bodyPr>
          <a:lstStyle/>
          <a:p>
            <a:pPr algn="ctr"/>
            <a:r>
              <a:rPr lang="ru-RU" sz="3600" b="0" dirty="0" smtClean="0">
                <a:solidFill>
                  <a:srgbClr val="0070C0"/>
                </a:solidFill>
                <a:effectLst/>
              </a:rPr>
              <a:t>Гипотеза:</a:t>
            </a:r>
            <a:endParaRPr lang="ru-RU" sz="3600" b="0" dirty="0">
              <a:solidFill>
                <a:srgbClr val="0070C0"/>
              </a:solidFill>
              <a:effectLst/>
            </a:endParaRPr>
          </a:p>
        </p:txBody>
      </p:sp>
      <p:sp>
        <p:nvSpPr>
          <p:cNvPr id="4" name="Заголовок 2"/>
          <p:cNvSpPr txBox="1">
            <a:spLocks/>
          </p:cNvSpPr>
          <p:nvPr/>
        </p:nvSpPr>
        <p:spPr>
          <a:xfrm>
            <a:off x="467544" y="2420888"/>
            <a:ext cx="8280920" cy="1143000"/>
          </a:xfrm>
          <a:prstGeom prst="rect">
            <a:avLst/>
          </a:prstGeom>
        </p:spPr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800" b="1" dirty="0" smtClean="0">
                <a:solidFill>
                  <a:srgbClr val="0070C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После отмены крепостного права и либеральных реформ социально-экономическое положение России</a:t>
            </a:r>
            <a:endParaRPr kumimoji="0" lang="ru-RU" sz="3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004048" y="3573016"/>
            <a:ext cx="35283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0070C0"/>
                </a:solidFill>
              </a:rPr>
              <a:t> </a:t>
            </a:r>
            <a:r>
              <a:rPr lang="ru-RU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ухудшилось</a:t>
            </a:r>
            <a:endParaRPr lang="ru-RU" sz="36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48064" y="3501008"/>
            <a:ext cx="1512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… </a:t>
            </a:r>
            <a:endParaRPr lang="ru-RU" sz="3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41827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4000"/>
                            </p:stCondLst>
                            <p:childTnLst>
                              <p:par>
                                <p:cTn id="10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339752" y="188640"/>
            <a:ext cx="5616624" cy="1143000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solidFill>
                  <a:srgbClr val="0070C0"/>
                </a:solidFill>
              </a:rPr>
              <a:t>Критерии оценивания</a:t>
            </a:r>
            <a:endParaRPr lang="ru-RU" sz="3600" dirty="0">
              <a:solidFill>
                <a:srgbClr val="0070C0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523104948"/>
              </p:ext>
            </p:extLst>
          </p:nvPr>
        </p:nvGraphicFramePr>
        <p:xfrm>
          <a:off x="611560" y="2276872"/>
          <a:ext cx="7848872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6221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96221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96221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96221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0-5 баллов</a:t>
                      </a:r>
                      <a:endParaRPr lang="ru-RU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6-7 баллов</a:t>
                      </a:r>
                      <a:endParaRPr lang="ru-RU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8-10 баллов</a:t>
                      </a:r>
                      <a:endParaRPr lang="ru-RU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11-12 баллов</a:t>
                      </a:r>
                      <a:endParaRPr lang="ru-RU" sz="2800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«2»</a:t>
                      </a:r>
                      <a:endParaRPr lang="ru-RU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«3»</a:t>
                      </a:r>
                      <a:endParaRPr lang="ru-RU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«4»</a:t>
                      </a:r>
                      <a:endParaRPr lang="ru-RU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«5»</a:t>
                      </a:r>
                      <a:endParaRPr lang="ru-RU" sz="2800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441827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512611469"/>
              </p:ext>
            </p:extLst>
          </p:nvPr>
        </p:nvGraphicFramePr>
        <p:xfrm>
          <a:off x="107505" y="260648"/>
          <a:ext cx="8928990" cy="551980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21420">
                  <a:extLst>
                    <a:ext uri="{9D8B030D-6E8A-4147-A177-3AD203B41FA5}">
                      <a16:colId xmlns="" xmlns:a16="http://schemas.microsoft.com/office/drawing/2014/main" val="1681078343"/>
                    </a:ext>
                  </a:extLst>
                </a:gridCol>
                <a:gridCol w="681026">
                  <a:extLst>
                    <a:ext uri="{9D8B030D-6E8A-4147-A177-3AD203B41FA5}">
                      <a16:colId xmlns="" xmlns:a16="http://schemas.microsoft.com/office/drawing/2014/main" val="299429046"/>
                    </a:ext>
                  </a:extLst>
                </a:gridCol>
                <a:gridCol w="2226145">
                  <a:extLst>
                    <a:ext uri="{9D8B030D-6E8A-4147-A177-3AD203B41FA5}">
                      <a16:colId xmlns="" xmlns:a16="http://schemas.microsoft.com/office/drawing/2014/main" val="820220680"/>
                    </a:ext>
                  </a:extLst>
                </a:gridCol>
                <a:gridCol w="576064">
                  <a:extLst>
                    <a:ext uri="{9D8B030D-6E8A-4147-A177-3AD203B41FA5}">
                      <a16:colId xmlns="" xmlns:a16="http://schemas.microsoft.com/office/drawing/2014/main" val="4095306621"/>
                    </a:ext>
                  </a:extLst>
                </a:gridCol>
                <a:gridCol w="2304256">
                  <a:extLst>
                    <a:ext uri="{9D8B030D-6E8A-4147-A177-3AD203B41FA5}">
                      <a16:colId xmlns="" xmlns:a16="http://schemas.microsoft.com/office/drawing/2014/main" val="3640071506"/>
                    </a:ext>
                  </a:extLst>
                </a:gridCol>
                <a:gridCol w="720079">
                  <a:extLst>
                    <a:ext uri="{9D8B030D-6E8A-4147-A177-3AD203B41FA5}">
                      <a16:colId xmlns="" xmlns:a16="http://schemas.microsoft.com/office/drawing/2014/main" val="1347252584"/>
                    </a:ext>
                  </a:extLst>
                </a:gridCol>
              </a:tblGrid>
              <a:tr h="7920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Знаю 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r>
                        <a:rPr kumimoji="0" lang="ru-RU" sz="1600" b="1" u="none" kern="1200" dirty="0" smtClean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+</a:t>
                      </a:r>
                      <a:r>
                        <a:rPr kumimoji="0" lang="ru-RU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kumimoji="0" lang="ru-RU" sz="1600" b="1" kern="1200" dirty="0" smtClean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r>
                        <a:rPr kumimoji="0" lang="ru-RU" sz="1600" b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н</a:t>
                      </a:r>
                      <a:r>
                        <a:rPr kumimoji="0" lang="ru-RU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kumimoji="0" lang="ru-RU" sz="1600" b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д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Умею 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 </a:t>
                      </a:r>
                      <a:r>
                        <a:rPr kumimoji="0" lang="ru-RU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+, </a:t>
                      </a:r>
                      <a:r>
                        <a:rPr kumimoji="0" lang="ru-RU" sz="1600" b="1" kern="1200" dirty="0" smtClean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r>
                        <a:rPr kumimoji="0" lang="ru-RU" sz="1600" b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н</a:t>
                      </a:r>
                      <a:r>
                        <a:rPr kumimoji="0" lang="ru-RU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kumimoji="0" lang="ru-RU" sz="1600" b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д</a:t>
                      </a:r>
                      <a:endParaRPr lang="ru-RU" sz="16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Могу 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 </a:t>
                      </a:r>
                      <a:r>
                        <a:rPr kumimoji="0" lang="ru-RU" sz="1600" b="1" kern="1200" dirty="0" smtClean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+</a:t>
                      </a:r>
                      <a:r>
                        <a:rPr kumimoji="0" lang="ru-RU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kumimoji="0" lang="ru-RU" sz="1600" b="1" kern="1200" dirty="0" smtClean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r>
                        <a:rPr kumimoji="0" lang="ru-RU" sz="1600" b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н</a:t>
                      </a:r>
                      <a:r>
                        <a:rPr kumimoji="0" lang="ru-RU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kumimoji="0" lang="ru-RU" sz="1600" b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д</a:t>
                      </a:r>
                      <a:endParaRPr lang="ru-RU" sz="16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4179515546"/>
                  </a:ext>
                </a:extLst>
              </a:tr>
              <a:tr h="74903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Последствия</a:t>
                      </a:r>
                      <a:r>
                        <a:rPr lang="ru-RU" sz="1800" b="0" baseline="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реформ, проведенных Александром </a:t>
                      </a:r>
                      <a:r>
                        <a:rPr lang="en-US" sz="1800" b="0" baseline="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II</a:t>
                      </a:r>
                      <a:endParaRPr lang="ru-RU" sz="1800" b="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70C0"/>
                          </a:solidFill>
                          <a:effectLst/>
                        </a:rPr>
                        <a:t> </a:t>
                      </a:r>
                      <a:endParaRPr lang="ru-RU" sz="180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70C0"/>
                          </a:solidFill>
                          <a:effectLst/>
                        </a:rPr>
                        <a:t>Определять цели работы на уроке</a:t>
                      </a:r>
                      <a:endParaRPr lang="ru-RU" sz="180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70C0"/>
                          </a:solidFill>
                          <a:effectLst/>
                        </a:rPr>
                        <a:t> </a:t>
                      </a:r>
                      <a:endParaRPr lang="ru-RU" sz="180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70C0"/>
                          </a:solidFill>
                          <a:effectLst/>
                        </a:rPr>
                        <a:t>Назвать новые явления в </a:t>
                      </a:r>
                      <a:r>
                        <a:rPr lang="ru-RU" sz="1800" dirty="0" smtClean="0">
                          <a:solidFill>
                            <a:srgbClr val="0070C0"/>
                          </a:solidFill>
                          <a:effectLst/>
                        </a:rPr>
                        <a:t>экономике страны пореформенного</a:t>
                      </a:r>
                      <a:r>
                        <a:rPr lang="ru-RU" sz="1800" baseline="0" dirty="0" smtClean="0">
                          <a:solidFill>
                            <a:srgbClr val="0070C0"/>
                          </a:solidFill>
                          <a:effectLst/>
                        </a:rPr>
                        <a:t> периода</a:t>
                      </a:r>
                      <a:endParaRPr lang="ru-RU" sz="180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911974308"/>
                  </a:ext>
                </a:extLst>
              </a:tr>
              <a:tr h="147600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solidFill>
                            <a:srgbClr val="0070C0"/>
                          </a:solidFill>
                          <a:effectLst/>
                        </a:rPr>
                        <a:t>Значение понятий</a:t>
                      </a:r>
                      <a:r>
                        <a:rPr lang="ru-RU" sz="1800" b="0" baseline="0" dirty="0" smtClean="0">
                          <a:solidFill>
                            <a:srgbClr val="0070C0"/>
                          </a:solidFill>
                          <a:effectLst/>
                        </a:rPr>
                        <a:t> по новой теме</a:t>
                      </a:r>
                      <a:endParaRPr lang="ru-RU" sz="1800" b="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70C0"/>
                          </a:solidFill>
                          <a:effectLst/>
                        </a:rPr>
                        <a:t> </a:t>
                      </a:r>
                      <a:endParaRPr lang="ru-RU" sz="180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70C0"/>
                          </a:solidFill>
                          <a:effectLst/>
                        </a:rPr>
                        <a:t>Быстро находить в тексте нужную информацию</a:t>
                      </a:r>
                      <a:endParaRPr lang="ru-RU" sz="180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70C0"/>
                          </a:solidFill>
                          <a:effectLst/>
                        </a:rPr>
                        <a:t> </a:t>
                      </a:r>
                      <a:endParaRPr lang="ru-RU" sz="180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70C0"/>
                          </a:solidFill>
                          <a:effectLst/>
                        </a:rPr>
                        <a:t>Устанавливать причины успеха/неуспеха своей деятельности</a:t>
                      </a:r>
                      <a:endParaRPr lang="ru-RU" sz="180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954723856"/>
                  </a:ext>
                </a:extLst>
              </a:tr>
              <a:tr h="74903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Как</a:t>
                      </a:r>
                      <a:r>
                        <a:rPr lang="ru-RU" sz="1800" b="0" baseline="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повлияли реформы на развитие 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baseline="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Липецкого края</a:t>
                      </a:r>
                      <a:endParaRPr lang="ru-RU" sz="1800" b="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70C0"/>
                          </a:solidFill>
                          <a:effectLst/>
                        </a:rPr>
                        <a:t> </a:t>
                      </a:r>
                      <a:endParaRPr lang="ru-RU" sz="180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70C0"/>
                          </a:solidFill>
                          <a:effectLst/>
                        </a:rPr>
                        <a:t>Заполнять таблицу и делать выводы</a:t>
                      </a:r>
                      <a:endParaRPr lang="ru-RU" sz="180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70C0"/>
                          </a:solidFill>
                          <a:effectLst/>
                        </a:rPr>
                        <a:t> </a:t>
                      </a:r>
                      <a:endParaRPr lang="ru-RU" sz="180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70C0"/>
                          </a:solidFill>
                          <a:effectLst/>
                        </a:rPr>
                        <a:t>Самостоятельно </a:t>
                      </a:r>
                      <a:r>
                        <a:rPr lang="ru-RU" sz="1800" dirty="0" smtClean="0">
                          <a:solidFill>
                            <a:srgbClr val="0070C0"/>
                          </a:solidFill>
                          <a:effectLst/>
                        </a:rPr>
                        <a:t>составить </a:t>
                      </a:r>
                      <a:r>
                        <a:rPr lang="ru-RU" sz="1800" dirty="0">
                          <a:solidFill>
                            <a:srgbClr val="0070C0"/>
                          </a:solidFill>
                          <a:effectLst/>
                        </a:rPr>
                        <a:t>себе домашнее задание</a:t>
                      </a:r>
                      <a:endParaRPr lang="ru-RU" sz="180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765024357"/>
                  </a:ext>
                </a:extLst>
              </a:tr>
              <a:tr h="49935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70C0"/>
                          </a:solidFill>
                          <a:effectLst/>
                        </a:rPr>
                        <a:t> </a:t>
                      </a:r>
                      <a:endParaRPr lang="ru-RU" sz="180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70C0"/>
                          </a:solidFill>
                          <a:effectLst/>
                        </a:rPr>
                        <a:t> </a:t>
                      </a:r>
                      <a:endParaRPr lang="ru-RU" sz="180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70C0"/>
                          </a:solidFill>
                          <a:effectLst/>
                        </a:rPr>
                        <a:t>Оценивать себя по критериям</a:t>
                      </a:r>
                      <a:endParaRPr lang="ru-RU" sz="180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70C0"/>
                          </a:solidFill>
                          <a:effectLst/>
                        </a:rPr>
                        <a:t> </a:t>
                      </a:r>
                      <a:endParaRPr lang="ru-RU" sz="180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70C0"/>
                          </a:solidFill>
                          <a:effectLst/>
                        </a:rPr>
                        <a:t> </a:t>
                      </a:r>
                      <a:endParaRPr lang="ru-RU" sz="180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236598759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004048" y="6021288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err="1" smtClean="0">
                <a:solidFill>
                  <a:srgbClr val="0070C0"/>
                </a:solidFill>
              </a:rPr>
              <a:t>н</a:t>
            </a:r>
            <a:r>
              <a:rPr lang="ru-RU" b="1" dirty="0" smtClean="0">
                <a:solidFill>
                  <a:srgbClr val="0070C0"/>
                </a:solidFill>
              </a:rPr>
              <a:t>/</a:t>
            </a:r>
            <a:r>
              <a:rPr lang="ru-RU" b="1" dirty="0" err="1" smtClean="0">
                <a:solidFill>
                  <a:srgbClr val="0070C0"/>
                </a:solidFill>
              </a:rPr>
              <a:t>д</a:t>
            </a:r>
            <a:r>
              <a:rPr lang="ru-RU" b="1" dirty="0" smtClean="0">
                <a:solidFill>
                  <a:srgbClr val="0070C0"/>
                </a:solidFill>
              </a:rPr>
              <a:t> – </a:t>
            </a:r>
            <a:r>
              <a:rPr lang="ru-RU" dirty="0" smtClean="0">
                <a:solidFill>
                  <a:srgbClr val="0070C0"/>
                </a:solidFill>
              </a:rPr>
              <a:t>надо доработать</a:t>
            </a:r>
            <a:endParaRPr lang="ru-RU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57785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411760" y="260648"/>
            <a:ext cx="4968552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0070C0"/>
                </a:solidFill>
              </a:rPr>
              <a:t>Домашнее задание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4" name="Управляющая кнопка: сведения 3">
            <a:hlinkClick r:id="" action="ppaction://noaction" highlightClick="1"/>
          </p:cNvPr>
          <p:cNvSpPr/>
          <p:nvPr/>
        </p:nvSpPr>
        <p:spPr>
          <a:xfrm>
            <a:off x="8028384" y="6165304"/>
            <a:ext cx="504056" cy="432048"/>
          </a:xfrm>
          <a:prstGeom prst="actionButtonInform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467544" y="1556792"/>
            <a:ext cx="849694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rgbClr val="0070C0"/>
                </a:solidFill>
              </a:rPr>
              <a:t>§</a:t>
            </a:r>
            <a:r>
              <a:rPr lang="ru-RU" sz="3200" b="1" dirty="0" smtClean="0">
                <a:solidFill>
                  <a:srgbClr val="0070C0"/>
                </a:solidFill>
              </a:rPr>
              <a:t> 20</a:t>
            </a:r>
          </a:p>
          <a:p>
            <a:pPr algn="just"/>
            <a:r>
              <a:rPr lang="ru-RU" sz="3200" b="1" dirty="0" smtClean="0">
                <a:solidFill>
                  <a:srgbClr val="0070C0"/>
                </a:solidFill>
              </a:rPr>
              <a:t>Индивидуальное задание: </a:t>
            </a:r>
            <a:r>
              <a:rPr lang="ru-RU" sz="3200" dirty="0" smtClean="0">
                <a:solidFill>
                  <a:srgbClr val="0070C0"/>
                </a:solidFill>
              </a:rPr>
              <a:t>подготовить сообщения о предпринимателях России /Липецкого края/ в пореформенный период. </a:t>
            </a:r>
            <a:endParaRPr lang="ru-RU" sz="32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41827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m.lipetskcity.ru/upload/history/vokz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3774750"/>
            <a:ext cx="4608512" cy="288608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Объект 2"/>
          <p:cNvSpPr>
            <a:spLocks noGrp="1"/>
          </p:cNvSpPr>
          <p:nvPr>
            <p:ph idx="1"/>
          </p:nvPr>
        </p:nvSpPr>
        <p:spPr>
          <a:xfrm>
            <a:off x="107504" y="1484784"/>
            <a:ext cx="8856984" cy="2304256"/>
          </a:xfrm>
        </p:spPr>
        <p:txBody>
          <a:bodyPr>
            <a:normAutofit fontScale="62500" lnSpcReduction="20000"/>
          </a:bodyPr>
          <a:lstStyle/>
          <a:p>
            <a:pPr marL="0" indent="0" algn="just">
              <a:buNone/>
            </a:pPr>
            <a:r>
              <a:rPr lang="ru-RU" sz="4000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  В 1868-1869 гг. </a:t>
            </a:r>
            <a:r>
              <a:rPr lang="ru-RU" sz="4000" dirty="0">
                <a:solidFill>
                  <a:srgbClr val="0070C0"/>
                </a:solidFill>
                <a:cs typeface="Times New Roman" panose="02020603050405020304" pitchFamily="18" charset="0"/>
              </a:rPr>
              <a:t>через </a:t>
            </a:r>
            <a:r>
              <a:rPr lang="ru-RU" sz="4000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наш город </a:t>
            </a:r>
            <a:r>
              <a:rPr lang="ru-RU" sz="4000" dirty="0">
                <a:solidFill>
                  <a:srgbClr val="0070C0"/>
                </a:solidFill>
                <a:cs typeface="Times New Roman" panose="02020603050405020304" pitchFamily="18" charset="0"/>
              </a:rPr>
              <a:t>проходит </a:t>
            </a:r>
            <a:r>
              <a:rPr lang="ru-RU" sz="4000" dirty="0" err="1" smtClean="0">
                <a:solidFill>
                  <a:srgbClr val="0070C0"/>
                </a:solidFill>
                <a:cs typeface="Times New Roman" panose="02020603050405020304" pitchFamily="18" charset="0"/>
              </a:rPr>
              <a:t>Елецко-Грязинская</a:t>
            </a:r>
            <a:r>
              <a:rPr lang="ru-RU" sz="4000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ru-RU" sz="4000" dirty="0">
                <a:solidFill>
                  <a:srgbClr val="0070C0"/>
                </a:solidFill>
                <a:cs typeface="Times New Roman" panose="02020603050405020304" pitchFamily="18" charset="0"/>
              </a:rPr>
              <a:t>железная дорога, строится станция «Липецк</a:t>
            </a:r>
            <a:r>
              <a:rPr lang="ru-RU" sz="4000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». </a:t>
            </a:r>
          </a:p>
          <a:p>
            <a:pPr marL="0" indent="0" algn="just">
              <a:buNone/>
            </a:pPr>
            <a:r>
              <a:rPr lang="ru-RU" sz="4000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  Уже в конце </a:t>
            </a:r>
            <a:r>
              <a:rPr lang="ru-RU" sz="4000" dirty="0" smtClean="0">
                <a:solidFill>
                  <a:srgbClr val="0070C0"/>
                </a:solidFill>
              </a:rPr>
              <a:t>XIX века Елец, Липецк, Грязи имели железнодорожную связь с крупными промышленными центрами: Москвой, Орлом, Воронежем и городами юга.</a:t>
            </a:r>
            <a:endParaRPr lang="ru-RU" sz="4000" dirty="0">
              <a:solidFill>
                <a:srgbClr val="0070C0"/>
              </a:solidFill>
              <a:cs typeface="Times New Roman" panose="02020603050405020304" pitchFamily="18" charset="0"/>
            </a:endParaRPr>
          </a:p>
          <a:p>
            <a:pPr>
              <a:buNone/>
            </a:pP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6120172" y="4998566"/>
            <a:ext cx="27363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Липецкий железнодорожный вокзал, фото 1890 г.</a:t>
            </a:r>
            <a:endParaRPr lang="ru-RU" dirty="0"/>
          </a:p>
        </p:txBody>
      </p:sp>
      <p:sp>
        <p:nvSpPr>
          <p:cNvPr id="12" name="Управляющая кнопка: назад 11">
            <a:hlinkClick r:id="rId3" action="ppaction://hlinksldjump" highlightClick="1"/>
          </p:cNvPr>
          <p:cNvSpPr/>
          <p:nvPr/>
        </p:nvSpPr>
        <p:spPr>
          <a:xfrm>
            <a:off x="8172400" y="6228783"/>
            <a:ext cx="576064" cy="43204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/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94" y="5460231"/>
            <a:ext cx="1584176" cy="139776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41827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/>
          <p:cNvSpPr>
            <a:spLocks noGrp="1"/>
          </p:cNvSpPr>
          <p:nvPr>
            <p:ph idx="1"/>
          </p:nvPr>
        </p:nvSpPr>
        <p:spPr>
          <a:xfrm>
            <a:off x="395536" y="1268760"/>
            <a:ext cx="8352928" cy="1800200"/>
          </a:xfrm>
        </p:spPr>
        <p:txBody>
          <a:bodyPr>
            <a:normAutofit fontScale="62500" lnSpcReduction="20000"/>
          </a:bodyPr>
          <a:lstStyle/>
          <a:p>
            <a:pPr marL="0" indent="0" algn="just">
              <a:buNone/>
            </a:pPr>
            <a:r>
              <a:rPr lang="ru-RU" sz="4200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началось возрождение Липецка как промышленного города.</a:t>
            </a:r>
          </a:p>
          <a:p>
            <a:pPr marL="0" indent="0" algn="just">
              <a:buNone/>
            </a:pPr>
            <a:r>
              <a:rPr lang="ru-RU" sz="4200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  В </a:t>
            </a:r>
            <a:r>
              <a:rPr lang="ru-RU" sz="4200" dirty="0">
                <a:solidFill>
                  <a:srgbClr val="0070C0"/>
                </a:solidFill>
                <a:cs typeface="Times New Roman" panose="02020603050405020304" pitchFamily="18" charset="0"/>
              </a:rPr>
              <a:t>конце XIX века началось строительство металлургического завода «Свободный сокол», который дал первый чугун 15 июля 1902 года.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19458" name="Picture 2" descr="http://m.lipetskcity.ru/upload/history/sokko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1007" y="3179792"/>
            <a:ext cx="5328592" cy="313720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TextBox 5"/>
          <p:cNvSpPr txBox="1"/>
          <p:nvPr/>
        </p:nvSpPr>
        <p:spPr>
          <a:xfrm>
            <a:off x="6749599" y="5301139"/>
            <a:ext cx="2376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/>
              <a:t>Сокольский</a:t>
            </a:r>
            <a:r>
              <a:rPr lang="ru-RU" dirty="0" smtClean="0"/>
              <a:t> завод, фото </a:t>
            </a:r>
            <a:r>
              <a:rPr lang="ru-RU" dirty="0" err="1" smtClean="0"/>
              <a:t>нач</a:t>
            </a:r>
            <a:r>
              <a:rPr lang="ru-RU" dirty="0" smtClean="0"/>
              <a:t>. ХХ века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500034" y="404664"/>
            <a:ext cx="839244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600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    В </a:t>
            </a:r>
            <a:r>
              <a:rPr lang="ru-RU" sz="2600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связи с расширением железнодорожного строительства в конце XIX-начале XX века </a:t>
            </a:r>
            <a:endParaRPr lang="ru-RU" sz="2600" dirty="0"/>
          </a:p>
        </p:txBody>
      </p:sp>
      <p:sp>
        <p:nvSpPr>
          <p:cNvPr id="10" name="Управляющая кнопка: назад 9">
            <a:hlinkClick r:id="rId3" action="ppaction://hlinksldjump" highlightClick="1"/>
          </p:cNvPr>
          <p:cNvSpPr/>
          <p:nvPr/>
        </p:nvSpPr>
        <p:spPr>
          <a:xfrm>
            <a:off x="8172400" y="6159115"/>
            <a:ext cx="576064" cy="43204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/>
          <p:cNvPicPr/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94" y="5460231"/>
            <a:ext cx="1584176" cy="139776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41827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47664" y="548681"/>
            <a:ext cx="7344816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600" dirty="0" smtClean="0">
                <a:solidFill>
                  <a:srgbClr val="0070C0"/>
                </a:solidFill>
              </a:rPr>
              <a:t>   Развитие промышленности оказало влияние на сельское хозяйство, которое становится товарным. </a:t>
            </a:r>
          </a:p>
          <a:p>
            <a:r>
              <a:rPr lang="ru-RU" sz="2400" dirty="0" smtClean="0">
                <a:solidFill>
                  <a:srgbClr val="0070C0"/>
                </a:solidFill>
              </a:rPr>
              <a:t>   </a:t>
            </a:r>
            <a:endParaRPr lang="ru-RU" sz="2600" dirty="0">
              <a:solidFill>
                <a:srgbClr val="0070C0"/>
              </a:solidFill>
            </a:endParaRPr>
          </a:p>
        </p:txBody>
      </p:sp>
      <p:pic>
        <p:nvPicPr>
          <p:cNvPr id="23553" name="Picture 1" descr="D:\ИНТЕРНЕТ\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99213" y="3768808"/>
            <a:ext cx="4505035" cy="285525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7" name="TextBox 6"/>
          <p:cNvSpPr txBox="1"/>
          <p:nvPr/>
        </p:nvSpPr>
        <p:spPr>
          <a:xfrm>
            <a:off x="323528" y="1988841"/>
            <a:ext cx="8640960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600" dirty="0" smtClean="0">
                <a:solidFill>
                  <a:srgbClr val="0070C0"/>
                </a:solidFill>
              </a:rPr>
              <a:t>   В это время значительно расширяется торговля хлебом. Большинство Елецких купцов занимались хлебной торговлей. Елец был чуть ли не единственным поставщиком блинной муки на всю Россию.</a:t>
            </a:r>
          </a:p>
          <a:p>
            <a:r>
              <a:rPr lang="ru-RU" sz="2400" dirty="0" smtClean="0">
                <a:solidFill>
                  <a:srgbClr val="0070C0"/>
                </a:solidFill>
              </a:rPr>
              <a:t>   </a:t>
            </a:r>
            <a:endParaRPr lang="ru-RU" sz="2600" dirty="0">
              <a:solidFill>
                <a:srgbClr val="0070C0"/>
              </a:solidFill>
            </a:endParaRPr>
          </a:p>
        </p:txBody>
      </p:sp>
      <p:sp>
        <p:nvSpPr>
          <p:cNvPr id="10" name="Управляющая кнопка: сведения 9">
            <a:hlinkClick r:id="" action="ppaction://noaction" highlightClick="1"/>
          </p:cNvPr>
          <p:cNvSpPr/>
          <p:nvPr/>
        </p:nvSpPr>
        <p:spPr>
          <a:xfrm>
            <a:off x="8172400" y="6182374"/>
            <a:ext cx="504056" cy="432048"/>
          </a:xfrm>
          <a:prstGeom prst="actionButtonInform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94" y="5460231"/>
            <a:ext cx="1584176" cy="139776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41827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3717032"/>
            <a:ext cx="3722884" cy="300436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3717032"/>
            <a:ext cx="3744416" cy="299101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26" name="Picture 2" descr="https://avatars.mds.yandex.net/get-zen_doc/225901/pub_5a7faf581aa80cb1a6d6d2ee_5a7fc65d79885e1d2c2407ca/scale_120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5932" y="188640"/>
            <a:ext cx="3163249" cy="332305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783740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Управляющая кнопка: назад 2">
            <a:hlinkClick r:id="rId2" action="ppaction://hlinksldjump" highlightClick="1"/>
          </p:cNvPr>
          <p:cNvSpPr/>
          <p:nvPr/>
        </p:nvSpPr>
        <p:spPr>
          <a:xfrm>
            <a:off x="8172400" y="6159115"/>
            <a:ext cx="576064" cy="43204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098" name="Picture 2" descr="https://doc4web.ru/uploads/files/37/37174/hello_html_m7b727d7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760" y="116632"/>
            <a:ext cx="5472608" cy="659200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79512" y="1268760"/>
            <a:ext cx="241277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600" dirty="0" smtClean="0">
                <a:solidFill>
                  <a:srgbClr val="0070C0"/>
                </a:solidFill>
              </a:rPr>
              <a:t>Основные центры </a:t>
            </a:r>
            <a:r>
              <a:rPr lang="ru-RU" sz="2600" dirty="0" err="1" smtClean="0">
                <a:solidFill>
                  <a:srgbClr val="0070C0"/>
                </a:solidFill>
              </a:rPr>
              <a:t>промышлен-ности</a:t>
            </a:r>
            <a:r>
              <a:rPr lang="ru-RU" sz="2600" dirty="0" smtClean="0">
                <a:solidFill>
                  <a:srgbClr val="0070C0"/>
                </a:solidFill>
              </a:rPr>
              <a:t>, железные дороги </a:t>
            </a:r>
          </a:p>
          <a:p>
            <a:r>
              <a:rPr lang="ru-RU" sz="2400" dirty="0" smtClean="0">
                <a:solidFill>
                  <a:srgbClr val="0070C0"/>
                </a:solidFill>
              </a:rPr>
              <a:t>   </a:t>
            </a:r>
            <a:endParaRPr lang="ru-RU" sz="26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01425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AutoShape 4" descr="https://trojden.com/books/russian-history/russian-history-11-class-izmozik-2013/russian-history-11-class-izmozik-2013.files/image00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1" name="Picture 7" descr="D:\ОЛЬГА\Документация по УВР\2020-2021 уч.год\конкурс Педагогический ДЕБЮТ\Ельшаева урок\карта сх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476672"/>
            <a:ext cx="6673002" cy="60027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0" y="1988840"/>
            <a:ext cx="17636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</a:rPr>
              <a:t>Развитие сельского хозяйства </a:t>
            </a:r>
          </a:p>
          <a:p>
            <a:r>
              <a:rPr lang="ru-RU" sz="2400" dirty="0" smtClean="0">
                <a:solidFill>
                  <a:srgbClr val="0070C0"/>
                </a:solidFill>
              </a:rPr>
              <a:t>   </a:t>
            </a:r>
            <a:endParaRPr lang="ru-RU" sz="2600" dirty="0">
              <a:solidFill>
                <a:srgbClr val="0070C0"/>
              </a:solidFill>
            </a:endParaRPr>
          </a:p>
        </p:txBody>
      </p:sp>
      <p:sp>
        <p:nvSpPr>
          <p:cNvPr id="3" name="Управляющая кнопка: назад 2">
            <a:hlinkClick r:id="rId3" action="ppaction://hlinksldjump" highlightClick="1"/>
          </p:cNvPr>
          <p:cNvSpPr/>
          <p:nvPr/>
        </p:nvSpPr>
        <p:spPr>
          <a:xfrm>
            <a:off x="8388424" y="6309320"/>
            <a:ext cx="576064" cy="43204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8498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427984" y="836712"/>
            <a:ext cx="4392488" cy="648072"/>
          </a:xfrm>
          <a:prstGeom prst="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Отмена крепостного права</a:t>
            </a:r>
            <a:endParaRPr lang="ru-RU" sz="24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427984" y="1844824"/>
            <a:ext cx="4392488" cy="648072"/>
          </a:xfrm>
          <a:prstGeom prst="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Судебная реформа</a:t>
            </a:r>
            <a:endParaRPr lang="ru-RU" sz="24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427984" y="2780928"/>
            <a:ext cx="4392488" cy="648072"/>
          </a:xfrm>
          <a:prstGeom prst="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Земская реформа</a:t>
            </a:r>
            <a:endParaRPr lang="ru-RU" sz="2400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427984" y="3717032"/>
            <a:ext cx="4392488" cy="648072"/>
          </a:xfrm>
          <a:prstGeom prst="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Военная реформа</a:t>
            </a:r>
            <a:endParaRPr lang="ru-RU" sz="2400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427984" y="4653136"/>
            <a:ext cx="4392488" cy="648072"/>
          </a:xfrm>
          <a:prstGeom prst="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Реформа  городского самоуправления</a:t>
            </a:r>
            <a:endParaRPr lang="ru-RU" sz="2400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4427984" y="5661248"/>
            <a:ext cx="4392488" cy="648072"/>
          </a:xfrm>
          <a:prstGeom prst="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Реформа образования</a:t>
            </a:r>
            <a:endParaRPr lang="ru-RU" sz="2400" b="1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251520" y="1412776"/>
            <a:ext cx="3960440" cy="4392488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000" b="1" dirty="0" smtClean="0">
                <a:solidFill>
                  <a:srgbClr val="002060"/>
                </a:solidFill>
              </a:rPr>
              <a:t>Социальный строй </a:t>
            </a:r>
            <a:r>
              <a:rPr lang="ru-RU" sz="2000" b="1" dirty="0" smtClean="0">
                <a:solidFill>
                  <a:srgbClr val="0070C0"/>
                </a:solidFill>
              </a:rPr>
              <a:t>– состав общества, система отношений внутри общества.</a:t>
            </a:r>
          </a:p>
          <a:p>
            <a:pPr algn="just"/>
            <a:endParaRPr lang="ru-RU" sz="2000" b="1" dirty="0" smtClean="0">
              <a:solidFill>
                <a:srgbClr val="0070C0"/>
              </a:solidFill>
            </a:endParaRPr>
          </a:p>
          <a:p>
            <a:pPr algn="just"/>
            <a:r>
              <a:rPr lang="ru-RU" sz="2000" b="1" dirty="0" smtClean="0">
                <a:solidFill>
                  <a:srgbClr val="002060"/>
                </a:solidFill>
              </a:rPr>
              <a:t>Экономический строй </a:t>
            </a:r>
            <a:r>
              <a:rPr lang="ru-RU" sz="2000" b="1" dirty="0" smtClean="0">
                <a:solidFill>
                  <a:srgbClr val="0070C0"/>
                </a:solidFill>
              </a:rPr>
              <a:t>– организация производства и торговли в стране.</a:t>
            </a:r>
          </a:p>
          <a:p>
            <a:pPr algn="just"/>
            <a:endParaRPr lang="ru-RU" sz="2000" b="1" dirty="0" smtClean="0">
              <a:solidFill>
                <a:srgbClr val="0070C0"/>
              </a:solidFill>
            </a:endParaRPr>
          </a:p>
          <a:p>
            <a:pPr algn="just"/>
            <a:r>
              <a:rPr lang="ru-RU" sz="2000" b="1" dirty="0" smtClean="0">
                <a:solidFill>
                  <a:srgbClr val="002060"/>
                </a:solidFill>
              </a:rPr>
              <a:t>Пореформенный период</a:t>
            </a:r>
            <a:r>
              <a:rPr lang="ru-RU" sz="2000" b="1" dirty="0" smtClean="0">
                <a:solidFill>
                  <a:srgbClr val="FF0000"/>
                </a:solidFill>
              </a:rPr>
              <a:t> </a:t>
            </a:r>
            <a:r>
              <a:rPr lang="ru-RU" sz="2000" b="1" dirty="0" smtClean="0">
                <a:solidFill>
                  <a:srgbClr val="0070C0"/>
                </a:solidFill>
              </a:rPr>
              <a:t>– </a:t>
            </a:r>
            <a:r>
              <a:rPr lang="ru-RU" sz="2000" b="1" dirty="0" err="1" smtClean="0">
                <a:solidFill>
                  <a:srgbClr val="0070C0"/>
                </a:solidFill>
              </a:rPr>
              <a:t>период</a:t>
            </a:r>
            <a:r>
              <a:rPr lang="ru-RU" sz="2000" b="1" dirty="0" smtClean="0">
                <a:solidFill>
                  <a:srgbClr val="0070C0"/>
                </a:solidFill>
              </a:rPr>
              <a:t>, следующий за реформами 60-70-х годов </a:t>
            </a:r>
            <a:r>
              <a:rPr lang="en-US" sz="2000" b="1" dirty="0" smtClean="0">
                <a:solidFill>
                  <a:srgbClr val="0070C0"/>
                </a:solidFill>
              </a:rPr>
              <a:t>XIX</a:t>
            </a:r>
            <a:r>
              <a:rPr lang="ru-RU" sz="2000" b="1" dirty="0" smtClean="0">
                <a:solidFill>
                  <a:srgbClr val="0070C0"/>
                </a:solidFill>
              </a:rPr>
              <a:t> века.</a:t>
            </a:r>
          </a:p>
        </p:txBody>
      </p:sp>
    </p:spTree>
    <p:extLst>
      <p:ext uri="{BB962C8B-B14F-4D97-AF65-F5344CB8AC3E}">
        <p14:creationId xmlns="" xmlns:p14="http://schemas.microsoft.com/office/powerpoint/2010/main" val="441827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2"/>
          <p:cNvSpPr txBox="1">
            <a:spLocks/>
          </p:cNvSpPr>
          <p:nvPr/>
        </p:nvSpPr>
        <p:spPr>
          <a:xfrm>
            <a:off x="179512" y="2420888"/>
            <a:ext cx="8640960" cy="1143000"/>
          </a:xfrm>
          <a:prstGeom prst="rect">
            <a:avLst/>
          </a:prstGeom>
        </p:spPr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800" b="1" dirty="0" smtClean="0">
                <a:solidFill>
                  <a:srgbClr val="0070C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Социально-экономическое развитие страны в пореформенный период</a:t>
            </a:r>
            <a:endParaRPr kumimoji="0" lang="ru-RU" sz="4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Заголовок 2"/>
          <p:cNvSpPr txBox="1">
            <a:spLocks/>
          </p:cNvSpPr>
          <p:nvPr/>
        </p:nvSpPr>
        <p:spPr>
          <a:xfrm>
            <a:off x="2699792" y="476672"/>
            <a:ext cx="4248472" cy="792088"/>
          </a:xfrm>
          <a:prstGeom prst="rect">
            <a:avLst/>
          </a:prstGeo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Тема урока: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16086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627784" y="260648"/>
            <a:ext cx="4536504" cy="720080"/>
          </a:xfrm>
        </p:spPr>
        <p:txBody>
          <a:bodyPr>
            <a:normAutofit/>
          </a:bodyPr>
          <a:lstStyle/>
          <a:p>
            <a:pPr algn="ctr"/>
            <a:r>
              <a:rPr lang="ru-RU" b="0" dirty="0" smtClean="0">
                <a:solidFill>
                  <a:srgbClr val="0070C0"/>
                </a:solidFill>
                <a:effectLst/>
              </a:rPr>
              <a:t>Цель урока:</a:t>
            </a:r>
            <a:endParaRPr lang="ru-RU" b="0" dirty="0">
              <a:solidFill>
                <a:srgbClr val="0070C0"/>
              </a:solidFill>
              <a:effectLst/>
            </a:endParaRPr>
          </a:p>
        </p:txBody>
      </p:sp>
      <p:sp>
        <p:nvSpPr>
          <p:cNvPr id="4" name="Заголовок 2"/>
          <p:cNvSpPr txBox="1">
            <a:spLocks/>
          </p:cNvSpPr>
          <p:nvPr/>
        </p:nvSpPr>
        <p:spPr>
          <a:xfrm>
            <a:off x="251520" y="1301944"/>
            <a:ext cx="8784976" cy="4215288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just"/>
            <a:r>
              <a:rPr lang="ru-RU" sz="3600" dirty="0" smtClean="0">
                <a:solidFill>
                  <a:srgbClr val="0070C0"/>
                </a:solidFill>
                <a:effectLst/>
              </a:rPr>
              <a:t>Познакомиться с ______________ ________________ развитием России в период после реформ _____________ __________________ и выявить, какое __________ имели изменения для дальнейшего ___________ страны. </a:t>
            </a:r>
            <a:endParaRPr lang="ru-RU" sz="3600" dirty="0">
              <a:solidFill>
                <a:srgbClr val="0070C0"/>
              </a:solidFill>
              <a:effectLst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705892" y="1593998"/>
            <a:ext cx="3384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rgbClr val="002060"/>
                </a:solidFill>
              </a:rPr>
              <a:t>с</a:t>
            </a:r>
            <a:r>
              <a:rPr lang="ru-RU" sz="3600" b="1" dirty="0" smtClean="0">
                <a:solidFill>
                  <a:srgbClr val="002060"/>
                </a:solidFill>
              </a:rPr>
              <a:t>оциально-</a:t>
            </a:r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4259" y="2188639"/>
            <a:ext cx="38164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экономическим</a:t>
            </a:r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707904" y="4397616"/>
            <a:ext cx="2592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развития</a:t>
            </a:r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4898" y="3852935"/>
            <a:ext cx="2448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значение</a:t>
            </a:r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1520" y="3317123"/>
            <a:ext cx="446449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400" b="1" dirty="0" smtClean="0">
                <a:solidFill>
                  <a:srgbClr val="002060"/>
                </a:solidFill>
              </a:rPr>
              <a:t>(60-70-х гг. </a:t>
            </a:r>
            <a:r>
              <a:rPr lang="en-US" sz="3400" b="1" dirty="0" smtClean="0">
                <a:solidFill>
                  <a:srgbClr val="002060"/>
                </a:solidFill>
              </a:rPr>
              <a:t>XIX </a:t>
            </a:r>
            <a:r>
              <a:rPr lang="ru-RU" sz="3400" b="1" dirty="0" smtClean="0">
                <a:solidFill>
                  <a:srgbClr val="002060"/>
                </a:solidFill>
              </a:rPr>
              <a:t>в.)</a:t>
            </a:r>
            <a:endParaRPr lang="ru-RU" sz="3400" b="1" dirty="0">
              <a:solidFill>
                <a:srgbClr val="00206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772599" y="2696580"/>
            <a:ext cx="33714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Александра </a:t>
            </a:r>
            <a:r>
              <a:rPr lang="en-US" sz="3600" b="1" dirty="0" smtClean="0">
                <a:solidFill>
                  <a:srgbClr val="002060"/>
                </a:solidFill>
              </a:rPr>
              <a:t>II</a:t>
            </a:r>
            <a:endParaRPr lang="ru-RU" sz="36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41827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231556"/>
            <a:ext cx="3456384" cy="346767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60648"/>
            <a:ext cx="3733161" cy="343858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3933056"/>
            <a:ext cx="4752528" cy="276919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="" xmlns:p14="http://schemas.microsoft.com/office/powerpoint/2010/main" val="3334537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915816" y="404664"/>
            <a:ext cx="3268127" cy="1143000"/>
          </a:xfrm>
        </p:spPr>
        <p:txBody>
          <a:bodyPr>
            <a:normAutofit/>
          </a:bodyPr>
          <a:lstStyle/>
          <a:p>
            <a:pPr algn="ctr"/>
            <a:r>
              <a:rPr lang="ru-RU" sz="3600" b="0" dirty="0" smtClean="0">
                <a:solidFill>
                  <a:srgbClr val="0070C0"/>
                </a:solidFill>
                <a:effectLst/>
              </a:rPr>
              <a:t>Гипотеза:</a:t>
            </a:r>
            <a:endParaRPr lang="ru-RU" sz="3600" b="0" dirty="0">
              <a:solidFill>
                <a:srgbClr val="0070C0"/>
              </a:solidFill>
              <a:effectLst/>
            </a:endParaRPr>
          </a:p>
        </p:txBody>
      </p:sp>
      <p:sp>
        <p:nvSpPr>
          <p:cNvPr id="4" name="Заголовок 2"/>
          <p:cNvSpPr txBox="1">
            <a:spLocks/>
          </p:cNvSpPr>
          <p:nvPr/>
        </p:nvSpPr>
        <p:spPr>
          <a:xfrm>
            <a:off x="251520" y="2420888"/>
            <a:ext cx="8640960" cy="1143000"/>
          </a:xfrm>
          <a:prstGeom prst="rect">
            <a:avLst/>
          </a:prstGeom>
        </p:spPr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600" b="1" dirty="0" smtClean="0">
                <a:solidFill>
                  <a:srgbClr val="0070C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После отмены крепостного права и либеральных реформ социально-экономическое положение России ухудшилось.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41827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123728" y="116632"/>
            <a:ext cx="5688632" cy="792088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rgbClr val="0070C0"/>
                </a:solidFill>
              </a:rPr>
              <a:t>Зарядка для ума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5" name="Зарядка.mp4">
            <a:hlinkClick r:id="" action="ppaction://media"/>
          </p:cNvPr>
          <p:cNvPicPr>
            <a:picLocks noChangeAspect="1"/>
          </p:cNvPicPr>
          <p:nvPr>
            <a:videoFile r:link="rId1"/>
            <p:extLst/>
          </p:nvPr>
        </p:nvPicPr>
        <p:blipFill>
          <a:blip r:embed="rId3" cstate="print"/>
          <a:stretch>
            <a:fillRect/>
          </a:stretch>
        </p:blipFill>
        <p:spPr>
          <a:xfrm>
            <a:off x="2339752" y="1052736"/>
            <a:ext cx="4896544" cy="489654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41827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446844367"/>
              </p:ext>
            </p:extLst>
          </p:nvPr>
        </p:nvGraphicFramePr>
        <p:xfrm>
          <a:off x="107504" y="182880"/>
          <a:ext cx="8898869" cy="6675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24336">
                  <a:extLst>
                    <a:ext uri="{9D8B030D-6E8A-4147-A177-3AD203B41FA5}">
                      <a16:colId xmlns="" xmlns:a16="http://schemas.microsoft.com/office/drawing/2014/main" val="1434254861"/>
                    </a:ext>
                  </a:extLst>
                </a:gridCol>
                <a:gridCol w="2880320">
                  <a:extLst>
                    <a:ext uri="{9D8B030D-6E8A-4147-A177-3AD203B41FA5}">
                      <a16:colId xmlns="" xmlns:a16="http://schemas.microsoft.com/office/drawing/2014/main" val="3079034548"/>
                    </a:ext>
                  </a:extLst>
                </a:gridCol>
                <a:gridCol w="2994213">
                  <a:extLst>
                    <a:ext uri="{9D8B030D-6E8A-4147-A177-3AD203B41FA5}">
                      <a16:colId xmlns="" xmlns:a16="http://schemas.microsoft.com/office/drawing/2014/main" val="3420400905"/>
                    </a:ext>
                  </a:extLst>
                </a:gridCol>
              </a:tblGrid>
              <a:tr h="563106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Железные</a:t>
                      </a:r>
                      <a:r>
                        <a:rPr lang="ru-RU" sz="20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дороги</a:t>
                      </a:r>
                      <a:endParaRPr lang="ru-RU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Сельское</a:t>
                      </a:r>
                      <a:r>
                        <a:rPr lang="ru-RU" sz="20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хозяйство</a:t>
                      </a:r>
                      <a:endParaRPr lang="ru-RU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Промышленность</a:t>
                      </a:r>
                      <a:endParaRPr lang="ru-RU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51069252"/>
                  </a:ext>
                </a:extLst>
              </a:tr>
              <a:tr h="6112014">
                <a:tc>
                  <a:txBody>
                    <a:bodyPr/>
                    <a:lstStyle/>
                    <a:p>
                      <a:pPr algn="just"/>
                      <a:r>
                        <a:rPr lang="ru-RU" sz="170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  <a:r>
                        <a:rPr lang="ru-RU" sz="1700" baseline="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Сравните показатели изменения ассортиментов грузов, перевозимых по железным дорогам в период до и после реформ. </a:t>
                      </a:r>
                    </a:p>
                    <a:p>
                      <a:pPr algn="just"/>
                      <a:r>
                        <a:rPr lang="ru-RU" sz="1700" baseline="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</a:t>
                      </a:r>
                      <a:r>
                        <a:rPr lang="ru-RU" sz="170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Почему период реформ с 1868 по 1872 гг. вошел в историю как период «железнодорожной горячки»?</a:t>
                      </a:r>
                    </a:p>
                    <a:p>
                      <a:pPr algn="just"/>
                      <a:r>
                        <a:rPr lang="ru-RU" sz="170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</a:t>
                      </a:r>
                      <a:r>
                        <a:rPr lang="ru-RU" sz="1700" baseline="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Назовите  районы и направления строительства железных дорог</a:t>
                      </a:r>
                      <a:r>
                        <a:rPr lang="ru-RU" sz="170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algn="just"/>
                      <a:r>
                        <a:rPr lang="ru-RU" sz="170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 Что</a:t>
                      </a:r>
                      <a:r>
                        <a:rPr lang="ru-RU" sz="1700" baseline="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вы можете сказать о жизни людей, которые участвовали в строительстве ж/</a:t>
                      </a:r>
                      <a:r>
                        <a:rPr lang="ru-RU" sz="1700" baseline="0" dirty="0" err="1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</a:t>
                      </a:r>
                      <a:r>
                        <a:rPr lang="ru-RU" sz="170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</a:p>
                    <a:p>
                      <a:pPr algn="just"/>
                      <a:r>
                        <a:rPr lang="ru-RU" sz="170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ru-RU" sz="170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ru-RU" sz="1700" baseline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70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Сделайте</a:t>
                      </a:r>
                      <a:r>
                        <a:rPr lang="ru-RU" sz="1700" baseline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70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вывод о железнодорожнодорожном</a:t>
                      </a:r>
                      <a:r>
                        <a:rPr lang="ru-RU" sz="1700" baseline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строительстве </a:t>
                      </a:r>
                      <a:r>
                        <a:rPr lang="ru-RU" sz="170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порефор-менный период.</a:t>
                      </a:r>
                      <a:endParaRPr lang="ru-RU" sz="1700" dirty="0" smtClean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/>
                      <a:endParaRPr lang="ru-RU" sz="1800" dirty="0" smtClean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70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  <a:r>
                        <a:rPr lang="ru-RU" sz="1700" baseline="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70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Сравните показатели развития сельского хозяйства в период до и после реформ.</a:t>
                      </a:r>
                    </a:p>
                    <a:p>
                      <a:pPr algn="just"/>
                      <a:r>
                        <a:rPr lang="ru-RU" sz="170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</a:t>
                      </a:r>
                      <a:r>
                        <a:rPr lang="ru-RU" sz="1700" baseline="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Что происходило с </a:t>
                      </a:r>
                      <a:r>
                        <a:rPr lang="ru-RU" sz="170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помещичьими и </a:t>
                      </a:r>
                      <a:r>
                        <a:rPr lang="ru-RU" sz="1700" dirty="0" err="1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крестьян-скими</a:t>
                      </a:r>
                      <a:r>
                        <a:rPr lang="ru-RU" sz="170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хозяйствами в пореформенный период.</a:t>
                      </a:r>
                      <a:r>
                        <a:rPr lang="ru-RU" sz="1700" baseline="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700" dirty="0" smtClean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/>
                      <a:r>
                        <a:rPr lang="ru-RU" sz="170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</a:t>
                      </a:r>
                      <a:r>
                        <a:rPr lang="ru-RU" sz="1700" baseline="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Назовите</a:t>
                      </a:r>
                      <a:r>
                        <a:rPr lang="ru-RU" sz="170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земледельческие районы с развивающимися капиталистическими </a:t>
                      </a:r>
                      <a:r>
                        <a:rPr lang="ru-RU" sz="1700" dirty="0" err="1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отно-шениями</a:t>
                      </a:r>
                      <a:r>
                        <a:rPr lang="ru-RU" sz="170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 Что вы можете сказать о жизни помещиков и крестьян в пореформенный период?</a:t>
                      </a:r>
                    </a:p>
                    <a:p>
                      <a:pPr algn="just"/>
                      <a:r>
                        <a:rPr lang="ru-RU" sz="170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</a:t>
                      </a:r>
                      <a:r>
                        <a:rPr lang="ru-RU" sz="1700" baseline="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70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Сделайте</a:t>
                      </a:r>
                      <a:r>
                        <a:rPr lang="ru-RU" sz="1700" baseline="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70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вывод о развитии сельского хозяйства в пореформенный период.</a:t>
                      </a:r>
                    </a:p>
                    <a:p>
                      <a:pPr algn="just"/>
                      <a:endParaRPr lang="ru-RU" sz="1700" dirty="0" smtClean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70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  <a:r>
                        <a:rPr lang="ru-RU" sz="1700" baseline="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70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Сравните показатели развития промышленности в период до и после реформ.</a:t>
                      </a:r>
                    </a:p>
                    <a:p>
                      <a:pPr algn="just"/>
                      <a:r>
                        <a:rPr lang="ru-RU" sz="170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</a:t>
                      </a:r>
                      <a:r>
                        <a:rPr lang="ru-RU" sz="1700" baseline="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Определит</a:t>
                      </a:r>
                      <a:r>
                        <a:rPr lang="ru-RU" sz="170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</a:t>
                      </a:r>
                      <a:r>
                        <a:rPr lang="ru-RU" sz="17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ru-RU" sz="170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какие отрасли промышленности развивались более успешно</a:t>
                      </a:r>
                      <a:r>
                        <a:rPr lang="ru-RU" sz="1700" baseline="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 п</a:t>
                      </a:r>
                      <a:r>
                        <a:rPr lang="ru-RU" sz="170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очему.</a:t>
                      </a:r>
                    </a:p>
                    <a:p>
                      <a:pPr algn="just"/>
                      <a:r>
                        <a:rPr lang="ru-RU" sz="170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</a:t>
                      </a:r>
                      <a:r>
                        <a:rPr lang="ru-RU" sz="1700" baseline="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Назовите районы</a:t>
                      </a:r>
                      <a:r>
                        <a:rPr lang="ru-RU" sz="170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размещения отраслей промышленности.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 Что вы можете сказать о жизни  рабочих в </a:t>
                      </a:r>
                      <a:r>
                        <a:rPr lang="ru-RU" sz="1700" dirty="0" err="1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порефор-менный</a:t>
                      </a:r>
                      <a:r>
                        <a:rPr lang="ru-RU" sz="170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период?</a:t>
                      </a:r>
                    </a:p>
                    <a:p>
                      <a:pPr algn="just"/>
                      <a:r>
                        <a:rPr lang="ru-RU" sz="170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</a:t>
                      </a:r>
                      <a:r>
                        <a:rPr lang="ru-RU" sz="1700" baseline="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70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Сделайте</a:t>
                      </a:r>
                      <a:r>
                        <a:rPr lang="ru-RU" sz="1700" baseline="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70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вывод о развитии промышленности в </a:t>
                      </a:r>
                      <a:r>
                        <a:rPr lang="ru-RU" sz="1700" dirty="0" err="1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порефор-менный</a:t>
                      </a:r>
                      <a:r>
                        <a:rPr lang="ru-RU" sz="170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период.</a:t>
                      </a:r>
                    </a:p>
                    <a:p>
                      <a:pPr algn="just"/>
                      <a:endParaRPr lang="ru-RU" sz="1700" dirty="0" smtClean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/>
                      <a:endParaRPr lang="ru-RU" sz="1700" dirty="0" smtClean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831714139"/>
                  </a:ext>
                </a:extLst>
              </a:tr>
            </a:tbl>
          </a:graphicData>
        </a:graphic>
      </p:graphicFrame>
      <p:sp>
        <p:nvSpPr>
          <p:cNvPr id="6" name="Управляющая кнопка: далее 5">
            <a:hlinkClick r:id="rId2" action="ppaction://hlinksldjump" highlightClick="1"/>
          </p:cNvPr>
          <p:cNvSpPr/>
          <p:nvPr/>
        </p:nvSpPr>
        <p:spPr>
          <a:xfrm>
            <a:off x="2411760" y="6392210"/>
            <a:ext cx="504056" cy="3600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далее 6">
            <a:hlinkClick r:id="rId3" action="ppaction://hlinksldjump" highlightClick="1"/>
          </p:cNvPr>
          <p:cNvSpPr/>
          <p:nvPr/>
        </p:nvSpPr>
        <p:spPr>
          <a:xfrm>
            <a:off x="5439115" y="6392210"/>
            <a:ext cx="504056" cy="3600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далее 7">
            <a:hlinkClick r:id="rId4" action="ppaction://hlinksldjump" highlightClick="1"/>
          </p:cNvPr>
          <p:cNvSpPr/>
          <p:nvPr/>
        </p:nvSpPr>
        <p:spPr>
          <a:xfrm>
            <a:off x="8232611" y="6392210"/>
            <a:ext cx="504056" cy="3600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>
            <a:hlinkClick r:id="rId5" action="ppaction://hlinksldjump"/>
          </p:cNvPr>
          <p:cNvSpPr/>
          <p:nvPr/>
        </p:nvSpPr>
        <p:spPr>
          <a:xfrm>
            <a:off x="1043608" y="6392210"/>
            <a:ext cx="1152128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карта</a:t>
            </a:r>
            <a:endParaRPr lang="ru-RU" dirty="0"/>
          </a:p>
        </p:txBody>
      </p:sp>
      <p:sp>
        <p:nvSpPr>
          <p:cNvPr id="9" name="Прямоугольник 8">
            <a:hlinkClick r:id="rId6" action="ppaction://hlinksldjump"/>
          </p:cNvPr>
          <p:cNvSpPr/>
          <p:nvPr/>
        </p:nvSpPr>
        <p:spPr>
          <a:xfrm>
            <a:off x="4084640" y="6392210"/>
            <a:ext cx="1152128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карта</a:t>
            </a:r>
            <a:endParaRPr lang="ru-RU" dirty="0"/>
          </a:p>
        </p:txBody>
      </p:sp>
      <p:sp>
        <p:nvSpPr>
          <p:cNvPr id="10" name="Прямоугольник 9">
            <a:hlinkClick r:id="rId5" action="ppaction://hlinksldjump"/>
          </p:cNvPr>
          <p:cNvSpPr/>
          <p:nvPr/>
        </p:nvSpPr>
        <p:spPr>
          <a:xfrm>
            <a:off x="6810777" y="6392210"/>
            <a:ext cx="1152128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карта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41827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1156</TotalTime>
  <Words>763</Words>
  <Application>Microsoft Office PowerPoint</Application>
  <PresentationFormat>Экран (4:3)</PresentationFormat>
  <Paragraphs>163</Paragraphs>
  <Slides>21</Slides>
  <Notes>2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Открытая</vt:lpstr>
      <vt:lpstr>Слайд 1</vt:lpstr>
      <vt:lpstr>Слайд 2</vt:lpstr>
      <vt:lpstr>Слайд 3</vt:lpstr>
      <vt:lpstr>Слайд 4</vt:lpstr>
      <vt:lpstr>Цель урока:</vt:lpstr>
      <vt:lpstr>Слайд 6</vt:lpstr>
      <vt:lpstr>Гипотеза:</vt:lpstr>
      <vt:lpstr>Зарядка для ума</vt:lpstr>
      <vt:lpstr>Слайд 9</vt:lpstr>
      <vt:lpstr>Слайд 10</vt:lpstr>
      <vt:lpstr>Слайд 11</vt:lpstr>
      <vt:lpstr>Слайд 12</vt:lpstr>
      <vt:lpstr>Гипотеза:</vt:lpstr>
      <vt:lpstr>Критерии оценивания</vt:lpstr>
      <vt:lpstr>Слайд 15</vt:lpstr>
      <vt:lpstr>Домашнее задание</vt:lpstr>
      <vt:lpstr>Слайд 17</vt:lpstr>
      <vt:lpstr>Слайд 18</vt:lpstr>
      <vt:lpstr>Слайд 19</vt:lpstr>
      <vt:lpstr>Слайд 20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Командная игра  «ПРОФЕССИИ БУДУЩЕГО»</dc:title>
  <dc:creator>Usermain</dc:creator>
  <cp:lastModifiedBy>DNA7 X86</cp:lastModifiedBy>
  <cp:revision>310</cp:revision>
  <dcterms:created xsi:type="dcterms:W3CDTF">2016-02-24T14:38:19Z</dcterms:created>
  <dcterms:modified xsi:type="dcterms:W3CDTF">2023-05-19T16:22:11Z</dcterms:modified>
</cp:coreProperties>
</file>