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68" r:id="rId10"/>
    <p:sldId id="285" r:id="rId11"/>
    <p:sldId id="274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30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490" y="-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9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828799" y="1295400"/>
            <a:ext cx="62484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редметно-пространственная развивающая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среда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группе детского сада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0600" y="4495800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Составила:</a:t>
            </a:r>
          </a:p>
          <a:p>
            <a:pPr algn="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Мийна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Светлана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Разалифовна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воспитатель  МАДОУ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«Детский сад № 12»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г. Усинск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37338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04800" y="457200"/>
            <a:ext cx="8458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Интерактивная стена решает важные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- образовательные задачи: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создаёт условия для игровой, познавательной, творческой активности детей;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позволяет изменять предметно - пространственную среду с учётом образовательной ситуации;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развивает внимание, память, мелкую моторику, речь, зрительное и слуховое восприятие, воображение, творческое мышление дошкольников;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обеспечивает эмоциональный комфорт для детей. 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Интерактивная стена даёт возможность взрослому и ребёнку совместно участвовать в создании окружающей среды, которая может изменяться и легко трансформироваться.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C:\Users\р\Desktop\зуб паста и цв.ткани\20220321_091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3276600"/>
            <a:ext cx="1714500" cy="2286000"/>
          </a:xfrm>
          <a:prstGeom prst="rect">
            <a:avLst/>
          </a:prstGeom>
          <a:noFill/>
        </p:spPr>
      </p:pic>
      <p:pic>
        <p:nvPicPr>
          <p:cNvPr id="4" name="Picture 5" descr="C:\Users\р\Desktop\зуб паста и цв.ткани\20220321_0917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267200"/>
            <a:ext cx="1485900" cy="1981200"/>
          </a:xfrm>
          <a:prstGeom prst="rect">
            <a:avLst/>
          </a:prstGeom>
          <a:noFill/>
        </p:spPr>
      </p:pic>
      <p:pic>
        <p:nvPicPr>
          <p:cNvPr id="5" name="Picture 7" descr="C:\Users\р\Desktop\зуб паста и цв.ткани\20220322_1341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3200400"/>
            <a:ext cx="1905000" cy="1428750"/>
          </a:xfrm>
          <a:prstGeom prst="rect">
            <a:avLst/>
          </a:prstGeom>
          <a:noFill/>
        </p:spPr>
      </p:pic>
      <p:pic>
        <p:nvPicPr>
          <p:cNvPr id="6" name="Picture 10" descr="C:\Users\р\Desktop\зуб паста и цв.ткани\20220328_071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429000"/>
            <a:ext cx="1771650" cy="23622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44958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C:\Users\р\Documents\100VIDEO\20191205_121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4114800"/>
            <a:ext cx="1600200" cy="2133600"/>
          </a:xfrm>
          <a:prstGeom prst="rect">
            <a:avLst/>
          </a:prstGeom>
          <a:noFill/>
        </p:spPr>
      </p:pic>
      <p:pic>
        <p:nvPicPr>
          <p:cNvPr id="11267" name="Picture 3" descr="C:\Users\р\Desktop\зуб паста и цв.ткани\20220321_0911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57600"/>
            <a:ext cx="1447800" cy="1085850"/>
          </a:xfrm>
          <a:prstGeom prst="rect">
            <a:avLst/>
          </a:prstGeom>
          <a:noFill/>
        </p:spPr>
      </p:pic>
      <p:pic>
        <p:nvPicPr>
          <p:cNvPr id="11270" name="Picture 6" descr="C:\Users\р\Desktop\зуб паста и цв.ткани\20220321_0918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3352800"/>
            <a:ext cx="2438400" cy="1828800"/>
          </a:xfrm>
          <a:prstGeom prst="rect">
            <a:avLst/>
          </a:prstGeom>
          <a:noFill/>
        </p:spPr>
      </p:pic>
      <p:pic>
        <p:nvPicPr>
          <p:cNvPr id="11272" name="Picture 8" descr="C:\Users\р\Desktop\зуб паста и цв.ткани\20220322_1341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4953000"/>
            <a:ext cx="1828800" cy="13716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85800" y="609601"/>
            <a:ext cx="7772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идея технологии «Говорящая стена» – трансформация среды пребывания детей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- обучающую среду.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«Говорящая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стена»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инструмент, который позволяет необычным образом изменить развивающую предметно - пространственную среду ДОУ в своеобразный живой экран.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«Говорящая стена»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(интерактивная)- это: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центр познавательного развития,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социально - коммуникативный центр,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центр художественно - эстетического развития.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57200" y="609600"/>
            <a:ext cx="8001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уровне глаз детей размещаем разнообразную информация в доступной для детей форме, фотографии, выставки рисунков, поделок.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»Говорящая стена»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может включать много элементов. Наша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«Говорящая стена»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состоит из магнитной доски,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коврографа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на дверях спальни верёвочки с прищепкам, что увеличивает развивающее пространство группы и повышает его вариативность. На прищепки подвешиваются картинки и схемы к занятиям, работы воспитанников. Такой способ организации пространства стены позволяет мне, как педагогу.  разместить больше информации, что повышает развивающий потенциал игр и занятий. Дети рассматривают фотографии своих игр, занятий, рисунков, и это побуждает их возвращаться к ним снова и снова. Таким образом, инициатива исходит не от взрослого, а от ребёнка. Ещё используем «Говорящую стену» как выставку детских работ, которые регулярно сменяем, что является показателем вариативности среды.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257300" y="46101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934200" y="4572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46482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09600" y="381000"/>
            <a:ext cx="8001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Главное преимущество «Говорящей стены» в том, что дети могут самостоятельно в свободное время пользоваться материалами. «Говорящая стена» позволяет учитывать индивидуальные особенности развития ребёнка, интересы. Наблюдать, а не вмешиваться.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Результативность данной технологии очевидна всем и имеет только положительные аспекты. У детей развивается внимание, память, мелкая моторика, мышление и речь, зрительное и слуховое восприятие. Дети становятся более инициативными, самостоятельными, общительными, как в игровой, так и в познавательной видах деятельности.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87412" y="3989388"/>
            <a:ext cx="20447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9" descr="C:\Users\р\Desktop\зуб паста и цв.ткани\20220322_134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581400"/>
            <a:ext cx="2743200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838200" y="609601"/>
            <a:ext cx="7848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детей в старшей группе замысел основывается на теме игры, поэтому разнообразная полифункциональная предметная среда пробуждает активное воображение детей, и они всякий раз по-новому перестраивают имеющееся игровое пространство, используя гибкие модули, ширмы, занавеси, кубы, стулья.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Трансформируемость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предметно-игровой среды позволяет ребенку взглянуть на игровое пространство с иной точки зрения, проявить активность в обустройстве места игры и предвидеть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её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97180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0480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37338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762000" y="381000"/>
            <a:ext cx="7924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должна обеспечивать доступ к объектам природного характера; побуждать к наблюдениям на участке детского сада (постоянным и эпизодическим) за ростом растений, участию в элементарном труде, проведению опытов и экспериментов с природным материалом.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 descr="C:\Users\р\Desktop\овощи\20210920_153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209800"/>
            <a:ext cx="1524000" cy="2032000"/>
          </a:xfrm>
          <a:prstGeom prst="rect">
            <a:avLst/>
          </a:prstGeom>
          <a:noFill/>
        </p:spPr>
      </p:pic>
      <p:pic>
        <p:nvPicPr>
          <p:cNvPr id="4" name="Picture 4" descr="C:\Users\р\Desktop\овощи\20210920_1536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810000"/>
            <a:ext cx="1409700" cy="1879600"/>
          </a:xfrm>
          <a:prstGeom prst="rect">
            <a:avLst/>
          </a:prstGeom>
          <a:noFill/>
        </p:spPr>
      </p:pic>
      <p:pic>
        <p:nvPicPr>
          <p:cNvPr id="5" name="Picture 4" descr="C:\Users\р\Desktop\Новая папка (3)\20220328_1923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981200"/>
            <a:ext cx="1143000" cy="1993900"/>
          </a:xfrm>
          <a:prstGeom prst="rect">
            <a:avLst/>
          </a:prstGeom>
          <a:noFill/>
        </p:spPr>
      </p:pic>
      <p:pic>
        <p:nvPicPr>
          <p:cNvPr id="6" name="Picture 5" descr="C:\Users\р\Desktop\Новая папка (3)\20220328_1924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3810000"/>
            <a:ext cx="1698422" cy="2388799"/>
          </a:xfrm>
          <a:prstGeom prst="rect">
            <a:avLst/>
          </a:prstGeom>
          <a:noFill/>
        </p:spPr>
      </p:pic>
      <p:pic>
        <p:nvPicPr>
          <p:cNvPr id="7" name="Picture 6" descr="C:\Users\р\Desktop\овощи\20210916_1542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2133600"/>
            <a:ext cx="1447800" cy="1930400"/>
          </a:xfrm>
          <a:prstGeom prst="rect">
            <a:avLst/>
          </a:prstGeom>
          <a:noFill/>
        </p:spPr>
      </p:pic>
      <p:pic>
        <p:nvPicPr>
          <p:cNvPr id="8" name="Picture 7" descr="C:\Users\р\Desktop\овощи\20210916_1551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3962400"/>
            <a:ext cx="16002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09600" y="304800"/>
            <a:ext cx="784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считаю, что  необходимо  создавать и обогащать развивающую среду для познавательно-исследовательской деятельности, начиная с младшего возраста.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р\Desktop\овощи\20210915_100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524000"/>
            <a:ext cx="1803400" cy="1352550"/>
          </a:xfrm>
          <a:prstGeom prst="rect">
            <a:avLst/>
          </a:prstGeom>
          <a:noFill/>
        </p:spPr>
      </p:pic>
      <p:pic>
        <p:nvPicPr>
          <p:cNvPr id="4" name="Picture 3" descr="C:\Users\р\Desktop\овощи\20210915_101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743200"/>
            <a:ext cx="1625600" cy="1219200"/>
          </a:xfrm>
          <a:prstGeom prst="rect">
            <a:avLst/>
          </a:prstGeom>
          <a:noFill/>
        </p:spPr>
      </p:pic>
      <p:pic>
        <p:nvPicPr>
          <p:cNvPr id="5" name="Picture 6" descr="C:\Users\р\Desktop\Новая папка (3)\20220328_1925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1524000"/>
            <a:ext cx="1610234" cy="2819400"/>
          </a:xfrm>
          <a:prstGeom prst="rect">
            <a:avLst/>
          </a:prstGeom>
          <a:noFill/>
        </p:spPr>
      </p:pic>
      <p:pic>
        <p:nvPicPr>
          <p:cNvPr id="7" name="Picture 4" descr="C:\Users\р\Desktop\Новая папка (5)\20210930_1549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1524000"/>
            <a:ext cx="1828800" cy="2438400"/>
          </a:xfrm>
          <a:prstGeom prst="rect">
            <a:avLst/>
          </a:prstGeom>
          <a:noFill/>
        </p:spPr>
      </p:pic>
      <p:pic>
        <p:nvPicPr>
          <p:cNvPr id="8" name="Picture 5" descr="C:\Users\р\Desktop\овощи\20210915_1635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0" y="3886200"/>
            <a:ext cx="1752600" cy="2336800"/>
          </a:xfrm>
          <a:prstGeom prst="rect">
            <a:avLst/>
          </a:prstGeom>
          <a:noFill/>
        </p:spPr>
      </p:pic>
      <p:pic>
        <p:nvPicPr>
          <p:cNvPr id="9" name="Picture 2" descr="C:\Users\р\Documents\100VIDEO\20200306_0948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3962400"/>
            <a:ext cx="1428750" cy="1905000"/>
          </a:xfrm>
          <a:prstGeom prst="rect">
            <a:avLst/>
          </a:prstGeom>
          <a:noFill/>
        </p:spPr>
      </p:pic>
      <p:pic>
        <p:nvPicPr>
          <p:cNvPr id="10" name="Picture 5" descr="C:\Users\р\Desktop\Новая папка (9)\20220407_15175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05400" y="4191000"/>
            <a:ext cx="2362200" cy="177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85800" y="228600"/>
            <a:ext cx="8001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  проектировании предметной среды всегда помню, что «застывшая» (статичная) предметная среда не сможет выполнять своей развивающей функции в силу того, что перестает пробуждать фантазию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ребёёнка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 целом принцип динамичности — статичности касается степени подвижности игровых пространств, вариантности предметных условий и характера детской деятельности.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р\Documents\100VIDEO\20201006_1555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09800"/>
            <a:ext cx="1676400" cy="2235200"/>
          </a:xfrm>
          <a:prstGeom prst="rect">
            <a:avLst/>
          </a:prstGeom>
          <a:noFill/>
        </p:spPr>
      </p:pic>
      <p:pic>
        <p:nvPicPr>
          <p:cNvPr id="4" name="Picture 8" descr="C:\Users\р\Desktop\овощи\20210916_1557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4038600"/>
            <a:ext cx="1638300" cy="2184400"/>
          </a:xfrm>
          <a:prstGeom prst="rect">
            <a:avLst/>
          </a:prstGeom>
          <a:noFill/>
        </p:spPr>
      </p:pic>
      <p:pic>
        <p:nvPicPr>
          <p:cNvPr id="5" name="Picture 7" descr="C:\Users\р\Desktop\Новая папка (9)\20220407_1541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2209800"/>
            <a:ext cx="1371600" cy="1828800"/>
          </a:xfrm>
          <a:prstGeom prst="rect">
            <a:avLst/>
          </a:prstGeom>
          <a:noFill/>
        </p:spPr>
      </p:pic>
      <p:pic>
        <p:nvPicPr>
          <p:cNvPr id="6" name="Picture 3" descr="C:\Users\р\Desktop\зуб паста и цв.ткани\20220405_1159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4191000"/>
            <a:ext cx="1562100" cy="2082800"/>
          </a:xfrm>
          <a:prstGeom prst="rect">
            <a:avLst/>
          </a:prstGeom>
          <a:noFill/>
        </p:spPr>
      </p:pic>
      <p:pic>
        <p:nvPicPr>
          <p:cNvPr id="7" name="Picture 2" descr="G:\Новая папка (2)\20211215_0900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2133600"/>
            <a:ext cx="1485900" cy="1981200"/>
          </a:xfrm>
          <a:prstGeom prst="rect">
            <a:avLst/>
          </a:prstGeom>
          <a:noFill/>
        </p:spPr>
      </p:pic>
      <p:pic>
        <p:nvPicPr>
          <p:cNvPr id="8" name="Picture 9" descr="C:\Users\р\Desktop\Новая папка (9)\20220407_1706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7800" y="2057400"/>
            <a:ext cx="1333500" cy="1778000"/>
          </a:xfrm>
          <a:prstGeom prst="rect">
            <a:avLst/>
          </a:prstGeom>
          <a:noFill/>
        </p:spPr>
      </p:pic>
      <p:pic>
        <p:nvPicPr>
          <p:cNvPr id="9" name="Picture 6" descr="C:\Users\р\Desktop\Новая папка (9)\20220407_15193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0" y="4343400"/>
            <a:ext cx="2362200" cy="177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09600" y="474345"/>
            <a:ext cx="7924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группе  созданы условия, позволяющие дошкольникам реализовать все виды детской деятельности (и их разновидности) в соответствии с возрастными особенностями и индивидуальными предпочтениями. Реализация разновидностей познавательно-исследовательской деятельности обеспечивается через экспериментирование, моделирование, исследование, проектирование; игровой деятельности - через творческие игры (режиссерские, сюжетно-ролевые, игры-драматизации, театрализованные игры, игры со строительным материалом, игры-этюды) и игры с правилами (дидактические, подвижные, развивающие, музыкальные); изобразительной деятельности – через лепку, рисование, аппликацию, ручной труд.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C:\Users\р\Desktop\зуб паста и цв.ткани\20220404_091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5360" y="3429000"/>
            <a:ext cx="1257300" cy="1676400"/>
          </a:xfrm>
          <a:prstGeom prst="rect">
            <a:avLst/>
          </a:prstGeom>
          <a:noFill/>
        </p:spPr>
      </p:pic>
      <p:pic>
        <p:nvPicPr>
          <p:cNvPr id="4" name="Picture 2" descr="C:\Users\р\Documents\100VIDEO\20200210_094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151062" y="4554538"/>
            <a:ext cx="1689101" cy="1266826"/>
          </a:xfrm>
          <a:prstGeom prst="rect">
            <a:avLst/>
          </a:prstGeom>
          <a:noFill/>
        </p:spPr>
      </p:pic>
      <p:pic>
        <p:nvPicPr>
          <p:cNvPr id="5" name="Picture 5" descr="C:\Users\р\Desktop\зуб паста и цв.ткани\20220405_0917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3505200"/>
            <a:ext cx="1143000" cy="1524000"/>
          </a:xfrm>
          <a:prstGeom prst="rect">
            <a:avLst/>
          </a:prstGeom>
          <a:noFill/>
        </p:spPr>
      </p:pic>
      <p:pic>
        <p:nvPicPr>
          <p:cNvPr id="6" name="Picture 6" descr="C:\Users\р\Desktop\зуб паста и цв.ткани\20220405_0917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4572000"/>
            <a:ext cx="1200150" cy="1600200"/>
          </a:xfrm>
          <a:prstGeom prst="rect">
            <a:avLst/>
          </a:prstGeom>
          <a:noFill/>
        </p:spPr>
      </p:pic>
      <p:pic>
        <p:nvPicPr>
          <p:cNvPr id="7" name="Picture 3" descr="C:\Users\р\Desktop\зуб паста и цв.ткани\20220401_1625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3505200"/>
            <a:ext cx="1085850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09600" y="457200"/>
            <a:ext cx="815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создана оптимально насыщенная многофункциональная среда, предоставляющая возможности для организации различных видов игр с детьми, а также для моделирования игровой среды в соответствии с игровой ситуацией. Все игры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игрушки размещаем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так, чтобы воспитанники при необходимости могли легко взять необходимое и также легко убрать все на место после завершения игры.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Игрушки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подобраны с учетом возраста, пола, интересов детей,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имеют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высокий художественный уровень,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отражают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гуманистические ценности и идеалы.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р\Documents\100VIDEO\20191118_102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971800"/>
            <a:ext cx="2438400" cy="1828800"/>
          </a:xfrm>
          <a:prstGeom prst="rect">
            <a:avLst/>
          </a:prstGeom>
          <a:noFill/>
        </p:spPr>
      </p:pic>
      <p:pic>
        <p:nvPicPr>
          <p:cNvPr id="4" name="Picture 2" descr="C:\Users\р\Documents\100VIDEO\20191118_0955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962400"/>
            <a:ext cx="2743200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762000" y="533400"/>
            <a:ext cx="746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Тема организации  развивающей предметно-пространственной  среды  ДОУ в современных условиях актуальна. Это связано с введением  федерального  государственного образовательного стандарта (ФГОС) дошкольного образования.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Предметно развивающую среду организую так, чтобы каждый ребёнок занимался делом. Размещаю оборудование так, чтобы было удобно детям </a:t>
            </a:r>
          </a:p>
          <a:p>
            <a:endParaRPr lang="ru-RU" dirty="0"/>
          </a:p>
        </p:txBody>
      </p:sp>
      <p:pic>
        <p:nvPicPr>
          <p:cNvPr id="3" name="Picture 2" descr="C:\Users\р\Desktop\зуб паста и цв.ткани\20220401_1524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743200"/>
            <a:ext cx="1828800" cy="1371600"/>
          </a:xfrm>
          <a:prstGeom prst="rect">
            <a:avLst/>
          </a:prstGeom>
          <a:noFill/>
        </p:spPr>
      </p:pic>
      <p:pic>
        <p:nvPicPr>
          <p:cNvPr id="4" name="Picture 3" descr="C:\Users\р\Desktop\зуб паста и цв.ткани\20220401_1548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267200"/>
            <a:ext cx="2032000" cy="1524000"/>
          </a:xfrm>
          <a:prstGeom prst="rect">
            <a:avLst/>
          </a:prstGeom>
          <a:noFill/>
        </p:spPr>
      </p:pic>
      <p:pic>
        <p:nvPicPr>
          <p:cNvPr id="5" name="Picture 5" descr="C:\Users\р\Desktop\зуб паста и цв.ткани\20220404_1027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2819400"/>
            <a:ext cx="1828800" cy="1371600"/>
          </a:xfrm>
          <a:prstGeom prst="rect">
            <a:avLst/>
          </a:prstGeom>
          <a:noFill/>
        </p:spPr>
      </p:pic>
      <p:pic>
        <p:nvPicPr>
          <p:cNvPr id="7" name="Picture 7" descr="C:\Users\р\Desktop\зуб паста и цв.ткани\20220404_1027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4191000"/>
            <a:ext cx="1314450" cy="1752600"/>
          </a:xfrm>
          <a:prstGeom prst="rect">
            <a:avLst/>
          </a:prstGeom>
          <a:noFill/>
        </p:spPr>
      </p:pic>
      <p:pic>
        <p:nvPicPr>
          <p:cNvPr id="8" name="Picture 5" descr="G:\Новая папка (2)\20211215_1011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2819400"/>
            <a:ext cx="1143000" cy="1524000"/>
          </a:xfrm>
          <a:prstGeom prst="rect">
            <a:avLst/>
          </a:prstGeom>
          <a:noFill/>
        </p:spPr>
      </p:pic>
      <p:pic>
        <p:nvPicPr>
          <p:cNvPr id="9" name="Picture 6" descr="G:\Новая папка (2)\20211215_1533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0" y="3886200"/>
            <a:ext cx="16002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838200" y="304800"/>
            <a:ext cx="7543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организации пространства стараюсь не перенасытить его предметами мебели.  Используем  открытые полки, на которых  размещаем коробки,  контейнера с атрибутами для разных игр. Также используем компактные платформы на колесиках, которые можно перемещать. Таким образом, пространство становится динамичным, трансформируемым, безопасным с психологической точки зрения (не перегружено объектами).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81940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26670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41148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85800" y="609600"/>
            <a:ext cx="8001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Согласно ФГОС ДО вариативность – одна из важнейших характеристик РППС, которая предполагает наличие в ДОО или группе различных пространств (для игры, конструирования, уединения и пр.), разнообразных материалов, игр, игрушек и оборудования, обеспечивающих свободный выбор детей; периодическую сменяемость игрового материала, появление новых предметов, стимулирующих игровую, двигательную, познавательную и исследовательскую активность детей.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24000" y="3124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09600" y="685800"/>
            <a:ext cx="8001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Важным положением ФГОС ДО являются обеспечение эмоционального благополучия дошкольников, ориентация на гуманистическое взаимодействие, учет индивидуальных потребностей детей. Одно из требований в отношении образовательной среды – психологическая безопасность, которая обеспечивается путем формирования положительной, доброжелательной обстановки, в которой ребенок чувствует себя уверенно, спокойно, не испытывает враждебного воздействия.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F:\среда\20211201_1504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19400"/>
            <a:ext cx="1143000" cy="1524000"/>
          </a:xfrm>
          <a:prstGeom prst="rect">
            <a:avLst/>
          </a:prstGeom>
          <a:noFill/>
        </p:spPr>
      </p:pic>
      <p:pic>
        <p:nvPicPr>
          <p:cNvPr id="4" name="Picture 5" descr="F:\среда\20211201_154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2895600"/>
            <a:ext cx="1314450" cy="1752600"/>
          </a:xfrm>
          <a:prstGeom prst="rect">
            <a:avLst/>
          </a:prstGeom>
          <a:noFill/>
        </p:spPr>
      </p:pic>
      <p:pic>
        <p:nvPicPr>
          <p:cNvPr id="5" name="Picture 2" descr="F:\среда\20211201_1504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4191000"/>
            <a:ext cx="1314450" cy="1752600"/>
          </a:xfrm>
          <a:prstGeom prst="rect">
            <a:avLst/>
          </a:prstGeom>
          <a:noFill/>
        </p:spPr>
      </p:pic>
      <p:pic>
        <p:nvPicPr>
          <p:cNvPr id="6" name="Picture 3" descr="F:\среда\20211201_1504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3048000"/>
            <a:ext cx="1219200" cy="1625600"/>
          </a:xfrm>
          <a:prstGeom prst="rect">
            <a:avLst/>
          </a:prstGeom>
          <a:noFill/>
        </p:spPr>
      </p:pic>
      <p:pic>
        <p:nvPicPr>
          <p:cNvPr id="8" name="Picture 8" descr="F:\среда\20211125_0656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4648200"/>
            <a:ext cx="1143000" cy="1524000"/>
          </a:xfrm>
          <a:prstGeom prst="rect">
            <a:avLst/>
          </a:prstGeom>
          <a:noFill/>
        </p:spPr>
      </p:pic>
      <p:pic>
        <p:nvPicPr>
          <p:cNvPr id="9" name="Picture 6" descr="F:\среда\20211125_0656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8600" y="4648200"/>
            <a:ext cx="1219200" cy="1625600"/>
          </a:xfrm>
          <a:prstGeom prst="rect">
            <a:avLst/>
          </a:prstGeom>
          <a:noFill/>
        </p:spPr>
      </p:pic>
      <p:pic>
        <p:nvPicPr>
          <p:cNvPr id="10" name="Picture 7" descr="F:\среда\20211125_06563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24400" y="3048000"/>
            <a:ext cx="120015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85800" y="381000"/>
            <a:ext cx="7924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среда в нашей группе  создаёт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ребёнка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ощущение успешности, результативности действий, на основе которых формируются позитивные представления о себе и благоприятные социальные переживания, что, в свою очередь, расширяет границы личности и стимулирует активность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ребёнка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5908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8956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838200" y="533400"/>
            <a:ext cx="7772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нашей группы детского сада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характерны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сотрудничество педагогов и детей, их активная,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деятельностная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позиция, направленная на достижение общего результата с использованием ресурсов образовательной среды, постоянные партнерские отношения между участниками образовательных отношений; проявление интереса и взаимного уважения к процессу и результатам совместной деятельности; эмоционально-положительный фон взаимодействия.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р\Desktop\Новая папка (5)\20211007_090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048000"/>
            <a:ext cx="1828800" cy="2438400"/>
          </a:xfrm>
          <a:prstGeom prst="rect">
            <a:avLst/>
          </a:prstGeom>
          <a:noFill/>
        </p:spPr>
      </p:pic>
      <p:pic>
        <p:nvPicPr>
          <p:cNvPr id="5" name="Picture 6" descr="F:\среда\20210817_153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971800"/>
            <a:ext cx="1524000" cy="2032000"/>
          </a:xfrm>
          <a:prstGeom prst="rect">
            <a:avLst/>
          </a:prstGeom>
          <a:noFill/>
        </p:spPr>
      </p:pic>
      <p:pic>
        <p:nvPicPr>
          <p:cNvPr id="8" name="Picture 2" descr="G:\Новая папка (2)\20211215_0912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2667000"/>
            <a:ext cx="1543050" cy="2057400"/>
          </a:xfrm>
          <a:prstGeom prst="rect">
            <a:avLst/>
          </a:prstGeom>
          <a:noFill/>
        </p:spPr>
      </p:pic>
      <p:pic>
        <p:nvPicPr>
          <p:cNvPr id="9" name="Picture 3" descr="G:\Новая папка (2)\20211215_0916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4114800"/>
            <a:ext cx="16002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914400" y="1752600"/>
            <a:ext cx="5943600" cy="352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Детки в садике живут,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Здесь играют и поют,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Здесь друзей себе находят,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 прогулку с ними ходят.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Вместе спорят и мечтают,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Незаметно подрастают.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Детский сад — второй ваш дом,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Как тепло, уютно в нем!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 его любите, дети,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Самый добрый дом на свете!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4384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09600" y="381001"/>
            <a:ext cx="8001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Одной из главных задач педагога в соответствии с программой «Вдохновение» — это создание условий развития детской инициативы, творческой индивидуальности каждого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ребёнка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Индивидуализация, вариативность, возможность выбора позволяет детям чувствовать себя комфортно в детском саду и сводит к нулю конфликтные ситуации.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G:\Новая папка (2)\20211215_1008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981200"/>
            <a:ext cx="1600200" cy="2133600"/>
          </a:xfrm>
          <a:prstGeom prst="rect">
            <a:avLst/>
          </a:prstGeom>
          <a:noFill/>
        </p:spPr>
      </p:pic>
      <p:pic>
        <p:nvPicPr>
          <p:cNvPr id="6" name="Picture 6" descr="F:\среда\20210817_153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362200"/>
            <a:ext cx="1714500" cy="2286000"/>
          </a:xfrm>
          <a:prstGeom prst="rect">
            <a:avLst/>
          </a:prstGeom>
          <a:noFill/>
        </p:spPr>
      </p:pic>
      <p:pic>
        <p:nvPicPr>
          <p:cNvPr id="7" name="Picture 5" descr="F:\среда\20210817_1635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1905000"/>
            <a:ext cx="1600200" cy="21336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991100" y="43815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2400300" y="28575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04800" y="609600"/>
            <a:ext cx="861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оформляю помещение не для детей, а вместе с детьми. Моя задача наблюдать за детьми и понять, соответствует ли оформление пространства и его насыщение уровню развития, потребностям и интересам детей.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месте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детьми обсуждаем предложения по оформлению территории, группы, затем помогаю осуществить эти идеи совместно с родителями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F:\среда\20210817_1636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362200"/>
            <a:ext cx="1257300" cy="1676400"/>
          </a:xfrm>
          <a:prstGeom prst="rect">
            <a:avLst/>
          </a:prstGeom>
          <a:noFill/>
        </p:spPr>
      </p:pic>
      <p:pic>
        <p:nvPicPr>
          <p:cNvPr id="5" name="Picture 3" descr="F:\среда\20210817_164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886200"/>
            <a:ext cx="1524000" cy="2032000"/>
          </a:xfrm>
          <a:prstGeom prst="rect">
            <a:avLst/>
          </a:prstGeom>
          <a:noFill/>
        </p:spPr>
      </p:pic>
      <p:pic>
        <p:nvPicPr>
          <p:cNvPr id="6" name="Picture 2" descr="F:\среда\20210817_1645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2286000"/>
            <a:ext cx="1714500" cy="2286000"/>
          </a:xfrm>
          <a:prstGeom prst="rect">
            <a:avLst/>
          </a:prstGeom>
          <a:noFill/>
        </p:spPr>
      </p:pic>
      <p:pic>
        <p:nvPicPr>
          <p:cNvPr id="7" name="Picture 7" descr="G:\Новая папка (2)\20211215_0911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4267200"/>
            <a:ext cx="1447800" cy="1930400"/>
          </a:xfrm>
          <a:prstGeom prst="rect">
            <a:avLst/>
          </a:prstGeom>
          <a:noFill/>
        </p:spPr>
      </p:pic>
      <p:pic>
        <p:nvPicPr>
          <p:cNvPr id="8" name="Picture 3" descr="F:\среда\20210817_1531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2209800"/>
            <a:ext cx="1600200" cy="2133600"/>
          </a:xfrm>
          <a:prstGeom prst="rect">
            <a:avLst/>
          </a:prstGeom>
          <a:noFill/>
        </p:spPr>
      </p:pic>
      <p:pic>
        <p:nvPicPr>
          <p:cNvPr id="9" name="Picture 2" descr="F:\среда\20210817_1532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4292600"/>
            <a:ext cx="1524000" cy="20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533400" y="609601"/>
            <a:ext cx="792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использую информацию полученную от наблюдений в отношении использования зон и инвентаря, а так же предложения детей. Эта информация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даёт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основание для дополнения и замены инвентаря.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G:\Новая папка (2)\20211216_091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743200"/>
            <a:ext cx="1771650" cy="2362200"/>
          </a:xfrm>
          <a:prstGeom prst="rect">
            <a:avLst/>
          </a:prstGeom>
          <a:noFill/>
        </p:spPr>
      </p:pic>
      <p:pic>
        <p:nvPicPr>
          <p:cNvPr id="5" name="Picture 2" descr="C:\Users\р\Documents\100VIDEO\20200821_165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3962400"/>
            <a:ext cx="1428750" cy="1905000"/>
          </a:xfrm>
          <a:prstGeom prst="rect">
            <a:avLst/>
          </a:prstGeom>
          <a:noFill/>
        </p:spPr>
      </p:pic>
      <p:pic>
        <p:nvPicPr>
          <p:cNvPr id="6" name="Picture 2" descr="C:\Users\р\Documents\100VIDEO\20200326_0852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419600"/>
            <a:ext cx="2362200" cy="1771650"/>
          </a:xfrm>
          <a:prstGeom prst="rect">
            <a:avLst/>
          </a:prstGeom>
          <a:noFill/>
        </p:spPr>
      </p:pic>
      <p:pic>
        <p:nvPicPr>
          <p:cNvPr id="7" name="Picture 2" descr="G:\Новая папка (2)\20211215_1634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3810000"/>
            <a:ext cx="1714500" cy="2286000"/>
          </a:xfrm>
          <a:prstGeom prst="rect">
            <a:avLst/>
          </a:prstGeom>
          <a:noFill/>
        </p:spPr>
      </p:pic>
      <p:pic>
        <p:nvPicPr>
          <p:cNvPr id="8" name="Picture 3" descr="C:\Users\р\Documents\100VIDEO\20191118_1024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2438400"/>
            <a:ext cx="2235200" cy="1676400"/>
          </a:xfrm>
          <a:prstGeom prst="rect">
            <a:avLst/>
          </a:prstGeom>
          <a:noFill/>
        </p:spPr>
      </p:pic>
      <p:pic>
        <p:nvPicPr>
          <p:cNvPr id="9" name="Picture 2" descr="C:\Users\р\Documents\100VIDEO\20191118_0956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" y="1828800"/>
            <a:ext cx="2336800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533400" y="457200"/>
            <a:ext cx="8077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Договариваюсь с детьми о правилах в отношении использования помещения для группы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инвентаря.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Если правила больше не соответствуют ситуации в группе, они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меняются.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 выбору новой мебели, игр привлекаю детей.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наблюдений делаю вывод о желаниях и потребностях детей в материалах для игр и занятий. Дети вовлекаются в организационные процессы. Мебель, перегородки, полки передвигаются детьми, что позволяет использовать их гибко и разнообразно. Мои ребята ухаживают за зонами которые они определили самостоятельно 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40494" y="3364706"/>
            <a:ext cx="192405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985000" y="3302000"/>
            <a:ext cx="203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619749" y="4819650"/>
            <a:ext cx="1981201" cy="148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48387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3429000"/>
            <a:ext cx="1752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" y="5029200"/>
            <a:ext cx="18796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85800" y="609600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могут видоизменять групповое помещение, зоны, уголки для игр в соответствии со своими идеями. Дети узнают на собственном опыте, что игровые интересы отдельного ребенка, или малой группы должны находится в балансе и интересами других детей или целой группы.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р\Documents\100VIDEO\20191121_175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057400"/>
            <a:ext cx="1828800" cy="1371600"/>
          </a:xfrm>
          <a:prstGeom prst="rect">
            <a:avLst/>
          </a:prstGeom>
          <a:noFill/>
        </p:spPr>
      </p:pic>
      <p:pic>
        <p:nvPicPr>
          <p:cNvPr id="5" name="Picture 3" descr="C:\Users\р\Documents\100VIDEO\20191121_1753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209800"/>
            <a:ext cx="1295400" cy="172720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009900" y="28575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108700" y="4254500"/>
            <a:ext cx="233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555506">
            <a:off x="775750" y="3953294"/>
            <a:ext cx="2090511" cy="156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85800" y="457200"/>
            <a:ext cx="8001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Оснащение РППС должно обеспечивать: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Охрану и укрепление здоровья, реализацию образовательного потенциала пространства, построение вариативного развивающегося образования, ориентированного на свободу выбора;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условий для самосовершенствования;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Открытость и вовлечение родителей в образовательную деятельность;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Построение образовательной деятельности на основе взаимодействия взрослых с детьми.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Среда должна быть не только развивающей, но и развивающейся.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р\Documents\100VIDEO\20200325_085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352800"/>
            <a:ext cx="1371600" cy="1828800"/>
          </a:xfrm>
          <a:prstGeom prst="rect">
            <a:avLst/>
          </a:prstGeom>
          <a:noFill/>
        </p:spPr>
      </p:pic>
      <p:pic>
        <p:nvPicPr>
          <p:cNvPr id="4" name="Picture 3" descr="G:\Новая папка (2)\20211216_0958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4038600"/>
            <a:ext cx="1543050" cy="2057400"/>
          </a:xfrm>
          <a:prstGeom prst="rect">
            <a:avLst/>
          </a:prstGeom>
          <a:noFill/>
        </p:spPr>
      </p:pic>
      <p:pic>
        <p:nvPicPr>
          <p:cNvPr id="6" name="Picture 3" descr="C:\Users\р\Documents\100VIDEO\20200324_0854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648200"/>
            <a:ext cx="1352550" cy="1803400"/>
          </a:xfrm>
          <a:prstGeom prst="rect">
            <a:avLst/>
          </a:prstGeo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607175" y="3451225"/>
            <a:ext cx="20066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474720" y="3307080"/>
            <a:ext cx="1828800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р\Downloads\1618904140_11-phonoteka_org-p-fon-dlya-prezentatsii-delovoi-stil-ramka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" y="0"/>
            <a:ext cx="9135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р\Documents\100VIDEO\20191204_142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9900" y="2806700"/>
            <a:ext cx="2336800" cy="1752600"/>
          </a:xfrm>
          <a:prstGeom prst="rect">
            <a:avLst/>
          </a:prstGeom>
          <a:noFill/>
        </p:spPr>
      </p:pic>
      <p:pic>
        <p:nvPicPr>
          <p:cNvPr id="3075" name="Picture 3" descr="C:\Users\р\Documents\100VIDEO\20191205_1125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362200"/>
            <a:ext cx="2133600" cy="1600200"/>
          </a:xfrm>
          <a:prstGeom prst="rect">
            <a:avLst/>
          </a:prstGeom>
          <a:noFill/>
        </p:spPr>
      </p:pic>
      <p:pic>
        <p:nvPicPr>
          <p:cNvPr id="3076" name="Picture 4" descr="C:\Users\р\Documents\100VIDEO\20191205_1216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4038600"/>
            <a:ext cx="1295400" cy="971550"/>
          </a:xfrm>
          <a:prstGeom prst="rect">
            <a:avLst/>
          </a:prstGeom>
          <a:noFill/>
        </p:spPr>
      </p:pic>
      <p:pic>
        <p:nvPicPr>
          <p:cNvPr id="3077" name="Picture 5" descr="C:\Users\р\Documents\100VIDEO\20191205_1217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2590800"/>
            <a:ext cx="1955800" cy="1466850"/>
          </a:xfrm>
          <a:prstGeom prst="rect">
            <a:avLst/>
          </a:prstGeom>
          <a:noFill/>
        </p:spPr>
      </p:pic>
      <p:pic>
        <p:nvPicPr>
          <p:cNvPr id="3078" name="Picture 6" descr="C:\Users\р\Documents\100VIDEO\20200323_0903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4267200"/>
            <a:ext cx="2438400" cy="1828800"/>
          </a:xfrm>
          <a:prstGeom prst="rect">
            <a:avLst/>
          </a:prstGeom>
          <a:noFill/>
        </p:spPr>
      </p:pic>
      <p:pic>
        <p:nvPicPr>
          <p:cNvPr id="3079" name="Picture 7" descr="C:\Users\р\Documents\100VIDEO\20200323_0900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4191000"/>
            <a:ext cx="2362200" cy="1771650"/>
          </a:xfrm>
          <a:prstGeom prst="rect">
            <a:avLst/>
          </a:prstGeom>
          <a:noFill/>
        </p:spPr>
      </p:pic>
      <p:pic>
        <p:nvPicPr>
          <p:cNvPr id="3080" name="Picture 8" descr="C:\Users\р\Documents\100VIDEO\20200323_090104_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4400" y="5029200"/>
            <a:ext cx="1600200" cy="120015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09600" y="609600"/>
            <a:ext cx="784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Одно из требований ФГОС ДО – создать образовательное пространство в детском саду, способное обеспечить развитие самостоятельности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ребеёка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сделать его полноценным субъектом образовательных отношений. Для того чтобы организовать и обогащать самостоятельную детскую деятельность, нужно  модернизировать образовательную среду. С этой целью я внедряю технологию «Говорящая стена».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943</Words>
  <Application>Microsoft Office PowerPoint</Application>
  <PresentationFormat>Экран (4:3)</PresentationFormat>
  <Paragraphs>60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</dc:creator>
  <cp:lastModifiedBy>м.</cp:lastModifiedBy>
  <cp:revision>5</cp:revision>
  <dcterms:created xsi:type="dcterms:W3CDTF">2006-08-16T00:00:00Z</dcterms:created>
  <dcterms:modified xsi:type="dcterms:W3CDTF">2023-02-26T18:34:18Z</dcterms:modified>
</cp:coreProperties>
</file>