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8" r:id="rId2"/>
    <p:sldId id="257" r:id="rId3"/>
    <p:sldId id="280" r:id="rId4"/>
    <p:sldId id="279" r:id="rId5"/>
    <p:sldId id="258" r:id="rId6"/>
    <p:sldId id="281" r:id="rId7"/>
    <p:sldId id="259" r:id="rId8"/>
    <p:sldId id="277" r:id="rId9"/>
    <p:sldId id="285" r:id="rId10"/>
    <p:sldId id="256" r:id="rId11"/>
    <p:sldId id="260" r:id="rId12"/>
    <p:sldId id="276" r:id="rId13"/>
    <p:sldId id="261" r:id="rId14"/>
    <p:sldId id="286" r:id="rId15"/>
    <p:sldId id="267" r:id="rId16"/>
    <p:sldId id="271" r:id="rId17"/>
    <p:sldId id="273" r:id="rId18"/>
    <p:sldId id="262" r:id="rId19"/>
    <p:sldId id="288" r:id="rId20"/>
    <p:sldId id="275" r:id="rId21"/>
    <p:sldId id="264" r:id="rId22"/>
    <p:sldId id="266" r:id="rId23"/>
    <p:sldId id="268" r:id="rId24"/>
    <p:sldId id="269" r:id="rId25"/>
    <p:sldId id="270" r:id="rId26"/>
    <p:sldId id="274" r:id="rId27"/>
    <p:sldId id="287" r:id="rId28"/>
    <p:sldId id="289" r:id="rId29"/>
    <p:sldId id="290" r:id="rId30"/>
    <p:sldId id="272" r:id="rId31"/>
    <p:sldId id="284" r:id="rId32"/>
    <p:sldId id="282" r:id="rId33"/>
    <p:sldId id="291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778" y="-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1D9B1-F741-49D0-9DF0-2098849E9CE4}" type="datetimeFigureOut">
              <a:rPr lang="ru-RU" smtClean="0"/>
              <a:pPr/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EE5D75-E07E-4F7D-91BB-4FB366BE84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E5D75-E07E-4F7D-91BB-4FB366BE84A8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2.jpeg"/><Relationship Id="rId10" Type="http://schemas.openxmlformats.org/officeDocument/2006/relationships/image" Target="../media/image56.jpeg"/><Relationship Id="rId4" Type="http://schemas.openxmlformats.org/officeDocument/2006/relationships/image" Target="../media/image51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.pn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11" Type="http://schemas.openxmlformats.org/officeDocument/2006/relationships/image" Target="../media/image123.jpeg"/><Relationship Id="rId5" Type="http://schemas.openxmlformats.org/officeDocument/2006/relationships/image" Target="../media/image117.jpeg"/><Relationship Id="rId10" Type="http://schemas.openxmlformats.org/officeDocument/2006/relationships/image" Target="../media/image122.jpe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3" Type="http://schemas.openxmlformats.org/officeDocument/2006/relationships/image" Target="../media/image135.jpeg"/><Relationship Id="rId7" Type="http://schemas.openxmlformats.org/officeDocument/2006/relationships/image" Target="../media/image139.jpeg"/><Relationship Id="rId12" Type="http://schemas.openxmlformats.org/officeDocument/2006/relationships/image" Target="../media/image1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jpeg"/><Relationship Id="rId11" Type="http://schemas.openxmlformats.org/officeDocument/2006/relationships/image" Target="../media/image143.jpeg"/><Relationship Id="rId5" Type="http://schemas.openxmlformats.org/officeDocument/2006/relationships/image" Target="../media/image137.jpeg"/><Relationship Id="rId10" Type="http://schemas.openxmlformats.org/officeDocument/2006/relationships/image" Target="../media/image142.jpeg"/><Relationship Id="rId4" Type="http://schemas.openxmlformats.org/officeDocument/2006/relationships/image" Target="../media/image136.jpeg"/><Relationship Id="rId9" Type="http://schemas.openxmlformats.org/officeDocument/2006/relationships/image" Target="../media/image1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90600" y="1295401"/>
            <a:ext cx="7010400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«Детский сад, мама, папа, Я –</a:t>
            </a:r>
          </a:p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</a:t>
            </a:r>
            <a:r>
              <a:rPr lang="ru-RU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ружная семья!»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(обобщение педагогического опыта)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44196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Составила:</a:t>
            </a:r>
          </a:p>
          <a:p>
            <a:pPr algn="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Мийна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Светлана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Разалифовна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МАДОУ 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«Детский сад №12»</a:t>
            </a: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Усинск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р\Desktop\Новая папка (11)\20220707_180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594" y="4393406"/>
            <a:ext cx="2666999" cy="1500187"/>
          </a:xfrm>
          <a:prstGeom prst="rect">
            <a:avLst/>
          </a:prstGeom>
          <a:noFill/>
        </p:spPr>
      </p:pic>
      <p:pic>
        <p:nvPicPr>
          <p:cNvPr id="3076" name="Picture 4" descr="C:\Users\р\Desktop\Новая папка (11)\20220707_175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561166" y="4373034"/>
            <a:ext cx="2573867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проект Зимняя сказка\родители строят\IMG-6ea712aca8db23f9d50edfb8ba5dc19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62000"/>
            <a:ext cx="2114550" cy="2819400"/>
          </a:xfrm>
          <a:prstGeom prst="rect">
            <a:avLst/>
          </a:prstGeom>
          <a:noFill/>
        </p:spPr>
      </p:pic>
      <p:pic>
        <p:nvPicPr>
          <p:cNvPr id="1027" name="Picture 3" descr="F:\проект Зимняя сказка\родители строят\IMG-b8b473054cc359694fc574a234c426f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762000"/>
            <a:ext cx="1616774" cy="3505200"/>
          </a:xfrm>
          <a:prstGeom prst="rect">
            <a:avLst/>
          </a:prstGeom>
          <a:noFill/>
        </p:spPr>
      </p:pic>
      <p:pic>
        <p:nvPicPr>
          <p:cNvPr id="1028" name="Picture 4" descr="F:\проект Зимняя сказка\родители строят\IMG-f852c6824dd2da22653fbbc2e6a01aa0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914400"/>
            <a:ext cx="2438400" cy="18288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3400" y="4419600"/>
            <a:ext cx="792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Зима– раздолье для зимних игр и забав. Сколько веселья, радости и удовольствия доставляют детям игры в снежки, катание на санках, лыжах или коньках, спуски с ледяных горок. Каждый год мы с удовольствием ждём, когда наступит это прекрасное время года, чтоб создать благоприятные условия для прогулки детей, условия для двигательной активности и игровой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F:\Работа с родителями\IMG-a581ebd4b7aa75c655595dea6b1e7be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771650" cy="2362200"/>
          </a:xfrm>
          <a:prstGeom prst="rect">
            <a:avLst/>
          </a:prstGeom>
          <a:noFill/>
        </p:spPr>
      </p:pic>
      <p:pic>
        <p:nvPicPr>
          <p:cNvPr id="2055" name="Picture 7" descr="F:\Работа с родителями\20191209_113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2895600"/>
            <a:ext cx="1428750" cy="1905000"/>
          </a:xfrm>
          <a:prstGeom prst="rect">
            <a:avLst/>
          </a:prstGeom>
          <a:noFill/>
        </p:spPr>
      </p:pic>
      <p:pic>
        <p:nvPicPr>
          <p:cNvPr id="3075" name="Picture 3" descr="G:\фото подг.гр\20201214_1115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2971800"/>
            <a:ext cx="2209800" cy="1657350"/>
          </a:xfrm>
          <a:prstGeom prst="rect">
            <a:avLst/>
          </a:prstGeom>
          <a:noFill/>
        </p:spPr>
      </p:pic>
      <p:pic>
        <p:nvPicPr>
          <p:cNvPr id="3076" name="Picture 4" descr="G:\фото подг.гр\20201214_111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419600"/>
            <a:ext cx="1485900" cy="1981200"/>
          </a:xfrm>
          <a:prstGeom prst="rect">
            <a:avLst/>
          </a:prstGeom>
          <a:noFill/>
        </p:spPr>
      </p:pic>
      <p:pic>
        <p:nvPicPr>
          <p:cNvPr id="3077" name="Picture 5" descr="G:\фото подг.гр\20201214_1115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4800600"/>
            <a:ext cx="1930400" cy="1447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85800" y="685800"/>
            <a:ext cx="685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один из примеров реализации сотрудничества педагогов и родителей, в котором родители — не пассивные наблюдатели, а активные участники процесса. Мамы, папы с радость приходят на наш участок, в приподнятом настроении обсуждают новые постройки, украшают участок к праздникам, совместно с детьми изготавливают украшения: колокольчики, тарелочки, ёлочки и т.д. И наши прогулки с детьми всегда проходят интересно и весело!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2875" y="3438525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3400" y="381000"/>
            <a:ext cx="800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Родители принимают активное участие в акциях, которые организуются в детском саду и в городе: «Покормите птиц зимой», «Берегите ёлочку!»,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Витаминки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на подоконнике», Посылка солдату».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проведения акций создаётся благоприятная среда для повышения количества контактов родителей с педагогами, формируются положительные отношения родителей к детскому саду. В таких формах взаимодействия, как акции, реализуется принцип партнерства, диалога. Всё это способствует укреплению сотрудничества детского сада и семьи в решении актуальных вопросов социально-нравственного и патриотического, эстетического воспитания.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32766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24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1054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Users\р\Desktop\овощи\20210916_1551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3200400"/>
            <a:ext cx="1257300" cy="1676400"/>
          </a:xfrm>
          <a:prstGeom prst="rect">
            <a:avLst/>
          </a:prstGeom>
          <a:noFill/>
        </p:spPr>
      </p:pic>
      <p:pic>
        <p:nvPicPr>
          <p:cNvPr id="2054" name="Picture 6" descr="C:\Users\р\Desktop\Новая папка (5)\20210930_1645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20000" y="4876800"/>
            <a:ext cx="1143000" cy="152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Работа с родителями\IMG-aabbfe6612e82c3f316702e9a4b455a6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2336800" cy="1752600"/>
          </a:xfrm>
          <a:prstGeom prst="rect">
            <a:avLst/>
          </a:prstGeom>
          <a:noFill/>
        </p:spPr>
      </p:pic>
      <p:pic>
        <p:nvPicPr>
          <p:cNvPr id="3075" name="Picture 3" descr="F:\Работа с родителями\20200219_105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495800"/>
            <a:ext cx="1428750" cy="1905000"/>
          </a:xfrm>
          <a:prstGeom prst="rect">
            <a:avLst/>
          </a:prstGeom>
          <a:noFill/>
        </p:spPr>
      </p:pic>
      <p:pic>
        <p:nvPicPr>
          <p:cNvPr id="3076" name="Picture 4" descr="F:\Работа с родителями\20200219_1059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962400"/>
            <a:ext cx="1885950" cy="2514600"/>
          </a:xfrm>
          <a:prstGeom prst="rect">
            <a:avLst/>
          </a:prstGeom>
          <a:noFill/>
        </p:spPr>
      </p:pic>
      <p:pic>
        <p:nvPicPr>
          <p:cNvPr id="3079" name="Picture 7" descr="F:\Работа с родителями\20200219_1101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124200"/>
            <a:ext cx="1371600" cy="18288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81000" y="381001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«День открытых дверей в ДОУ»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одна из форм работы с родителями, которая представляет им возможность познакомиться с образовательным учреждением, его традициями, правилами, задачами воспитательно-образовательного процесса. А как это важно – ощутить атмосферу детской жизни, своими глазами увидеть работу педагогов и самим поучаствовать в мероприятиях, рассказать, показать и научить малышей чему то новому и интересному. Дядя Артура не первый раз приходит к нам в группу и рассказывает о своём увлечении боксом. Дети с восторгом слушают, рассматривают медали и пробуют сами боксировать, надев перчатки.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762000" y="762000"/>
            <a:ext cx="7391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Уже традицией стало, проводить на «Дне открытых дверей» дегустацию блюд. Родители могут попробовать блюда, которые их дети кушают в детском саду. В тёплой дружеской обстановке, побеседовать с детьми о том, какие блюда они больше всего любят, какие блюда очень полезные для здоровья.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F:\Работа с родителями\20190321_174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124200"/>
            <a:ext cx="2844800" cy="2133600"/>
          </a:xfrm>
          <a:prstGeom prst="rect">
            <a:avLst/>
          </a:prstGeom>
          <a:noFill/>
        </p:spPr>
      </p:pic>
      <p:pic>
        <p:nvPicPr>
          <p:cNvPr id="5" name="Picture 2" descr="F:\Работа с родителями\20190321_1746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2438400"/>
            <a:ext cx="29464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18" name="Picture 2" descr="F:\Работа с родителями\20190328_094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209800"/>
            <a:ext cx="2032000" cy="1524000"/>
          </a:xfrm>
          <a:prstGeom prst="rect">
            <a:avLst/>
          </a:prstGeom>
          <a:noFill/>
        </p:spPr>
      </p:pic>
      <p:pic>
        <p:nvPicPr>
          <p:cNvPr id="9219" name="Picture 3" descr="F:\Работа с родителями\20190328_0945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886200"/>
            <a:ext cx="1930400" cy="1447800"/>
          </a:xfrm>
          <a:prstGeom prst="rect">
            <a:avLst/>
          </a:prstGeom>
          <a:noFill/>
        </p:spPr>
      </p:pic>
      <p:pic>
        <p:nvPicPr>
          <p:cNvPr id="9220" name="Picture 4" descr="F:\Работа с родителями\20190328_0945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2133600"/>
            <a:ext cx="2336800" cy="1752600"/>
          </a:xfrm>
          <a:prstGeom prst="rect">
            <a:avLst/>
          </a:prstGeom>
          <a:noFill/>
        </p:spPr>
      </p:pic>
      <p:pic>
        <p:nvPicPr>
          <p:cNvPr id="9222" name="Picture 6" descr="F:\Работа с родителями\20190328_0952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495800"/>
            <a:ext cx="2336800" cy="1752600"/>
          </a:xfrm>
          <a:prstGeom prst="rect">
            <a:avLst/>
          </a:prstGeom>
          <a:noFill/>
        </p:spPr>
      </p:pic>
      <p:pic>
        <p:nvPicPr>
          <p:cNvPr id="9223" name="Picture 7" descr="F:\Работа с родителями\20190328_09542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2667000"/>
            <a:ext cx="2133600" cy="1600200"/>
          </a:xfrm>
          <a:prstGeom prst="rect">
            <a:avLst/>
          </a:prstGeom>
          <a:noFill/>
        </p:spPr>
      </p:pic>
      <p:pic>
        <p:nvPicPr>
          <p:cNvPr id="9224" name="Picture 8" descr="F:\Работа с родителями\20190328_0954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29200" y="5257800"/>
            <a:ext cx="1625600" cy="1219200"/>
          </a:xfrm>
          <a:prstGeom prst="rect">
            <a:avLst/>
          </a:prstGeom>
          <a:noFill/>
        </p:spPr>
      </p:pic>
      <p:pic>
        <p:nvPicPr>
          <p:cNvPr id="9225" name="Picture 9" descr="F:\Работа с родителями\20190328_09562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3000" y="4724400"/>
            <a:ext cx="2336800" cy="1752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09600" y="6096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Бабушка у Давида работает фотографом. Придя к нам в гости, она провела с детьми мастер- класс «Фотографировать – это интересно!» Дети рассмотрели фотографии нашего любимого города Усинска, познакомились с профессиональным фотоаппаратом, узнали, как называются части фотоаппарата и поучились сами фотографировать. Увлекательный был день!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4" name="Picture 2" descr="F:\Работа с родителями\20191211_151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0" y="4343400"/>
            <a:ext cx="1238250" cy="1651000"/>
          </a:xfrm>
          <a:prstGeom prst="rect">
            <a:avLst/>
          </a:prstGeom>
          <a:noFill/>
        </p:spPr>
      </p:pic>
      <p:pic>
        <p:nvPicPr>
          <p:cNvPr id="13316" name="Picture 4" descr="F:\Работа с родителями\20191211_153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267200"/>
            <a:ext cx="1314450" cy="1752600"/>
          </a:xfrm>
          <a:prstGeom prst="rect">
            <a:avLst/>
          </a:prstGeom>
          <a:noFill/>
        </p:spPr>
      </p:pic>
      <p:pic>
        <p:nvPicPr>
          <p:cNvPr id="13317" name="Picture 5" descr="F:\Работа с родителями\20191211_153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590800"/>
            <a:ext cx="1314450" cy="1752600"/>
          </a:xfrm>
          <a:prstGeom prst="rect">
            <a:avLst/>
          </a:prstGeom>
          <a:noFill/>
        </p:spPr>
      </p:pic>
      <p:pic>
        <p:nvPicPr>
          <p:cNvPr id="13318" name="Picture 6" descr="F:\Работа с родителями\20191211_1605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2819400"/>
            <a:ext cx="1485900" cy="1981200"/>
          </a:xfrm>
          <a:prstGeom prst="rect">
            <a:avLst/>
          </a:prstGeom>
          <a:noFill/>
        </p:spPr>
      </p:pic>
      <p:pic>
        <p:nvPicPr>
          <p:cNvPr id="13319" name="Picture 7" descr="F:\Работа с родителями\20191211_1605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648200"/>
            <a:ext cx="1219200" cy="1625600"/>
          </a:xfrm>
          <a:prstGeom prst="rect">
            <a:avLst/>
          </a:prstGeom>
          <a:noFill/>
        </p:spPr>
      </p:pic>
      <p:pic>
        <p:nvPicPr>
          <p:cNvPr id="13320" name="Picture 8" descr="F:\Работа с родителями\20191211_160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" y="3048000"/>
            <a:ext cx="1422400" cy="1066800"/>
          </a:xfrm>
          <a:prstGeom prst="rect">
            <a:avLst/>
          </a:prstGeom>
          <a:noFill/>
        </p:spPr>
      </p:pic>
      <p:pic>
        <p:nvPicPr>
          <p:cNvPr id="13321" name="Picture 9" descr="F:\Работа с родителями\20191211_16215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3124200"/>
            <a:ext cx="1676400" cy="1257300"/>
          </a:xfrm>
          <a:prstGeom prst="rect">
            <a:avLst/>
          </a:prstGeom>
          <a:noFill/>
        </p:spPr>
      </p:pic>
      <p:pic>
        <p:nvPicPr>
          <p:cNvPr id="13322" name="Picture 10" descr="F:\Работа с родителями\20191211_17070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5600" y="4876800"/>
            <a:ext cx="1727200" cy="129540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" y="533400"/>
            <a:ext cx="7162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Мамы участвуют у нас в творческих мастерских. Мама у Дианы научила детей делать воздушную снежинку из бумаги.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Сама творческая атмосфера встреч побуждает родителей раскрыться, поделиться своими знаниями, умениями.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цель работы творческой мастерской в детском саду – укрепление детско-родительских отношений через организацию совместной творческой деятельности.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 descr="F:\Работа с родителями\20191213_1748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14600"/>
            <a:ext cx="1930400" cy="1447800"/>
          </a:xfrm>
          <a:prstGeom prst="rect">
            <a:avLst/>
          </a:prstGeom>
          <a:noFill/>
        </p:spPr>
      </p:pic>
      <p:pic>
        <p:nvPicPr>
          <p:cNvPr id="15363" name="Picture 3" descr="F:\Работа с родителями\20191213_175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981200"/>
            <a:ext cx="2235200" cy="1676400"/>
          </a:xfrm>
          <a:prstGeom prst="rect">
            <a:avLst/>
          </a:prstGeom>
          <a:noFill/>
        </p:spPr>
      </p:pic>
      <p:pic>
        <p:nvPicPr>
          <p:cNvPr id="15364" name="Picture 4" descr="F:\Работа с родителями\20191213_1759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33800"/>
            <a:ext cx="1428750" cy="1905000"/>
          </a:xfrm>
          <a:prstGeom prst="rect">
            <a:avLst/>
          </a:prstGeom>
          <a:noFill/>
        </p:spPr>
      </p:pic>
      <p:pic>
        <p:nvPicPr>
          <p:cNvPr id="15365" name="Picture 5" descr="F:\Работа с родителями\20191213_181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4343400"/>
            <a:ext cx="1371600" cy="1828800"/>
          </a:xfrm>
          <a:prstGeom prst="rect">
            <a:avLst/>
          </a:prstGeom>
          <a:noFill/>
        </p:spPr>
      </p:pic>
      <p:pic>
        <p:nvPicPr>
          <p:cNvPr id="15366" name="Picture 6" descr="F:\Работа с родителями\20191213_1816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1981200"/>
            <a:ext cx="1771650" cy="23622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68580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Мама у Златы провела творческую мастерскую «Новогодняя гирлянда».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придумывали и мастерили свою игрушку из бумаги, которые потом скрепили в одну большую гирлянду.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F:\Работа с родителями\20181107_1729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1066800" cy="1896533"/>
          </a:xfrm>
          <a:prstGeom prst="rect">
            <a:avLst/>
          </a:prstGeom>
          <a:noFill/>
        </p:spPr>
      </p:pic>
      <p:pic>
        <p:nvPicPr>
          <p:cNvPr id="4099" name="Picture 3" descr="F:\Работа с родителями\20181107_173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209800"/>
            <a:ext cx="1285875" cy="2286000"/>
          </a:xfrm>
          <a:prstGeom prst="rect">
            <a:avLst/>
          </a:prstGeom>
          <a:noFill/>
        </p:spPr>
      </p:pic>
      <p:pic>
        <p:nvPicPr>
          <p:cNvPr id="4100" name="Picture 4" descr="F:\Работа с родителями\20181107_174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09800"/>
            <a:ext cx="1157288" cy="2057400"/>
          </a:xfrm>
          <a:prstGeom prst="rect">
            <a:avLst/>
          </a:prstGeom>
          <a:noFill/>
        </p:spPr>
      </p:pic>
      <p:pic>
        <p:nvPicPr>
          <p:cNvPr id="4102" name="Picture 6" descr="F:\Работа с родителями\20181107_1749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4267200"/>
            <a:ext cx="857250" cy="1524000"/>
          </a:xfrm>
          <a:prstGeom prst="rect">
            <a:avLst/>
          </a:prstGeom>
          <a:noFill/>
        </p:spPr>
      </p:pic>
      <p:pic>
        <p:nvPicPr>
          <p:cNvPr id="4103" name="Picture 7" descr="F:\Работа с родителями\20181107_1749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2590800"/>
            <a:ext cx="1114425" cy="1981200"/>
          </a:xfrm>
          <a:prstGeom prst="rect">
            <a:avLst/>
          </a:prstGeom>
          <a:noFill/>
        </p:spPr>
      </p:pic>
      <p:pic>
        <p:nvPicPr>
          <p:cNvPr id="4104" name="Picture 8" descr="F:\Работа с родителями\20181107_1752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286000"/>
            <a:ext cx="1166813" cy="2074333"/>
          </a:xfrm>
          <a:prstGeom prst="rect">
            <a:avLst/>
          </a:prstGeom>
          <a:noFill/>
        </p:spPr>
      </p:pic>
      <p:pic>
        <p:nvPicPr>
          <p:cNvPr id="4105" name="Picture 9" descr="F:\Работа с родителями\20181107_1754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876800"/>
            <a:ext cx="2404533" cy="1352550"/>
          </a:xfrm>
          <a:prstGeom prst="rect">
            <a:avLst/>
          </a:prstGeom>
          <a:noFill/>
        </p:spPr>
      </p:pic>
      <p:pic>
        <p:nvPicPr>
          <p:cNvPr id="4106" name="Picture 10" descr="F:\Работа с родителями\20181107_18002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10200" y="4648200"/>
            <a:ext cx="2675467" cy="15049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838201" y="3810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не только сами родители проводили мастерские, были мастерские, в которых они участвовали наравне с детьми. Это мастерские, которые проводили мы – педагоги. Здесь родители  участвуют в мастерской «Рыбалка». Мамы с детьми мастерят рыбок и удочки для игры. Ребята  потом весело ловили рыбок! Такие мастерские очень сближают детей с родителями.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Picture 2" descr="C:\Users\р\Desktop\Новая папка\IMG-e31c91b150233f0a6893e0ac2498c178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514600"/>
            <a:ext cx="1955800" cy="1955800"/>
          </a:xfrm>
          <a:prstGeom prst="rect">
            <a:avLst/>
          </a:prstGeom>
          <a:noFill/>
        </p:spPr>
      </p:pic>
      <p:pic>
        <p:nvPicPr>
          <p:cNvPr id="7171" name="Picture 3" descr="F:\проект Овощная грядка\IMG-eb815f783309c34cd24f9ba83fdc0231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209800"/>
            <a:ext cx="1828800" cy="1828800"/>
          </a:xfrm>
          <a:prstGeom prst="rect">
            <a:avLst/>
          </a:prstGeom>
          <a:noFill/>
        </p:spPr>
      </p:pic>
      <p:pic>
        <p:nvPicPr>
          <p:cNvPr id="7172" name="Picture 4" descr="C:\Users\р\Desktop\Новая папка\IMG-035f66dc1ce44eaa11b211a2e7499045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438400"/>
            <a:ext cx="1905000" cy="23812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2286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Не всегда родители могут прийти в детский сад и пообщаться с нашими детками и другими родителями. Вот тогда и приходят нам на помощь ИКТ. Родители могут записать свои кулинарные мастерские с детьми, а мы  их можем просмотреть в любое удобное для нас время, обсудить, научить детей, помогать на кухне в приготовлении простейших блюд. Что может быть лучше, чем всей семьёй приготовить завтрак, обед или ужин?!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 descr="C:\Users\р\Desktop\Новая папка\IMG-cc192299e923825860a7c9c9ae2dffe0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4495800"/>
            <a:ext cx="1371600" cy="1828800"/>
          </a:xfrm>
          <a:prstGeom prst="rect">
            <a:avLst/>
          </a:prstGeom>
          <a:noFill/>
        </p:spPr>
      </p:pic>
      <p:pic>
        <p:nvPicPr>
          <p:cNvPr id="1026" name="Picture 2" descr="F:\кулинарная мастерская от любимых мамочек\Ники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343400"/>
            <a:ext cx="19050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889844"/>
            <a:ext cx="8077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Детские годы - самые важные этапы в жизни человека. И как они пройдут, зависит от взрослых - родителей, воспитателей. Семья играет главную роль в жизни ребенка. Задача педагога - раскрыть перед родителями важные стороны психического развития ребёнка на каждой возрастной ступени дошкольного детства и порекомендовать соответствующие приёмы воспитания.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Ни для кого не секрет: взаимодействие воспитателя и родителя. детского сада и семьи необходимо. Трудно растить детей в сложном современном мире. Проблемы, нагрузок на работе сказываются на родителях. А это в свою очередь отражается на детях.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F:\Работа с родителями\20190321_174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200400"/>
            <a:ext cx="1905000" cy="2540000"/>
          </a:xfrm>
          <a:prstGeom prst="rect">
            <a:avLst/>
          </a:prstGeom>
          <a:noFill/>
        </p:spPr>
      </p:pic>
      <p:pic>
        <p:nvPicPr>
          <p:cNvPr id="5" name="Picture 2" descr="F:\Работа с родителями\20181107_1824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3505200"/>
            <a:ext cx="1295400" cy="2302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10" name="Picture 2" descr="F:\Работа с родителями\20200214_17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2438400"/>
            <a:ext cx="1028700" cy="1371600"/>
          </a:xfrm>
          <a:prstGeom prst="rect">
            <a:avLst/>
          </a:prstGeom>
          <a:noFill/>
        </p:spPr>
      </p:pic>
      <p:pic>
        <p:nvPicPr>
          <p:cNvPr id="17411" name="Picture 3" descr="F:\Работа с родителями\20200214_17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114800"/>
            <a:ext cx="895350" cy="1193800"/>
          </a:xfrm>
          <a:prstGeom prst="rect">
            <a:avLst/>
          </a:prstGeom>
          <a:noFill/>
        </p:spPr>
      </p:pic>
      <p:pic>
        <p:nvPicPr>
          <p:cNvPr id="17414" name="Picture 6" descr="F:\Работа с родителями\20200214_173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2133600"/>
            <a:ext cx="1181100" cy="1574800"/>
          </a:xfrm>
          <a:prstGeom prst="rect">
            <a:avLst/>
          </a:prstGeom>
          <a:noFill/>
        </p:spPr>
      </p:pic>
      <p:pic>
        <p:nvPicPr>
          <p:cNvPr id="17416" name="Picture 8" descr="F:\Работа с родителями\20200214_1800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1981200"/>
            <a:ext cx="1543050" cy="2057400"/>
          </a:xfrm>
          <a:prstGeom prst="rect">
            <a:avLst/>
          </a:prstGeom>
          <a:noFill/>
        </p:spPr>
      </p:pic>
      <p:pic>
        <p:nvPicPr>
          <p:cNvPr id="17417" name="Picture 9" descr="F:\Работа с родителями\20200214_1819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4191000"/>
            <a:ext cx="1371600" cy="1828800"/>
          </a:xfrm>
          <a:prstGeom prst="rect">
            <a:avLst/>
          </a:prstGeom>
          <a:noFill/>
        </p:spPr>
      </p:pic>
      <p:pic>
        <p:nvPicPr>
          <p:cNvPr id="17418" name="Picture 10" descr="F:\Работа с родителями\20200217_1745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1905000"/>
            <a:ext cx="1657350" cy="2209800"/>
          </a:xfrm>
          <a:prstGeom prst="rect">
            <a:avLst/>
          </a:prstGeom>
          <a:noFill/>
        </p:spPr>
      </p:pic>
      <p:pic>
        <p:nvPicPr>
          <p:cNvPr id="17419" name="Picture 11" descr="F:\Работа с родителями\20200218_17580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4572000"/>
            <a:ext cx="2032000" cy="1524000"/>
          </a:xfrm>
          <a:prstGeom prst="rect">
            <a:avLst/>
          </a:prstGeom>
          <a:noFill/>
        </p:spPr>
      </p:pic>
      <p:pic>
        <p:nvPicPr>
          <p:cNvPr id="17420" name="Picture 12" descr="F:\Работа с родителями\20200219_17373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4572000"/>
            <a:ext cx="2438400" cy="1828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5800" y="381000"/>
            <a:ext cx="731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Проводим мы ещё мастерские по изготовлению подарков на праздники пап для мам и наоборот мам для пап совместно с детьми. Это мастерская «Самолёт для папы». Дети из прищепок и деревянных палочек мастерили самолёты, которые подарили папам на праздник.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F:\Работа с родителями\20190321_1728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895600"/>
            <a:ext cx="1524000" cy="2032000"/>
          </a:xfrm>
          <a:prstGeom prst="rect">
            <a:avLst/>
          </a:prstGeom>
          <a:noFill/>
        </p:spPr>
      </p:pic>
      <p:pic>
        <p:nvPicPr>
          <p:cNvPr id="6147" name="Picture 3" descr="F:\Работа с родителями\20190321_1734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3886200"/>
            <a:ext cx="1600200" cy="2133600"/>
          </a:xfrm>
          <a:prstGeom prst="rect">
            <a:avLst/>
          </a:prstGeom>
          <a:noFill/>
        </p:spPr>
      </p:pic>
      <p:pic>
        <p:nvPicPr>
          <p:cNvPr id="6148" name="Picture 4" descr="F:\Работа с родителями\20190321_1739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048000"/>
            <a:ext cx="1638300" cy="2184400"/>
          </a:xfrm>
          <a:prstGeom prst="rect">
            <a:avLst/>
          </a:prstGeom>
          <a:noFill/>
        </p:spPr>
      </p:pic>
      <p:pic>
        <p:nvPicPr>
          <p:cNvPr id="6149" name="Picture 5" descr="F:\Работа с родителями\20190321_1739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886200"/>
            <a:ext cx="1619250" cy="2159000"/>
          </a:xfrm>
          <a:prstGeom prst="rect">
            <a:avLst/>
          </a:prstGeom>
          <a:noFill/>
        </p:spPr>
      </p:pic>
      <p:pic>
        <p:nvPicPr>
          <p:cNvPr id="6150" name="Picture 6" descr="F:\Работа с родителями\20190321_1740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3810000"/>
            <a:ext cx="1714500" cy="2286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85801" y="457200"/>
            <a:ext cx="8001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самое ценное, что родители после проведенных мастер-классов, могут использовать полученные знания, организуя с детьми занятия в домашних условиях. У родителей появляется огромный интерес к совместной деятельности с детьми и желание проводить с ними больше времени.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Увидев в магазине книгу «Массаж ложками», я увлеклась этой темой, мы с ребятами с удовольствием делаем массаж, научили родителей его делать, на мастер – классе я рассказала о пользе такого массажа, показали упражнения. Теперь мамы с детьми дома его делают регулярно. Польза для здоровья и красоты!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F:\Работа с родителями\20190326_175011.jpg"/>
          <p:cNvPicPr>
            <a:picLocks noChangeAspect="1" noChangeArrowheads="1"/>
          </p:cNvPicPr>
          <p:nvPr/>
        </p:nvPicPr>
        <p:blipFill>
          <a:blip r:embed="rId3" cstate="print"/>
          <a:srcRect r="23333"/>
          <a:stretch>
            <a:fillRect/>
          </a:stretch>
        </p:blipFill>
        <p:spPr bwMode="auto">
          <a:xfrm>
            <a:off x="5715000" y="2438400"/>
            <a:ext cx="1828800" cy="1789043"/>
          </a:xfrm>
          <a:prstGeom prst="rect">
            <a:avLst/>
          </a:prstGeom>
          <a:noFill/>
        </p:spPr>
      </p:pic>
      <p:pic>
        <p:nvPicPr>
          <p:cNvPr id="8195" name="Picture 3" descr="F:\Работа с родителями\20190326_175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667000"/>
            <a:ext cx="2438400" cy="1828800"/>
          </a:xfrm>
          <a:prstGeom prst="rect">
            <a:avLst/>
          </a:prstGeom>
          <a:noFill/>
        </p:spPr>
      </p:pic>
      <p:pic>
        <p:nvPicPr>
          <p:cNvPr id="8196" name="Picture 4" descr="F:\Работа с родителями\20190326_1753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495800"/>
            <a:ext cx="2286000" cy="1714500"/>
          </a:xfrm>
          <a:prstGeom prst="rect">
            <a:avLst/>
          </a:prstGeom>
          <a:noFill/>
        </p:spPr>
      </p:pic>
      <p:pic>
        <p:nvPicPr>
          <p:cNvPr id="8197" name="Picture 5" descr="F:\Работа с родителями\20190326_1753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4343400"/>
            <a:ext cx="2133600" cy="1600200"/>
          </a:xfrm>
          <a:prstGeom prst="rect">
            <a:avLst/>
          </a:prstGeom>
          <a:noFill/>
        </p:spPr>
      </p:pic>
      <p:pic>
        <p:nvPicPr>
          <p:cNvPr id="8198" name="Picture 6" descr="F:\Работа с родителями\20190326_1753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800600"/>
            <a:ext cx="2032000" cy="1524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3400" y="457200"/>
            <a:ext cx="7772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 малой подвижности способствуют развитию внимательности, сообразительности, памяти, наблюдательности, ловкости, быстроты реакции, ориентировке в пространстве. Такие игры укрепляют сердечно – сосудистую, мышечную, дыхательную и другие системы организма. Они формируют и закрепляют двигательные умения. На дне открытых дверей мы с ребятами познакомили родителей с играми на внимание. Совместные игры очень сближают наш коллектив!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2" name="Picture 2" descr="F:\Работа с родителями\20190328_173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438400"/>
            <a:ext cx="1676400" cy="2235200"/>
          </a:xfrm>
          <a:prstGeom prst="rect">
            <a:avLst/>
          </a:prstGeom>
          <a:noFill/>
        </p:spPr>
      </p:pic>
      <p:pic>
        <p:nvPicPr>
          <p:cNvPr id="10244" name="Picture 4" descr="F:\Работа с родителями\20190328_174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0"/>
            <a:ext cx="1257300" cy="1676400"/>
          </a:xfrm>
          <a:prstGeom prst="rect">
            <a:avLst/>
          </a:prstGeom>
          <a:noFill/>
        </p:spPr>
      </p:pic>
      <p:pic>
        <p:nvPicPr>
          <p:cNvPr id="10245" name="Picture 5" descr="F:\Работа с родителями\20190328_1741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286000"/>
            <a:ext cx="1657350" cy="2209800"/>
          </a:xfrm>
          <a:prstGeom prst="rect">
            <a:avLst/>
          </a:prstGeom>
          <a:noFill/>
        </p:spPr>
      </p:pic>
      <p:pic>
        <p:nvPicPr>
          <p:cNvPr id="10246" name="Picture 6" descr="F:\Работа с родителями\20190328_1741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3657600"/>
            <a:ext cx="1257300" cy="1676400"/>
          </a:xfrm>
          <a:prstGeom prst="rect">
            <a:avLst/>
          </a:prstGeom>
          <a:noFill/>
        </p:spPr>
      </p:pic>
      <p:pic>
        <p:nvPicPr>
          <p:cNvPr id="10249" name="Picture 9" descr="F:\Работа с родителями\20190328_1745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4648200"/>
            <a:ext cx="1371600" cy="1828800"/>
          </a:xfrm>
          <a:prstGeom prst="rect">
            <a:avLst/>
          </a:prstGeom>
          <a:noFill/>
        </p:spPr>
      </p:pic>
      <p:pic>
        <p:nvPicPr>
          <p:cNvPr id="10250" name="Picture 10" descr="F:\Работа с родителями\20190328_1745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4572000"/>
            <a:ext cx="1257300" cy="1676400"/>
          </a:xfrm>
          <a:prstGeom prst="rect">
            <a:avLst/>
          </a:prstGeom>
          <a:noFill/>
        </p:spPr>
      </p:pic>
      <p:pic>
        <p:nvPicPr>
          <p:cNvPr id="10251" name="Picture 11" descr="F:\Работа с родителями\20190328_1748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1752600"/>
            <a:ext cx="1600200" cy="2133600"/>
          </a:xfrm>
          <a:prstGeom prst="rect">
            <a:avLst/>
          </a:prstGeom>
          <a:noFill/>
        </p:spPr>
      </p:pic>
      <p:pic>
        <p:nvPicPr>
          <p:cNvPr id="10252" name="Picture 12" descr="F:\Работа с родителями\20190328_1749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15200" y="4648200"/>
            <a:ext cx="1371600" cy="18288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62000" y="685800"/>
            <a:ext cx="754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Всем нравиться всё новое, необычное, захватывающее. Песок, был, есть, и будет самым притягательным материалом. На мастер-классе «Рисование цветным песком» я   рассказала, чем полезно рисование цветным песком для детей. Затем дети с мамами создавали свои шедевры.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F:\Работа с родителями\20190403_174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1733550"/>
            <a:ext cx="2133600" cy="1600200"/>
          </a:xfrm>
          <a:prstGeom prst="rect">
            <a:avLst/>
          </a:prstGeom>
          <a:noFill/>
        </p:spPr>
      </p:pic>
      <p:pic>
        <p:nvPicPr>
          <p:cNvPr id="11267" name="Picture 3" descr="F:\Работа с родителями\20190403_1747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3657600"/>
            <a:ext cx="2438400" cy="1828800"/>
          </a:xfrm>
          <a:prstGeom prst="rect">
            <a:avLst/>
          </a:prstGeom>
          <a:noFill/>
        </p:spPr>
      </p:pic>
      <p:pic>
        <p:nvPicPr>
          <p:cNvPr id="11268" name="Picture 4" descr="F:\Работа с родителями\20190403_180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733800"/>
            <a:ext cx="2235200" cy="1676400"/>
          </a:xfrm>
          <a:prstGeom prst="rect">
            <a:avLst/>
          </a:prstGeom>
          <a:noFill/>
        </p:spPr>
      </p:pic>
      <p:pic>
        <p:nvPicPr>
          <p:cNvPr id="11269" name="Picture 5" descr="F:\Работа с родителями\20190403_1804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1905000"/>
            <a:ext cx="1828800" cy="1371600"/>
          </a:xfrm>
          <a:prstGeom prst="rect">
            <a:avLst/>
          </a:prstGeom>
          <a:noFill/>
        </p:spPr>
      </p:pic>
      <p:pic>
        <p:nvPicPr>
          <p:cNvPr id="11270" name="Picture 6" descr="F:\Работа с родителями\20190403_1817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" y="3352800"/>
            <a:ext cx="2209800" cy="16573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3400" y="6096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Участвуя в проекте «Космос – это интересно!», родители с детьми сами создали творческую мастерскую, где придумывали работы на тему «Космос», изготавливая их из бумаги, пластилина.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F:\Работа с родителями\20191206_170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828800"/>
            <a:ext cx="1543050" cy="2057400"/>
          </a:xfrm>
          <a:prstGeom prst="rect">
            <a:avLst/>
          </a:prstGeom>
          <a:noFill/>
        </p:spPr>
      </p:pic>
      <p:pic>
        <p:nvPicPr>
          <p:cNvPr id="12292" name="Picture 4" descr="F:\Работа с родителями\20191206_170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981200"/>
            <a:ext cx="1485900" cy="1981200"/>
          </a:xfrm>
          <a:prstGeom prst="rect">
            <a:avLst/>
          </a:prstGeom>
          <a:noFill/>
        </p:spPr>
      </p:pic>
      <p:pic>
        <p:nvPicPr>
          <p:cNvPr id="12293" name="Picture 5" descr="F:\Работа с родителями\20191206_1706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2971800"/>
            <a:ext cx="1200150" cy="1600200"/>
          </a:xfrm>
          <a:prstGeom prst="rect">
            <a:avLst/>
          </a:prstGeom>
          <a:noFill/>
        </p:spPr>
      </p:pic>
      <p:pic>
        <p:nvPicPr>
          <p:cNvPr id="12297" name="Picture 9" descr="F:\Работа с родителями\20191206_1730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7600" y="4876800"/>
            <a:ext cx="1085850" cy="1447800"/>
          </a:xfrm>
          <a:prstGeom prst="rect">
            <a:avLst/>
          </a:prstGeom>
          <a:noFill/>
        </p:spPr>
      </p:pic>
      <p:pic>
        <p:nvPicPr>
          <p:cNvPr id="12298" name="Picture 10" descr="F:\Работа с родителями\20191206_1732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10200" y="5181600"/>
            <a:ext cx="1727200" cy="1295400"/>
          </a:xfrm>
          <a:prstGeom prst="rect">
            <a:avLst/>
          </a:prstGeom>
          <a:noFill/>
        </p:spPr>
      </p:pic>
      <p:pic>
        <p:nvPicPr>
          <p:cNvPr id="12299" name="Picture 11" descr="F:\Работа с родителями\20191206_1735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2800" y="4724400"/>
            <a:ext cx="1930400" cy="1447800"/>
          </a:xfrm>
          <a:prstGeom prst="rect">
            <a:avLst/>
          </a:prstGeom>
          <a:noFill/>
        </p:spPr>
      </p:pic>
      <p:pic>
        <p:nvPicPr>
          <p:cNvPr id="12301" name="Picture 13" descr="F:\Работа с родителями\20191206_1736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86400" y="2057400"/>
            <a:ext cx="1276350" cy="1701800"/>
          </a:xfrm>
          <a:prstGeom prst="rect">
            <a:avLst/>
          </a:prstGeom>
          <a:noFill/>
        </p:spPr>
      </p:pic>
      <p:pic>
        <p:nvPicPr>
          <p:cNvPr id="12302" name="Picture 14" descr="F:\Работа с родителями\20191206_17373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14400" y="4495800"/>
            <a:ext cx="1828800" cy="1371600"/>
          </a:xfrm>
          <a:prstGeom prst="rect">
            <a:avLst/>
          </a:prstGeom>
          <a:noFill/>
        </p:spPr>
      </p:pic>
      <p:pic>
        <p:nvPicPr>
          <p:cNvPr id="12304" name="Picture 16" descr="F:\Работа с родителями\20191206_1724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2286000"/>
            <a:ext cx="1257300" cy="16764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533400" y="6096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мастерской «Снежинка из декоративной проволоки» мама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Василины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познакомила детей и других родителей с новым материалом из которого можно сделать разные поделки, у ребят получились необычные снежинки, которыми они украсили ёлочку в группе.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2999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р\Desktop\Новая папка (4)\20190304_175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648200"/>
            <a:ext cx="2404534" cy="1352550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457200" y="304800"/>
            <a:ext cx="7924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Мини-музеи стали неотъемлемой частью развивающей предметной среды нашей группы. Важная особенность этих элементов развивающей среды  - участие в их создании детей и родителей. Одни из последних наших мини – музеев: «Озорные чашечки», «Чудеса из дерева», Подводный мир». Привлечение родителей к участию в совместных музейных мероприятиях является показателем эффективного сотрудничества педагогов с семьями, при котором родители постепенно от наблюдателей педагогического процесса перешли к позиции инициаторов и активных участников.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F:\Проект Озорные чашечки\20190423_0944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819400"/>
            <a:ext cx="2133600" cy="288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р\Downloads\рамка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81000" y="381000"/>
            <a:ext cx="8458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нашем саду на основные календарные праздники оформляются выставки детских работ и совместных работ детей и родителей. Они оформляются в фойе детского сада, на лестничных пролётах, в группе или в музыкальном зале. Выставки воспитывают интерес  к окружающему миру, развивают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креативные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способности, а также: укрепляют связь дошкольного учреждения с семьёй, побуждают родителей к совместной деятельности с детьми и объединяют их в творческую команду, стимулируют детей к применению полученных умений и навыков в продуктивной деятельности, создают приподнятую эмоциональную атмосферу в преддверии праздников.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Работа с родителями\20191226_112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276600"/>
            <a:ext cx="1219200" cy="1625600"/>
          </a:xfrm>
          <a:prstGeom prst="rect">
            <a:avLst/>
          </a:prstGeom>
          <a:noFill/>
        </p:spPr>
      </p:pic>
      <p:pic>
        <p:nvPicPr>
          <p:cNvPr id="4" name="Picture 3" descr="F:\Работа с родителями\20191226_1129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2819400"/>
            <a:ext cx="1428750" cy="1905000"/>
          </a:xfrm>
          <a:prstGeom prst="rect">
            <a:avLst/>
          </a:prstGeom>
          <a:noFill/>
        </p:spPr>
      </p:pic>
      <p:pic>
        <p:nvPicPr>
          <p:cNvPr id="5" name="Picture 6" descr="F:\Работа с родителями\20200218_1543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0" y="2667000"/>
            <a:ext cx="1352550" cy="1803400"/>
          </a:xfrm>
          <a:prstGeom prst="rect">
            <a:avLst/>
          </a:prstGeom>
          <a:noFill/>
        </p:spPr>
      </p:pic>
      <p:pic>
        <p:nvPicPr>
          <p:cNvPr id="6" name="Picture 2" descr="C:\Users\р\Desktop\Новая папка (4)\20190301_134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0" y="2819400"/>
            <a:ext cx="2302933" cy="1295400"/>
          </a:xfrm>
          <a:prstGeom prst="rect">
            <a:avLst/>
          </a:prstGeom>
          <a:noFill/>
        </p:spPr>
      </p:pic>
      <p:pic>
        <p:nvPicPr>
          <p:cNvPr id="8" name="Picture 4" descr="F:\Работа с родителями\20200218_1542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86400" y="4191000"/>
            <a:ext cx="1485900" cy="1981200"/>
          </a:xfrm>
          <a:prstGeom prst="rect">
            <a:avLst/>
          </a:prstGeom>
          <a:noFill/>
        </p:spPr>
      </p:pic>
      <p:pic>
        <p:nvPicPr>
          <p:cNvPr id="6146" name="Picture 2" descr="F:\проект Осень\выставка\20180926_1706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953000"/>
            <a:ext cx="2540000" cy="1428750"/>
          </a:xfrm>
          <a:prstGeom prst="rect">
            <a:avLst/>
          </a:prstGeom>
          <a:noFill/>
        </p:spPr>
      </p:pic>
      <p:pic>
        <p:nvPicPr>
          <p:cNvPr id="6148" name="Picture 4" descr="F:\Моя мамочка\выставка на лест.пролёте\20190311_15272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" y="5257800"/>
            <a:ext cx="1828800" cy="1371600"/>
          </a:xfrm>
          <a:prstGeom prst="rect">
            <a:avLst/>
          </a:prstGeom>
          <a:noFill/>
        </p:spPr>
      </p:pic>
      <p:pic>
        <p:nvPicPr>
          <p:cNvPr id="6149" name="Picture 5" descr="F:\Моя мамочка\выставка на лест.пролёте\20201126_15155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81850" y="4622800"/>
            <a:ext cx="1504950" cy="200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F:\Моя мамочка\выставка на лест.пролёте\20211125_141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685800"/>
            <a:ext cx="3251200" cy="2438400"/>
          </a:xfrm>
          <a:prstGeom prst="rect">
            <a:avLst/>
          </a:prstGeom>
          <a:noFill/>
        </p:spPr>
      </p:pic>
      <p:pic>
        <p:nvPicPr>
          <p:cNvPr id="8195" name="Picture 3" descr="F:\Моя мамочка\выставка на лест.пролёте\выставка для мам\20190311_1522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914400"/>
            <a:ext cx="1581150" cy="2108200"/>
          </a:xfrm>
          <a:prstGeom prst="rect">
            <a:avLst/>
          </a:prstGeom>
          <a:noFill/>
        </p:spPr>
      </p:pic>
      <p:pic>
        <p:nvPicPr>
          <p:cNvPr id="8196" name="Picture 4" descr="F:\Моя мамочка\выставка на лест.пролёте\выставка для мам\20190311_1523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657600"/>
            <a:ext cx="1543050" cy="2057400"/>
          </a:xfrm>
          <a:prstGeom prst="rect">
            <a:avLst/>
          </a:prstGeom>
          <a:noFill/>
        </p:spPr>
      </p:pic>
      <p:pic>
        <p:nvPicPr>
          <p:cNvPr id="8197" name="Picture 5" descr="F:\Моя мамочка\выставка Мамочка мо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82600"/>
            <a:ext cx="1752600" cy="2336800"/>
          </a:xfrm>
          <a:prstGeom prst="rect">
            <a:avLst/>
          </a:prstGeom>
          <a:noFill/>
        </p:spPr>
      </p:pic>
      <p:pic>
        <p:nvPicPr>
          <p:cNvPr id="8198" name="Picture 6" descr="F:\проект Зимняя сказка\Новогодняя выставка в группе\новогодняя выставка в групп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3657600"/>
            <a:ext cx="3251200" cy="2438400"/>
          </a:xfrm>
          <a:prstGeom prst="rect">
            <a:avLst/>
          </a:prstGeom>
          <a:noFill/>
        </p:spPr>
      </p:pic>
      <p:pic>
        <p:nvPicPr>
          <p:cNvPr id="8" name="Picture 2" descr="F:\проект Зимняя сказка\Выставка на лестн.пролёте\20201216_1114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886200"/>
            <a:ext cx="2387600" cy="179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5800" y="53340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 плодотворного контакта с семьёй и полного взаимодействия между родителями и педагогами не решается ни одна воспитательная или образовательная задача. Поэтому важна роль семьи в развитии интереса к экспериментальной деятельности у детей. Несложные опыты и эксперименты  наши родители проводят дома с детьми. Обсуждают их, делают выводы и делятся полученными знаниями с другими детьми.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р\Desktop\Новая папка (2)\20220328_17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1486093" cy="815975"/>
          </a:xfrm>
          <a:prstGeom prst="rect">
            <a:avLst/>
          </a:prstGeom>
          <a:noFill/>
        </p:spPr>
      </p:pic>
      <p:pic>
        <p:nvPicPr>
          <p:cNvPr id="9220" name="Picture 4" descr="C:\Users\р\Desktop\Новая папка (2)\20220328_17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962400"/>
            <a:ext cx="1176154" cy="1835150"/>
          </a:xfrm>
          <a:prstGeom prst="rect">
            <a:avLst/>
          </a:prstGeom>
          <a:noFill/>
        </p:spPr>
      </p:pic>
      <p:pic>
        <p:nvPicPr>
          <p:cNvPr id="9221" name="Picture 5" descr="C:\Users\р\Desktop\Новая папка (2)\20220328_170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2743200"/>
            <a:ext cx="1247294" cy="1873250"/>
          </a:xfrm>
          <a:prstGeom prst="rect">
            <a:avLst/>
          </a:prstGeom>
          <a:noFill/>
        </p:spPr>
      </p:pic>
      <p:pic>
        <p:nvPicPr>
          <p:cNvPr id="9223" name="Picture 7" descr="C:\Users\р\Desktop\Новая папка (2)\20220328_1658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4267200"/>
            <a:ext cx="1085127" cy="1905000"/>
          </a:xfrm>
          <a:prstGeom prst="rect">
            <a:avLst/>
          </a:prstGeom>
          <a:noFill/>
        </p:spPr>
      </p:pic>
      <p:pic>
        <p:nvPicPr>
          <p:cNvPr id="9224" name="Picture 8" descr="C:\Users\р\Desktop\Новая папка (2)\20220328_1702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2667000"/>
            <a:ext cx="1233654" cy="216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04800" y="381965"/>
            <a:ext cx="7696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 и родители – партнёры в общем важном и нелёгком деле – воспитании детей. Успешным партнёрство может быть только при наличии взаимоуважения, доброжелательности. Сотрудничество и сотворчество, в основе которых – вера в ребёнка, его возможности, - станут основными формами взаимодействия педагога. В современных условиях детского сада трудно обойтись без поддержки родителей.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F:\Работа с родителями\20191211_1605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514600"/>
            <a:ext cx="1885950" cy="2514600"/>
          </a:xfrm>
          <a:prstGeom prst="rect">
            <a:avLst/>
          </a:prstGeom>
          <a:noFill/>
        </p:spPr>
      </p:pic>
      <p:pic>
        <p:nvPicPr>
          <p:cNvPr id="6" name="Picture 5" descr="F:\Работа с родителями\20190328_094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2667000"/>
            <a:ext cx="31496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9" name="Picture 3" descr="F:\Работа с родителями\20191212_084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5105400"/>
            <a:ext cx="1143000" cy="1524000"/>
          </a:xfrm>
          <a:prstGeom prst="rect">
            <a:avLst/>
          </a:prstGeom>
          <a:noFill/>
        </p:spPr>
      </p:pic>
      <p:pic>
        <p:nvPicPr>
          <p:cNvPr id="14341" name="Picture 5" descr="F:\Работа с родителями\20191212_0845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4191000"/>
            <a:ext cx="742950" cy="990600"/>
          </a:xfrm>
          <a:prstGeom prst="rect">
            <a:avLst/>
          </a:prstGeom>
          <a:noFill/>
        </p:spPr>
      </p:pic>
      <p:pic>
        <p:nvPicPr>
          <p:cNvPr id="14342" name="Picture 6" descr="F:\Работа с родителями\20191212_0903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3733800"/>
            <a:ext cx="990600" cy="1320800"/>
          </a:xfrm>
          <a:prstGeom prst="rect">
            <a:avLst/>
          </a:prstGeom>
          <a:noFill/>
        </p:spPr>
      </p:pic>
      <p:pic>
        <p:nvPicPr>
          <p:cNvPr id="14344" name="Picture 8" descr="F:\Работа с родителями\20191212_0904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810000"/>
            <a:ext cx="990600" cy="1320800"/>
          </a:xfrm>
          <a:prstGeom prst="rect">
            <a:avLst/>
          </a:prstGeom>
          <a:noFill/>
        </p:spPr>
      </p:pic>
      <p:pic>
        <p:nvPicPr>
          <p:cNvPr id="14345" name="Picture 9" descr="F:\Работа с родителями\20191212_09055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91400" y="5029200"/>
            <a:ext cx="1104900" cy="1473200"/>
          </a:xfrm>
          <a:prstGeom prst="rect">
            <a:avLst/>
          </a:prstGeom>
          <a:noFill/>
        </p:spPr>
      </p:pic>
      <p:pic>
        <p:nvPicPr>
          <p:cNvPr id="14347" name="Picture 11" descr="F:\Работа с родителями\20191212_09105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038600"/>
            <a:ext cx="914400" cy="1219200"/>
          </a:xfrm>
          <a:prstGeom prst="rect">
            <a:avLst/>
          </a:prstGeom>
          <a:noFill/>
        </p:spPr>
      </p:pic>
      <p:pic>
        <p:nvPicPr>
          <p:cNvPr id="14348" name="Picture 12" descr="F:\Работа с родителями\20191212_0907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5181600"/>
            <a:ext cx="990600" cy="1320800"/>
          </a:xfrm>
          <a:prstGeom prst="rect">
            <a:avLst/>
          </a:prstGeom>
          <a:noFill/>
        </p:spPr>
      </p:pic>
      <p:pic>
        <p:nvPicPr>
          <p:cNvPr id="14349" name="Picture 13" descr="F:\Работа с родителями\20191212_0841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24200" y="5003800"/>
            <a:ext cx="1066800" cy="14224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279400" y="4368800"/>
            <a:ext cx="142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5400000">
            <a:off x="5765800" y="5232400"/>
            <a:ext cx="142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 cstate="print"/>
          <a:srcRect l="11905"/>
          <a:stretch>
            <a:fillRect/>
          </a:stretch>
        </p:blipFill>
        <p:spPr bwMode="auto">
          <a:xfrm rot="5400000">
            <a:off x="3342519" y="3972681"/>
            <a:ext cx="116356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457200" y="381000"/>
            <a:ext cx="7848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Конкурс - это не просто мероприятие в стенах ДОУ, это продолжение и расширение образовательного процесса, в котором участвуют ребёнок, родитель и педагог. Воспитатели помогают семье подготовиться к участию в конкурсе; ребёнок получает первый социальный опыт участия в конкурсном движении, а родитель учится относиться к конкурсам серьезно, знакомясь с положениями и системой оценки. Наши малыши с родителями стараются участвовать в конкурсах различного уровня. Это и конкурсы поделок, рисунков, конкурсы научно-исследовательских работ, познавательные, конкурсы мини-музеев и выставок, различные викторины и олимпиады. Занимают наши воспитанники  и призовые места, и это радует всех нас и даёт толчок для участия в новых конкурсах. Организация и проведение детско-родительских конкурсов активизирует и сближает родителей с детским садом.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3000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Users\р\Desktop\овощи\20210916_155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429000"/>
            <a:ext cx="1485900" cy="1981200"/>
          </a:xfrm>
          <a:prstGeom prst="rect">
            <a:avLst/>
          </a:prstGeom>
          <a:noFill/>
        </p:spPr>
      </p:pic>
      <p:pic>
        <p:nvPicPr>
          <p:cNvPr id="4099" name="Picture 3" descr="C:\Users\р\Desktop\овощи\20210917_0912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505200"/>
            <a:ext cx="1200150" cy="1600200"/>
          </a:xfrm>
          <a:prstGeom prst="rect">
            <a:avLst/>
          </a:prstGeom>
          <a:noFill/>
        </p:spPr>
      </p:pic>
      <p:pic>
        <p:nvPicPr>
          <p:cNvPr id="4100" name="Picture 4" descr="C:\Users\р\Desktop\овощи\20210917_0918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3581400"/>
            <a:ext cx="1371600" cy="1828800"/>
          </a:xfrm>
          <a:prstGeom prst="rect">
            <a:avLst/>
          </a:prstGeom>
          <a:noFill/>
        </p:spPr>
      </p:pic>
      <p:pic>
        <p:nvPicPr>
          <p:cNvPr id="4101" name="Picture 5" descr="C:\Users\р\Desktop\овощи\20210917_0928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3505200"/>
            <a:ext cx="1371600" cy="1828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304800"/>
            <a:ext cx="792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Работа над проектом имеет большое значение для развития познавательных интересов ребенка. Основная цель привлечения  родителей к проектной деятельности ребенка – сотрудничество, содействие, партнерство.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Установление доверительных отношений с родителями плавно ведет к совместному исследованию и формированию гармонически развитой личности ребенка, повышению правовой и психолого-педагогической культуры родителей, созданию единого образовательного пространства для дошкольника в семье и детском саду, выработке согласованных педагогически целесообразных требований к ребенку с учетом его самобытности, дарования, индивидуального темпа продвижения, возрастных особенностей.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Родителям это необходимо, для того, чтобы научиться понимать ребенка.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38200" y="5638800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Самый важный результат проектной деятельности с детьми – создание настоящего сообщества детей, воспитателей и родителей.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762000" y="762000"/>
            <a:ext cx="77724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Подводя итоги работы с родителями хочу сказать, что их вовлечение в педагогическую деятельность важно не потому, что этого хочу я, как педагог, а потому, что это необходимо для развития их собственного ребёнка. На сегодняшний день можно сказать, что у меня сложилась определенная система в работе с родителями. Использование разнообразных форм работы дало определенные результаты, родители из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«зрителей»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«наблюдателей»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перешли в активных участников всех мероприятий детского сада и моими добрыми помощниками, создана атмосфера взаимоуважения. Опыт работы показал, позиция родителей как воспитателей стала более гибкой. Теперь они ощущают себя более компетентными в воспитании детей. И в дальнейшем я буду продолжать искать новые пути сотрудничества с родителями. Ведь у нас одна общая цель – воспитывать будущих созидателей жизни. Каков человек – таков мир, который он создает вокруг себя. Хочется верить, что наши малыши, когда вырастут будут заботливыми, внимательными, успешными и чуткими людьми.</a:t>
            </a:r>
          </a:p>
          <a:p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118172" y="2967335"/>
            <a:ext cx="6907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09600" y="533400"/>
            <a:ext cx="762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Поэтому воспитатели должны проявить инициативу и понять, каким образом взаимодействовать с каждой отдельной семьей на благо ребенка. Используя принцип индивидуального подхода к участию родителей,  разработала разнообразные способы вовлечения в работу большей части семей.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5800" y="20574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Очень важно использовать разнообразные виды деятельности, которые создают возможность для сотрудничества родителей и воспитателей.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F:\Работа с родителями\20200214_173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3352800"/>
            <a:ext cx="1866900" cy="2489200"/>
          </a:xfrm>
          <a:prstGeom prst="rect">
            <a:avLst/>
          </a:prstGeom>
          <a:noFill/>
        </p:spPr>
      </p:pic>
      <p:pic>
        <p:nvPicPr>
          <p:cNvPr id="6" name="Picture 4" descr="F:\Работа с родителями\IMG-b83a2b6b57df23bbae02fe57e43b25c6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2971800"/>
            <a:ext cx="18288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381000" y="889844"/>
            <a:ext cx="845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родители активные участники всех мероприятий, которые проводятся в детском саду: праздники, конкурсы, акции, проекты, экскурсии, целевые прогулки, мастер – классы, выставки. Родители проявляют искрений интерес к жизни группы.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F:\Работа с родителями\20191206_17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362200"/>
            <a:ext cx="1905000" cy="2540000"/>
          </a:xfrm>
          <a:prstGeom prst="rect">
            <a:avLst/>
          </a:prstGeom>
          <a:noFill/>
        </p:spPr>
      </p:pic>
      <p:pic>
        <p:nvPicPr>
          <p:cNvPr id="5" name="Picture 2" descr="F:\Работа с родителями\IMG-4f9d69584f267ddbdab1ee08f6a024c5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2667000"/>
            <a:ext cx="2133600" cy="284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2999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3400" y="533400"/>
            <a:ext cx="7772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Досуговое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направление в работе с родителями оказалось самым привлекательным, востребованным, полезным. Это объясняется тем, что любое совместное мероприятие позволяет родителям: увидеть изнутри проблемы своего ребенка, трудности во взаимоотношениях; посмотреть, как это делают другие, то есть приобрести опыт взаимодействия не только со своим ребенком, но и с родительской общественностью в целом. Праздник в детском саду — это радость, веселье, торжество, которое разделяют и взрослые, и дети. Родители — самые дорогие и близкие люди! Они увидели, что дети гордятся ими, им хочется вместе с ними танцевать, петь песни, играть. Проводимая работа позволяет повысить психолого-педагогическую компетентность родителей в вопросах детско-родительских отношений.</a:t>
            </a:r>
          </a:p>
        </p:txBody>
      </p:sp>
      <p:pic>
        <p:nvPicPr>
          <p:cNvPr id="4" name="Picture 7" descr="F:\Работа с родителями\20190328_174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3886200"/>
            <a:ext cx="1600200" cy="2133600"/>
          </a:xfrm>
          <a:prstGeom prst="rect">
            <a:avLst/>
          </a:prstGeom>
          <a:noFill/>
        </p:spPr>
      </p:pic>
      <p:pic>
        <p:nvPicPr>
          <p:cNvPr id="5" name="Picture 13" descr="F:\Работа с родителями\20200219_1802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962400"/>
            <a:ext cx="142875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Работа с родителями\IMG-0d36229f04cd8c9541070e01ae46931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667000"/>
            <a:ext cx="1028700" cy="1371600"/>
          </a:xfrm>
          <a:prstGeom prst="rect">
            <a:avLst/>
          </a:prstGeom>
          <a:noFill/>
        </p:spPr>
      </p:pic>
      <p:pic>
        <p:nvPicPr>
          <p:cNvPr id="1027" name="Picture 3" descr="F:\Работа с родителями\20200219_171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286000"/>
            <a:ext cx="1828800" cy="2438400"/>
          </a:xfrm>
          <a:prstGeom prst="rect">
            <a:avLst/>
          </a:prstGeom>
          <a:noFill/>
        </p:spPr>
      </p:pic>
      <p:pic>
        <p:nvPicPr>
          <p:cNvPr id="1028" name="Picture 4" descr="F:\Работа с родителями\20200220_174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505200"/>
            <a:ext cx="2590800" cy="1943100"/>
          </a:xfrm>
          <a:prstGeom prst="rect">
            <a:avLst/>
          </a:prstGeom>
          <a:noFill/>
        </p:spPr>
      </p:pic>
      <p:pic>
        <p:nvPicPr>
          <p:cNvPr id="1029" name="Picture 5" descr="F:\Работа с родителями\20200220_175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438400"/>
            <a:ext cx="1085850" cy="1447800"/>
          </a:xfrm>
          <a:prstGeom prst="rect">
            <a:avLst/>
          </a:prstGeom>
          <a:noFill/>
        </p:spPr>
      </p:pic>
      <p:pic>
        <p:nvPicPr>
          <p:cNvPr id="1030" name="Picture 6" descr="F:\Работа с родителями\20200220_18154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038600"/>
            <a:ext cx="1028700" cy="13716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85800" y="685800"/>
            <a:ext cx="8077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Привлечение родителей в детские праздники очень важно и для детей, и для них самих. Дети и родители становятся ближе. Родители не только смотрят на своих детей, снимают их на телефоны, они становятся с ними на одну сцену, на одну площадку, погружаются в одну атмосферу. А что может быть лучше атмосферы праздника?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997200" y="35560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90525" y="3190875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438775" y="3019425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33400" y="533400"/>
            <a:ext cx="822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Игра для ребенка является наиболее привлекательной, естественной формой и средством познания мира, своих возможностей, самовыражения и саморазвития. Среди широко используемых в практике игровых технологий можно выделить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технологию. Такую игру можно проводить как в помещении, так и на улице. 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- это командная игра, идея игры проста – команда, перемещаясь по точкам, выполняет различные задания.  Главное, это то, что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помогают активизировать и детей, и родителей, и педагогов.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р\Downloads\рамка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42999" y="-1143001"/>
            <a:ext cx="6858001" cy="914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09600" y="761999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Участники учатся договариваться друг с другом, распределять обязанности, действовать вместе, переживать друг за друга, помогать. 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 это способствует сплочению не только детского коллектива, но и родительского сообщества, а также улучшает детско-родительские отношения. А еще немаловажным является то, что родители становятся активными участниками образовательного процесса в ДОУ, укрепляются и формируются доверительные взаимоотношения детский сад-семья, родители вовлекаются в образовательный процесс ДОУ.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8800" y="37084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1270</TotalTime>
  <Words>1033</Words>
  <Application>Microsoft Office PowerPoint</Application>
  <PresentationFormat>Экран (4:3)</PresentationFormat>
  <Paragraphs>51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</dc:creator>
  <cp:lastModifiedBy>м.</cp:lastModifiedBy>
  <cp:revision>8</cp:revision>
  <dcterms:created xsi:type="dcterms:W3CDTF">2006-08-16T00:00:00Z</dcterms:created>
  <dcterms:modified xsi:type="dcterms:W3CDTF">2023-02-19T06:01:56Z</dcterms:modified>
</cp:coreProperties>
</file>