
<file path=[Content_Types].xml><?xml version="1.0" encoding="utf-8"?>
<Types xmlns="http://schemas.openxmlformats.org/package/2006/content-types">
  <Default Extension="png" ContentType="image/png"/>
  <Default Extension="png&amp;ehk=4XSVDRZ" ContentType="image/png"/>
  <Default Extension="jpeg" ContentType="image/jpeg"/>
  <Default Extension="rels" ContentType="application/vnd.openxmlformats-package.relationships+xml"/>
  <Default Extension="xml" ContentType="application/xml"/>
  <Default Extension="JPG&amp;ehk=Km9zx" ContentType="image/jpeg"/>
  <Default Extension="JPG&amp;ehk=FtyQh1w4" ContentType="image/jpe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2C0E0-F863-47EA-99B8-61AB7C57623D}" type="datetimeFigureOut">
              <a:rPr lang="ru-RU" smtClean="0"/>
              <a:t>23.04.2017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C711BA4-94EC-49B3-B435-5E969FFAC2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775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2C0E0-F863-47EA-99B8-61AB7C57623D}" type="datetimeFigureOut">
              <a:rPr lang="ru-RU" smtClean="0"/>
              <a:t>23.04.2017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C711BA4-94EC-49B3-B435-5E969FFAC2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800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2C0E0-F863-47EA-99B8-61AB7C57623D}" type="datetimeFigureOut">
              <a:rPr lang="ru-RU" smtClean="0"/>
              <a:t>23.04.2017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C711BA4-94EC-49B3-B435-5E969FFAC2E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2180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2C0E0-F863-47EA-99B8-61AB7C57623D}" type="datetimeFigureOut">
              <a:rPr lang="ru-RU" smtClean="0"/>
              <a:t>23.04.2017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C711BA4-94EC-49B3-B435-5E969FFAC2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4085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2C0E0-F863-47EA-99B8-61AB7C57623D}" type="datetimeFigureOut">
              <a:rPr lang="ru-RU" smtClean="0"/>
              <a:t>23.04.2017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C711BA4-94EC-49B3-B435-5E969FFAC2E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9412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2C0E0-F863-47EA-99B8-61AB7C57623D}" type="datetimeFigureOut">
              <a:rPr lang="ru-RU" smtClean="0"/>
              <a:t>23.04.2017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C711BA4-94EC-49B3-B435-5E969FFAC2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3519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2C0E0-F863-47EA-99B8-61AB7C57623D}" type="datetimeFigureOut">
              <a:rPr lang="ru-RU" smtClean="0"/>
              <a:t>23.04.2017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1BA4-94EC-49B3-B435-5E969FFAC2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54772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2C0E0-F863-47EA-99B8-61AB7C57623D}" type="datetimeFigureOut">
              <a:rPr lang="ru-RU" smtClean="0"/>
              <a:t>23.04.2017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1BA4-94EC-49B3-B435-5E969FFAC2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966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2C0E0-F863-47EA-99B8-61AB7C57623D}" type="datetimeFigureOut">
              <a:rPr lang="ru-RU" smtClean="0"/>
              <a:t>23.04.2017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1BA4-94EC-49B3-B435-5E969FFAC2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08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2C0E0-F863-47EA-99B8-61AB7C57623D}" type="datetimeFigureOut">
              <a:rPr lang="ru-RU" smtClean="0"/>
              <a:t>23.04.2017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C711BA4-94EC-49B3-B435-5E969FFAC2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0078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2C0E0-F863-47EA-99B8-61AB7C57623D}" type="datetimeFigureOut">
              <a:rPr lang="ru-RU" smtClean="0"/>
              <a:t>23.04.2017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C711BA4-94EC-49B3-B435-5E969FFAC2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14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2C0E0-F863-47EA-99B8-61AB7C57623D}" type="datetimeFigureOut">
              <a:rPr lang="ru-RU" smtClean="0"/>
              <a:t>23.04.2017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C711BA4-94EC-49B3-B435-5E969FFAC2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361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2C0E0-F863-47EA-99B8-61AB7C57623D}" type="datetimeFigureOut">
              <a:rPr lang="ru-RU" smtClean="0"/>
              <a:t>23.04.2017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1BA4-94EC-49B3-B435-5E969FFAC2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953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2C0E0-F863-47EA-99B8-61AB7C57623D}" type="datetimeFigureOut">
              <a:rPr lang="ru-RU" smtClean="0"/>
              <a:t>23.04.2017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1BA4-94EC-49B3-B435-5E969FFAC2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4571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2C0E0-F863-47EA-99B8-61AB7C57623D}" type="datetimeFigureOut">
              <a:rPr lang="ru-RU" smtClean="0"/>
              <a:t>23.04.2017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1BA4-94EC-49B3-B435-5E969FFAC2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063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2C0E0-F863-47EA-99B8-61AB7C57623D}" type="datetimeFigureOut">
              <a:rPr lang="ru-RU" smtClean="0"/>
              <a:t>23.04.2017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C711BA4-94EC-49B3-B435-5E969FFAC2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52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2C0E0-F863-47EA-99B8-61AB7C57623D}" type="datetimeFigureOut">
              <a:rPr lang="ru-RU" smtClean="0"/>
              <a:t>23.04.2017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C711BA4-94EC-49B3-B435-5E969FFAC2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059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&amp;ehk=Km9zx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&amp;ehk=4XSVDRZ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&amp;ehk=FtyQh1w4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Подготовка к ОГЭ по теме «Центральные и вписанные углы»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Составила учитель математики: Еленкина Алена Викторовна</a:t>
            </a:r>
          </a:p>
        </p:txBody>
      </p:sp>
    </p:spTree>
    <p:extLst>
      <p:ext uri="{BB962C8B-B14F-4D97-AF65-F5344CB8AC3E}">
        <p14:creationId xmlns:p14="http://schemas.microsoft.com/office/powerpoint/2010/main" val="137201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Задача 6. </a:t>
            </a:r>
            <a:r>
              <a:rPr lang="ru-RU" sz="3200" i="1" dirty="0"/>
              <a:t>Найдите величину угла АВС.</a:t>
            </a:r>
            <a:endParaRPr lang="ru-RU" sz="3200" i="1" dirty="0">
              <a:solidFill>
                <a:srgbClr val="FF0000"/>
              </a:solidFill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4" y="2608499"/>
            <a:ext cx="3047999" cy="3083858"/>
          </a:xfrm>
        </p:spPr>
      </p:pic>
      <p:pic>
        <p:nvPicPr>
          <p:cNvPr id="8" name="Объект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192" y="2755521"/>
            <a:ext cx="3327037" cy="3170470"/>
          </a:xfrm>
        </p:spPr>
      </p:pic>
    </p:spTree>
    <p:extLst>
      <p:ext uri="{BB962C8B-B14F-4D97-AF65-F5344CB8AC3E}">
        <p14:creationId xmlns:p14="http://schemas.microsoft.com/office/powerpoint/2010/main" val="1433970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sz="2800" dirty="0"/>
              <a:t>Угол АОС - центральный для вписанного угла АВС.</a:t>
            </a:r>
          </a:p>
          <a:p>
            <a:r>
              <a:rPr lang="ru-RU" sz="2800" dirty="0"/>
              <a:t>Угол АВС = 90º (например, потому что для треугольника АОС выполняется теорема Пифагора),</a:t>
            </a:r>
          </a:p>
          <a:p>
            <a:r>
              <a:rPr lang="ru-RU" sz="2800" dirty="0"/>
              <a:t>Тогда угол АВС = 45º.</a:t>
            </a:r>
          </a:p>
          <a:p>
            <a:endParaRPr lang="ru-RU" sz="2800" dirty="0"/>
          </a:p>
          <a:p>
            <a:r>
              <a:rPr lang="ru-RU" sz="2800" dirty="0"/>
              <a:t>Ответ: 45º.</a:t>
            </a:r>
          </a:p>
        </p:txBody>
      </p:sp>
      <p:pic>
        <p:nvPicPr>
          <p:cNvPr id="7" name="Объект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2418" y="459581"/>
            <a:ext cx="2782956" cy="2651993"/>
          </a:xfrm>
        </p:spPr>
      </p:pic>
    </p:spTree>
    <p:extLst>
      <p:ext uri="{BB962C8B-B14F-4D97-AF65-F5344CB8AC3E}">
        <p14:creationId xmlns:p14="http://schemas.microsoft.com/office/powerpoint/2010/main" val="3966550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7.</a:t>
            </a:r>
            <a:r>
              <a:rPr lang="ru-RU" dirty="0"/>
              <a:t> </a:t>
            </a:r>
            <a:r>
              <a:rPr lang="ru-RU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Чему равен тупой вписанный угол, опирающийся на хорду, равную радиусу окружности?</a:t>
            </a:r>
            <a:br>
              <a:rPr lang="ru-RU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1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9107" y="1905000"/>
            <a:ext cx="4958572" cy="4853443"/>
          </a:xfrm>
        </p:spPr>
      </p:pic>
      <p:sp>
        <p:nvSpPr>
          <p:cNvPr id="9" name="Объект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6981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Так как хорда АС равна  радиусу окружности, то треугольник АОС – равносторонний. </a:t>
            </a:r>
          </a:p>
          <a:p>
            <a:r>
              <a:rPr lang="ru-RU" dirty="0"/>
              <a:t>Значит угол АОС = 60 º.</a:t>
            </a:r>
          </a:p>
          <a:p>
            <a:r>
              <a:rPr lang="ru-RU" dirty="0"/>
              <a:t>Тогда дуга АВС составляет 60 </a:t>
            </a:r>
            <a:r>
              <a:rPr lang="en-US" dirty="0"/>
              <a:t>º</a:t>
            </a:r>
            <a:r>
              <a:rPr lang="ru-RU" dirty="0"/>
              <a:t>.</a:t>
            </a:r>
          </a:p>
          <a:p>
            <a:r>
              <a:rPr lang="ru-RU" dirty="0"/>
              <a:t>Откуда следует, что дуга АС равна 300 </a:t>
            </a:r>
            <a:r>
              <a:rPr lang="en-US" dirty="0"/>
              <a:t>º</a:t>
            </a:r>
            <a:r>
              <a:rPr lang="ru-RU" dirty="0"/>
              <a:t>.</a:t>
            </a:r>
          </a:p>
          <a:p>
            <a:r>
              <a:rPr lang="ru-RU" dirty="0"/>
              <a:t>Значит, вписанный угол АВС, опирающийся на дугу АС, равен 150 </a:t>
            </a:r>
            <a:r>
              <a:rPr lang="en-US" dirty="0"/>
              <a:t>º</a:t>
            </a:r>
            <a:r>
              <a:rPr lang="ru-RU" dirty="0"/>
              <a:t>.</a:t>
            </a:r>
          </a:p>
          <a:p>
            <a:r>
              <a:rPr lang="ru-RU" dirty="0"/>
              <a:t>Ответ: 150 </a:t>
            </a:r>
            <a:r>
              <a:rPr lang="en-US" dirty="0"/>
              <a:t>º</a:t>
            </a:r>
            <a:r>
              <a:rPr lang="ru-RU" dirty="0"/>
              <a:t>.</a:t>
            </a:r>
          </a:p>
        </p:txBody>
      </p:sp>
      <p:pic>
        <p:nvPicPr>
          <p:cNvPr id="5" name="Объект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410" y="2232927"/>
            <a:ext cx="3920262" cy="3670917"/>
          </a:xfrm>
        </p:spPr>
      </p:pic>
    </p:spTree>
    <p:extLst>
      <p:ext uri="{BB962C8B-B14F-4D97-AF65-F5344CB8AC3E}">
        <p14:creationId xmlns:p14="http://schemas.microsoft.com/office/powerpoint/2010/main" val="3357558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40" b="1" dirty="0">
                <a:solidFill>
                  <a:srgbClr val="0070C0"/>
                </a:solidFill>
              </a:rPr>
              <a:t>Вписанный угол </a:t>
            </a:r>
            <a:endParaRPr lang="ru-RU" sz="404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sz="3200" dirty="0">
                <a:solidFill>
                  <a:srgbClr val="7030A0"/>
                </a:solidFill>
              </a:rPr>
              <a:t>угол, вершина которого лежит на окружности, а обе стороны пересекают эту окружность.</a:t>
            </a:r>
          </a:p>
        </p:txBody>
      </p:sp>
      <p:pic>
        <p:nvPicPr>
          <p:cNvPr id="13" name="Объект 12" descr="&lt;strong&gt;Inscribed&lt;/strong&gt; &lt;strong&gt;Angle&lt;/strong&gt; and Arcs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0804" y="2133600"/>
            <a:ext cx="2657475" cy="2971800"/>
          </a:xfrm>
        </p:spPr>
      </p:pic>
    </p:spTree>
    <p:extLst>
      <p:ext uri="{BB962C8B-B14F-4D97-AF65-F5344CB8AC3E}">
        <p14:creationId xmlns:p14="http://schemas.microsoft.com/office/powerpoint/2010/main" val="3464109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>
                <a:solidFill>
                  <a:srgbClr val="0070C0"/>
                </a:solidFill>
              </a:rPr>
              <a:t>Центральный угол </a:t>
            </a:r>
            <a:endParaRPr lang="ru-RU" sz="48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sz="2800" dirty="0">
                <a:solidFill>
                  <a:srgbClr val="7030A0"/>
                </a:solidFill>
              </a:rPr>
              <a:t>угол с вершиной в центре окружности. </a:t>
            </a:r>
            <a:r>
              <a:rPr lang="ru-RU" sz="2800" i="1" dirty="0">
                <a:solidFill>
                  <a:srgbClr val="7030A0"/>
                </a:solidFill>
              </a:rPr>
              <a:t>Центральный угол равен градусной мере дуги, на которую опирается</a:t>
            </a:r>
            <a:r>
              <a:rPr lang="ru-RU" dirty="0"/>
              <a:t>.</a:t>
            </a:r>
          </a:p>
        </p:txBody>
      </p:sp>
      <p:pic>
        <p:nvPicPr>
          <p:cNvPr id="6" name="Объект 5" descr="&lt;strong&gt;Центральный&lt;/strong&gt; &lt;strong&gt;угол&lt;/strong&gt;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81512">
            <a:off x="7109978" y="2194237"/>
            <a:ext cx="4194243" cy="2539357"/>
          </a:xfrm>
        </p:spPr>
      </p:pic>
    </p:spTree>
    <p:extLst>
      <p:ext uri="{BB962C8B-B14F-4D97-AF65-F5344CB8AC3E}">
        <p14:creationId xmlns:p14="http://schemas.microsoft.com/office/powerpoint/2010/main" val="1763892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7030A0"/>
                </a:solidFill>
              </a:rPr>
              <a:t>Свойства вписанных углов</a:t>
            </a:r>
          </a:p>
        </p:txBody>
      </p:sp>
      <p:pic>
        <p:nvPicPr>
          <p:cNvPr id="8" name="Объект 7" descr="&lt;strong&gt;inscribed&lt;/strong&gt; &lt;strong&gt;angle&lt;/strong&gt; and intercepted arc. Develope and use the &lt;strong&gt;inscribed&lt;/strong&gt; ...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1252" y="2478155"/>
            <a:ext cx="3299791" cy="3299791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solidFill>
                  <a:srgbClr val="7030A0"/>
                </a:solidFill>
              </a:rPr>
              <a:t>Вписанный угол равен половине центрального угла, опирающегося на ту же дугу</a:t>
            </a:r>
          </a:p>
        </p:txBody>
      </p:sp>
    </p:spTree>
    <p:extLst>
      <p:ext uri="{BB962C8B-B14F-4D97-AF65-F5344CB8AC3E}">
        <p14:creationId xmlns:p14="http://schemas.microsoft.com/office/powerpoint/2010/main" val="1343882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Заголовок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Задача 1.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Найдите величину угла АОС, если угол АВС = 140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º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Объект 28"/>
          <p:cNvSpPr>
            <a:spLocks noGrp="1"/>
          </p:cNvSpPr>
          <p:nvPr>
            <p:ph sz="half" idx="2"/>
          </p:nvPr>
        </p:nvSpPr>
        <p:spPr>
          <a:xfrm>
            <a:off x="5575587" y="2260458"/>
            <a:ext cx="6311613" cy="3777622"/>
          </a:xfrm>
        </p:spPr>
        <p:txBody>
          <a:bodyPr/>
          <a:lstStyle/>
          <a:p>
            <a:r>
              <a:rPr lang="ru-RU" dirty="0"/>
              <a:t>Угол АОС – центральный, опирается на дугу АВС,</a:t>
            </a:r>
          </a:p>
          <a:p>
            <a:r>
              <a:rPr lang="ru-RU" dirty="0"/>
              <a:t> угол АВС = 140 </a:t>
            </a:r>
            <a:r>
              <a:rPr lang="en-US" dirty="0"/>
              <a:t>º</a:t>
            </a:r>
            <a:r>
              <a:rPr lang="ru-RU" dirty="0"/>
              <a:t>– вписанный, опирается на  дугу АС,</a:t>
            </a:r>
          </a:p>
          <a:p>
            <a:r>
              <a:rPr lang="ru-RU" dirty="0"/>
              <a:t>Значит, угол АВС = 280 </a:t>
            </a:r>
            <a:r>
              <a:rPr lang="en-US" dirty="0"/>
              <a:t>º</a:t>
            </a:r>
            <a:r>
              <a:rPr lang="ru-RU" dirty="0"/>
              <a:t>.</a:t>
            </a:r>
          </a:p>
          <a:p>
            <a:r>
              <a:rPr lang="ru-RU" dirty="0"/>
              <a:t>Значит, дуга АВС=360 </a:t>
            </a:r>
            <a:r>
              <a:rPr lang="en-US" dirty="0"/>
              <a:t>º</a:t>
            </a:r>
            <a:r>
              <a:rPr lang="ru-RU" dirty="0"/>
              <a:t>-280 </a:t>
            </a:r>
            <a:r>
              <a:rPr lang="en-US" dirty="0"/>
              <a:t>º</a:t>
            </a:r>
            <a:r>
              <a:rPr lang="ru-RU" dirty="0"/>
              <a:t>=80 </a:t>
            </a:r>
            <a:r>
              <a:rPr lang="en-US" dirty="0"/>
              <a:t>º</a:t>
            </a:r>
            <a:r>
              <a:rPr lang="ru-RU" dirty="0"/>
              <a:t>.</a:t>
            </a:r>
          </a:p>
          <a:p>
            <a:r>
              <a:rPr lang="ru-RU" dirty="0"/>
              <a:t>А значит, угол АОС = 80 º.</a:t>
            </a:r>
          </a:p>
          <a:p>
            <a:endParaRPr lang="ru-RU" dirty="0"/>
          </a:p>
          <a:p>
            <a:r>
              <a:rPr lang="ru-RU" dirty="0"/>
              <a:t>Ответ: 80 </a:t>
            </a:r>
            <a:r>
              <a:rPr lang="en-US" dirty="0"/>
              <a:t>º</a:t>
            </a:r>
            <a:r>
              <a:rPr lang="ru-RU" dirty="0"/>
              <a:t>.</a:t>
            </a:r>
          </a:p>
        </p:txBody>
      </p:sp>
      <p:pic>
        <p:nvPicPr>
          <p:cNvPr id="30" name="Объект 10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4" y="2730205"/>
            <a:ext cx="2982663" cy="2838129"/>
          </a:xfrm>
        </p:spPr>
      </p:pic>
    </p:spTree>
    <p:extLst>
      <p:ext uri="{BB962C8B-B14F-4D97-AF65-F5344CB8AC3E}">
        <p14:creationId xmlns:p14="http://schemas.microsoft.com/office/powerpoint/2010/main" val="161995803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Задача 2.</a:t>
            </a:r>
            <a:r>
              <a:rPr lang="ru-RU" dirty="0"/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Найдите величину угла, изображенного на картинке.</a:t>
            </a:r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949" y="2425149"/>
            <a:ext cx="3431807" cy="3129446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581147" y="2073213"/>
            <a:ext cx="4313864" cy="3777622"/>
          </a:xfrm>
        </p:spPr>
        <p:txBody>
          <a:bodyPr/>
          <a:lstStyle/>
          <a:p>
            <a:r>
              <a:rPr lang="ru-RU" dirty="0"/>
              <a:t>Угол ВСА = В</a:t>
            </a:r>
            <a:r>
              <a:rPr lang="en-US" dirty="0"/>
              <a:t>DA, </a:t>
            </a:r>
            <a:r>
              <a:rPr lang="ru-RU" dirty="0"/>
              <a:t>так как опираются на одну и ту же дугу АВ.</a:t>
            </a:r>
          </a:p>
          <a:p>
            <a:r>
              <a:rPr lang="ru-RU" dirty="0"/>
              <a:t>Значит, угол А</a:t>
            </a:r>
            <a:r>
              <a:rPr lang="en-US" dirty="0"/>
              <a:t>DB</a:t>
            </a:r>
            <a:r>
              <a:rPr lang="ru-RU" dirty="0"/>
              <a:t>=40 </a:t>
            </a:r>
            <a:r>
              <a:rPr lang="en-US" dirty="0"/>
              <a:t>º</a:t>
            </a:r>
            <a:r>
              <a:rPr lang="ru-RU" dirty="0"/>
              <a:t>.</a:t>
            </a:r>
          </a:p>
          <a:p>
            <a:r>
              <a:rPr lang="ru-RU" dirty="0"/>
              <a:t>Рассмотрим треугольник АВ</a:t>
            </a:r>
            <a:r>
              <a:rPr lang="en-US" dirty="0"/>
              <a:t>D</a:t>
            </a:r>
            <a:r>
              <a:rPr lang="ru-RU" dirty="0"/>
              <a:t>, он прямоугольный, т.к. угол АВ</a:t>
            </a:r>
            <a:r>
              <a:rPr lang="en-US" dirty="0"/>
              <a:t>D </a:t>
            </a:r>
            <a:r>
              <a:rPr lang="ru-RU" dirty="0"/>
              <a:t>опирается на диаметр.</a:t>
            </a:r>
          </a:p>
          <a:p>
            <a:r>
              <a:rPr lang="ru-RU" dirty="0"/>
              <a:t>Значит, угол ВА</a:t>
            </a:r>
            <a:r>
              <a:rPr lang="en-US" dirty="0"/>
              <a:t>D=90 º- 40 º = 50 º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Ответ: 50 º.</a:t>
            </a:r>
          </a:p>
        </p:txBody>
      </p:sp>
    </p:spTree>
    <p:extLst>
      <p:ext uri="{BB962C8B-B14F-4D97-AF65-F5344CB8AC3E}">
        <p14:creationId xmlns:p14="http://schemas.microsoft.com/office/powerpoint/2010/main" val="712099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Задача 3. 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Найдите величину угла 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D, 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изображенного на рисунке.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1" y="2433075"/>
            <a:ext cx="3987538" cy="3163916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Угол А</a:t>
            </a:r>
            <a:r>
              <a:rPr lang="en-US" dirty="0"/>
              <a:t>SB=DSC </a:t>
            </a:r>
            <a:r>
              <a:rPr lang="ru-RU" dirty="0"/>
              <a:t>= 110 </a:t>
            </a:r>
            <a:r>
              <a:rPr lang="en-US" dirty="0"/>
              <a:t>º</a:t>
            </a:r>
            <a:r>
              <a:rPr lang="ru-RU" dirty="0"/>
              <a:t>, как </a:t>
            </a:r>
            <a:r>
              <a:rPr lang="en-US" dirty="0"/>
              <a:t> </a:t>
            </a:r>
            <a:r>
              <a:rPr lang="ru-RU" dirty="0"/>
              <a:t>вертикальные</a:t>
            </a:r>
          </a:p>
          <a:p>
            <a:r>
              <a:rPr lang="ru-RU" dirty="0"/>
              <a:t>Из треугольника АВ</a:t>
            </a:r>
            <a:r>
              <a:rPr lang="en-US" dirty="0"/>
              <a:t>S</a:t>
            </a:r>
            <a:r>
              <a:rPr lang="ru-RU" dirty="0"/>
              <a:t>: угол ВА</a:t>
            </a:r>
            <a:r>
              <a:rPr lang="en-US" dirty="0"/>
              <a:t>S</a:t>
            </a:r>
            <a:r>
              <a:rPr lang="ru-RU" dirty="0"/>
              <a:t> </a:t>
            </a:r>
            <a:r>
              <a:rPr lang="en-US" dirty="0"/>
              <a:t>=</a:t>
            </a:r>
            <a:r>
              <a:rPr lang="ru-RU" dirty="0"/>
              <a:t> = 180 </a:t>
            </a:r>
            <a:r>
              <a:rPr lang="en-US" dirty="0"/>
              <a:t>º</a:t>
            </a:r>
            <a:r>
              <a:rPr lang="ru-RU" dirty="0"/>
              <a:t>- 110 º - 40 </a:t>
            </a:r>
            <a:r>
              <a:rPr lang="en-US" dirty="0"/>
              <a:t>º</a:t>
            </a:r>
            <a:r>
              <a:rPr lang="ru-RU" dirty="0"/>
              <a:t>= 30 </a:t>
            </a:r>
            <a:r>
              <a:rPr lang="en-US" dirty="0"/>
              <a:t>º</a:t>
            </a:r>
            <a:r>
              <a:rPr lang="ru-RU" dirty="0"/>
              <a:t>.</a:t>
            </a:r>
          </a:p>
          <a:p>
            <a:r>
              <a:rPr lang="ru-RU" dirty="0"/>
              <a:t>Угол ВАС = В</a:t>
            </a:r>
            <a:r>
              <a:rPr lang="en-US" dirty="0"/>
              <a:t>DC</a:t>
            </a:r>
            <a:r>
              <a:rPr lang="ru-RU" dirty="0"/>
              <a:t> = 30 º, так как опираются на одну и ту же дугу.</a:t>
            </a:r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Ответ: 30 º.</a:t>
            </a:r>
          </a:p>
        </p:txBody>
      </p:sp>
    </p:spTree>
    <p:extLst>
      <p:ext uri="{BB962C8B-B14F-4D97-AF65-F5344CB8AC3E}">
        <p14:creationId xmlns:p14="http://schemas.microsoft.com/office/powerpoint/2010/main" val="282762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Задача 4.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Центральный угол на 20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º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больше острого вписанного угла, опирающегося на ту же дугу окружности. Найдите вписанный угол.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668" y="2491410"/>
            <a:ext cx="4074383" cy="3109668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49009" y="2126222"/>
            <a:ext cx="5355602" cy="3777622"/>
          </a:xfrm>
        </p:spPr>
        <p:txBody>
          <a:bodyPr/>
          <a:lstStyle/>
          <a:p>
            <a:r>
              <a:rPr lang="ru-RU" dirty="0"/>
              <a:t>Пусть угол АСВ = х, тогда угол АОВ = х+20</a:t>
            </a:r>
            <a:r>
              <a:rPr lang="en-US" dirty="0"/>
              <a:t>º</a:t>
            </a:r>
            <a:r>
              <a:rPr lang="ru-RU" dirty="0"/>
              <a:t>, составим уравнение:</a:t>
            </a:r>
          </a:p>
          <a:p>
            <a:r>
              <a:rPr lang="ru-RU" dirty="0"/>
              <a:t>2х = х + 20, т.к. центральный угол вдвое больше соответствующего писанного угла.</a:t>
            </a:r>
          </a:p>
          <a:p>
            <a:r>
              <a:rPr lang="ru-RU" dirty="0"/>
              <a:t>Откуда х = 20 º.</a:t>
            </a:r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Ответ: 20 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2250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Задача 5.</a:t>
            </a:r>
            <a:r>
              <a:rPr lang="ru-RU" dirty="0"/>
              <a:t> </a:t>
            </a:r>
            <a:r>
              <a:rPr lang="ru-RU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Найдите угол АСВ, если вписанные углы </a:t>
            </a:r>
            <a:r>
              <a:rPr lang="en-US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ADB </a:t>
            </a:r>
            <a:r>
              <a:rPr lang="ru-RU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DAE</a:t>
            </a:r>
            <a:r>
              <a:rPr lang="ru-RU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опираются на дуги окружности, градусные величины которых, равны соответственно 120 </a:t>
            </a:r>
            <a:r>
              <a:rPr lang="en-US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º</a:t>
            </a:r>
            <a:r>
              <a:rPr lang="ru-RU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40 </a:t>
            </a:r>
            <a:r>
              <a:rPr lang="en-US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º</a:t>
            </a:r>
            <a:r>
              <a:rPr lang="ru-RU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622" y="2170044"/>
            <a:ext cx="3962400" cy="3733800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Угол В</a:t>
            </a:r>
            <a:r>
              <a:rPr lang="en-US" dirty="0"/>
              <a:t>DA = 60 º</a:t>
            </a:r>
            <a:r>
              <a:rPr lang="ru-RU" dirty="0"/>
              <a:t>т.к. опирается на дугу АВ,  </a:t>
            </a:r>
          </a:p>
          <a:p>
            <a:r>
              <a:rPr lang="ru-RU" dirty="0"/>
              <a:t>значит угол А</a:t>
            </a:r>
            <a:r>
              <a:rPr lang="en-US" dirty="0"/>
              <a:t>DC = </a:t>
            </a:r>
            <a:r>
              <a:rPr lang="ru-RU" dirty="0"/>
              <a:t>120º, т.к. является смежным с углом В</a:t>
            </a:r>
            <a:r>
              <a:rPr lang="en-US" dirty="0"/>
              <a:t>DA</a:t>
            </a:r>
            <a:endParaRPr lang="ru-RU" dirty="0"/>
          </a:p>
          <a:p>
            <a:r>
              <a:rPr lang="ru-RU" dirty="0"/>
              <a:t>Угол </a:t>
            </a:r>
            <a:r>
              <a:rPr lang="en-US" dirty="0"/>
              <a:t>DAE</a:t>
            </a:r>
            <a:r>
              <a:rPr lang="ru-RU" dirty="0"/>
              <a:t> = 20 </a:t>
            </a:r>
            <a:r>
              <a:rPr lang="en-US" dirty="0"/>
              <a:t>º</a:t>
            </a:r>
            <a:r>
              <a:rPr lang="ru-RU" dirty="0"/>
              <a:t>, т.к. опирается а дугу </a:t>
            </a:r>
            <a:r>
              <a:rPr lang="en-US" dirty="0"/>
              <a:t>DE</a:t>
            </a:r>
            <a:r>
              <a:rPr lang="ru-RU" dirty="0"/>
              <a:t>.</a:t>
            </a:r>
          </a:p>
          <a:p>
            <a:r>
              <a:rPr lang="ru-RU" dirty="0"/>
              <a:t>Тогда из треугольника </a:t>
            </a:r>
            <a:r>
              <a:rPr lang="en-US" dirty="0"/>
              <a:t>ADC</a:t>
            </a:r>
            <a:r>
              <a:rPr lang="ru-RU" dirty="0"/>
              <a:t> угол </a:t>
            </a:r>
            <a:r>
              <a:rPr lang="en-US" dirty="0"/>
              <a:t>D</a:t>
            </a:r>
            <a:r>
              <a:rPr lang="ru-RU" dirty="0"/>
              <a:t>С</a:t>
            </a:r>
            <a:r>
              <a:rPr lang="en-US" dirty="0"/>
              <a:t>A</a:t>
            </a:r>
            <a:r>
              <a:rPr lang="ru-RU" dirty="0"/>
              <a:t> = 180 º- 120 </a:t>
            </a:r>
            <a:r>
              <a:rPr lang="en-US" dirty="0"/>
              <a:t>º</a:t>
            </a:r>
            <a:r>
              <a:rPr lang="ru-RU" dirty="0"/>
              <a:t> - 20 </a:t>
            </a:r>
            <a:r>
              <a:rPr lang="en-US" dirty="0"/>
              <a:t>º</a:t>
            </a:r>
            <a:r>
              <a:rPr lang="ru-RU" dirty="0"/>
              <a:t> = 40 </a:t>
            </a:r>
            <a:r>
              <a:rPr lang="en-US" dirty="0"/>
              <a:t>º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Ответ: 40 º.</a:t>
            </a:r>
          </a:p>
        </p:txBody>
      </p:sp>
    </p:spTree>
    <p:extLst>
      <p:ext uri="{BB962C8B-B14F-4D97-AF65-F5344CB8AC3E}">
        <p14:creationId xmlns:p14="http://schemas.microsoft.com/office/powerpoint/2010/main" val="1796007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188</TotalTime>
  <Words>526</Words>
  <Application>Microsoft Office PowerPoint</Application>
  <PresentationFormat>Широкоэкранный</PresentationFormat>
  <Paragraphs>60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Times New Roman</vt:lpstr>
      <vt:lpstr>Wingdings 3</vt:lpstr>
      <vt:lpstr>Легкий дым</vt:lpstr>
      <vt:lpstr>Подготовка к ОГЭ по теме «Центральные и вписанные углы»</vt:lpstr>
      <vt:lpstr>Вписанный угол </vt:lpstr>
      <vt:lpstr>Центральный угол </vt:lpstr>
      <vt:lpstr>Свойства вписанных углов</vt:lpstr>
      <vt:lpstr>Задача 1. Найдите величину угла АОС, если угол АВС = 140º</vt:lpstr>
      <vt:lpstr>Задача 2. Найдите величину угла, изображенного на картинке.</vt:lpstr>
      <vt:lpstr>Задача 3. Найдите величину угла D, изображенного на рисунке.</vt:lpstr>
      <vt:lpstr>Задача 4. Центральный угол на 20 º больше острого вписанного угла, опирающегося на ту же дугу окружности. Найдите вписанный угол.</vt:lpstr>
      <vt:lpstr>Задача 5. Найдите угол АСВ, если вписанные углы ADB и DAE опираются на дуги окружности, градусные величины которых, равны соответственно 120 º и 40 º.</vt:lpstr>
      <vt:lpstr>Задача 6. Найдите величину угла АВС.</vt:lpstr>
      <vt:lpstr>Презентация PowerPoint</vt:lpstr>
      <vt:lpstr>Задача 7. Чему равен тупой вписанный угол, опирающийся на хорду, равную радиусу окружности?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ОГЭ по теме «Центральные и вписанные углы»</dc:title>
  <dc:creator>Admin</dc:creator>
  <cp:lastModifiedBy>Admin</cp:lastModifiedBy>
  <cp:revision>21</cp:revision>
  <dcterms:created xsi:type="dcterms:W3CDTF">2017-03-23T19:18:32Z</dcterms:created>
  <dcterms:modified xsi:type="dcterms:W3CDTF">2017-04-23T19:13:44Z</dcterms:modified>
</cp:coreProperties>
</file>