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75" r:id="rId3"/>
    <p:sldId id="261" r:id="rId4"/>
    <p:sldId id="256" r:id="rId5"/>
    <p:sldId id="262" r:id="rId6"/>
    <p:sldId id="263" r:id="rId7"/>
    <p:sldId id="274" r:id="rId8"/>
    <p:sldId id="264" r:id="rId9"/>
    <p:sldId id="265" r:id="rId10"/>
    <p:sldId id="266" r:id="rId11"/>
    <p:sldId id="258" r:id="rId12"/>
    <p:sldId id="273" r:id="rId13"/>
    <p:sldId id="267" r:id="rId14"/>
    <p:sldId id="268" r:id="rId15"/>
    <p:sldId id="269" r:id="rId16"/>
    <p:sldId id="271" r:id="rId17"/>
    <p:sldId id="270" r:id="rId18"/>
    <p:sldId id="272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C78D1-0889-48AC-B1DA-3B9D0675A734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0576F-ACF1-4BEA-9388-82DD9A26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3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Анимация: 1- по щелчку, ОСТАЛЬНОЕ - АВТОМАТИЧЕСКИ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576F-ACF1-4BEA-9388-82DD9A268DA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71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Анимация – по щелчку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576F-ACF1-4BEA-9388-82DD9A268DA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42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12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13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14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15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16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17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18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2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9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49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7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6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1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214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46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16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99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18E89-CEFD-428D-9FB9-1C31E7CFA1AF}" type="datetimeFigureOut">
              <a:rPr lang="ru-RU" smtClean="0"/>
              <a:t>02.01.2022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0722C-45E1-40F6-9D5D-4A4A98361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73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ti-online.com/skazki/skazki-bratev-grimm/belosnezhka-i-sem-gnomov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img-fotki.yandex.ru/get/4124/134091466.355/0_13dadd_be48bd0b_orig" TargetMode="External"/><Relationship Id="rId13" Type="http://schemas.openxmlformats.org/officeDocument/2006/relationships/hyperlink" Target="https://img-fotki.yandex.ru/get/6612/134091466.1e/0_8fa0d_45872d0a_orig" TargetMode="External"/><Relationship Id="rId18" Type="http://schemas.openxmlformats.org/officeDocument/2006/relationships/hyperlink" Target="http://www.playcast.ru/uploads/2015/08/12/14657954.png" TargetMode="External"/><Relationship Id="rId3" Type="http://schemas.openxmlformats.org/officeDocument/2006/relationships/hyperlink" Target="http://www.it-n.ru/attachment.aspx?id=47266" TargetMode="External"/><Relationship Id="rId7" Type="http://schemas.openxmlformats.org/officeDocument/2006/relationships/hyperlink" Target="https://img-fotki.yandex.ru/get/6412/134091466.1f/0_8fa16_bb916a1f_orig" TargetMode="External"/><Relationship Id="rId12" Type="http://schemas.openxmlformats.org/officeDocument/2006/relationships/hyperlink" Target="https://img-fotki.yandex.ru/get/6611/134091466.1e/0_8fa0e_f0cfbf2f_orig" TargetMode="External"/><Relationship Id="rId17" Type="http://schemas.openxmlformats.org/officeDocument/2006/relationships/hyperlink" Target="https://img-fotki.yandex.ru/get/6413/134091466.1e/0_8fa11_94f3b296_orig" TargetMode="External"/><Relationship Id="rId2" Type="http://schemas.openxmlformats.org/officeDocument/2006/relationships/image" Target="../media/image2.jpeg"/><Relationship Id="rId16" Type="http://schemas.openxmlformats.org/officeDocument/2006/relationships/hyperlink" Target="http://img-fotki.yandex.ru/get/5647/16969765.126/0_72a32_d9d491ca_M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kira-scrap.ru/KATALOG/OFORMLENIE/2/0_11c6c5_a8099cf8_M.png" TargetMode="External"/><Relationship Id="rId11" Type="http://schemas.openxmlformats.org/officeDocument/2006/relationships/hyperlink" Target="https://img-fotki.yandex.ru/get/6613/134091466.1f/0_8fa15_21823f7d_orig" TargetMode="External"/><Relationship Id="rId5" Type="http://schemas.openxmlformats.org/officeDocument/2006/relationships/hyperlink" Target="http://img0.liveinternet.ru/images/attach/c/3/121/938/121938046__gnom_chihuna.png" TargetMode="External"/><Relationship Id="rId15" Type="http://schemas.openxmlformats.org/officeDocument/2006/relationships/hyperlink" Target="https://img-fotki.yandex.ru/get/6611/134091466.1f/0_8fa19_e84324e4_orig" TargetMode="External"/><Relationship Id="rId10" Type="http://schemas.openxmlformats.org/officeDocument/2006/relationships/hyperlink" Target="https://img-fotki.yandex.ru/get/6612/134091466.1f/0_8fa18_62e96605_orig" TargetMode="External"/><Relationship Id="rId19" Type="http://schemas.openxmlformats.org/officeDocument/2006/relationships/image" Target="../media/image36.png"/><Relationship Id="rId4" Type="http://schemas.openxmlformats.org/officeDocument/2006/relationships/hyperlink" Target="https://img-fotki.yandex.ru/get/6411/134091466.1e/0_8fa0f_e4bf2bdc_orig" TargetMode="External"/><Relationship Id="rId9" Type="http://schemas.openxmlformats.org/officeDocument/2006/relationships/hyperlink" Target="https://img-fotki.yandex.ru/get/6610/134091466.1f/0_8fa14_18f2bf29_orig" TargetMode="External"/><Relationship Id="rId14" Type="http://schemas.openxmlformats.org/officeDocument/2006/relationships/hyperlink" Target="https://img-fotki.yandex.ru/get/4204/134091466.2c9/0_132ccd_6b18502d_ori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333v.ru/uploads/a2/a2bdf0038edd637ef5284dd8b0e089a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252520" cy="685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188640"/>
            <a:ext cx="8352928" cy="18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16024" y="260648"/>
            <a:ext cx="7988424" cy="172819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Интерактивный тренажер</a:t>
            </a:r>
            <a:br>
              <a:rPr lang="ru-RU" sz="36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«СПАСЁМ БЕЛОСНЕЖКУ»</a:t>
            </a:r>
            <a:br>
              <a:rPr lang="ru-RU" sz="36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класс</a:t>
            </a:r>
            <a:endParaRPr lang="ru-RU" sz="3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83768" y="5517232"/>
            <a:ext cx="4665764" cy="115212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99792" y="5602014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Голубева Елена Альбертовна, </a:t>
            </a:r>
          </a:p>
          <a:p>
            <a:pPr algn="ctr"/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учитель русского языка и литературы</a:t>
            </a:r>
          </a:p>
          <a:p>
            <a:pPr algn="ctr"/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МКОУ Заволжского языка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0" y="0"/>
            <a:ext cx="9144000" cy="6857999"/>
            <a:chOff x="158" y="119"/>
            <a:chExt cx="5489" cy="4037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466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img-fotki.yandex.ru/get/5647/16969765.126/0_72a32_d9d491ca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19" y="3537652"/>
            <a:ext cx="1942960" cy="207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36904" cy="24204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980728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</a:t>
            </a: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будили!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051720" y="980728"/>
            <a:ext cx="1368152" cy="232450"/>
            <a:chOff x="1979712" y="1052736"/>
            <a:chExt cx="1440160" cy="21602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979712" y="1052736"/>
              <a:ext cx="144016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419872" y="1052736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3563888" y="1916832"/>
            <a:ext cx="360040" cy="152400"/>
            <a:chOff x="3563888" y="1916832"/>
            <a:chExt cx="360040" cy="1524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563888" y="19168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563888" y="20692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7812360" y="325105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843846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звонкий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1" name="Picture 7" descr="https://img-fotki.yandex.ru/get/6610/134091466.1f/0_8fa14_18f2bf29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97" y="3140968"/>
            <a:ext cx="2166612" cy="302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55576" y="280457"/>
            <a:ext cx="631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31840" y="2456892"/>
            <a:ext cx="2736304" cy="54006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ПОДСКАЗКА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" name="Picture 6" descr="http://f5.ru/files/images/compiled/6ab/6abcfb5a57a9fd8e151744e6b3a9ba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6102">
            <a:off x="306251" y="1430795"/>
            <a:ext cx="1729625" cy="292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laycast.ru/uploads/2015/10/16/1547546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1975"/>
            <a:ext cx="3564396" cy="20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3923928" y="6374094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0" y="0"/>
            <a:ext cx="9143999" cy="6857999"/>
            <a:chOff x="158" y="119"/>
            <a:chExt cx="5489" cy="4037"/>
          </a:xfrm>
        </p:grpSpPr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3975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5434 0.0949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g-fotki.yandex.ru/get/4124/134091466.355/0_13dadd_be48bd0b_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" y="0"/>
            <a:ext cx="913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692696"/>
            <a:ext cx="3456384" cy="1656184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rgbClr val="214735"/>
                </a:solidFill>
              </a:rPr>
              <a:t>ПОМОЖЕМ ГНОМАМ РАСКОЛДОВАТЬ БЕЛОСНЕЖКУ!</a:t>
            </a:r>
            <a:endParaRPr lang="ru-RU" sz="2400" b="1" dirty="0">
              <a:ln/>
              <a:solidFill>
                <a:srgbClr val="214735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300192" y="2204864"/>
            <a:ext cx="2857500" cy="2647951"/>
            <a:chOff x="6145774" y="2204864"/>
            <a:chExt cx="2857500" cy="2647951"/>
          </a:xfrm>
        </p:grpSpPr>
        <p:pic>
          <p:nvPicPr>
            <p:cNvPr id="7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4" y="2204864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865979" y="3680992"/>
              <a:ext cx="1396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2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pic>
        <p:nvPicPr>
          <p:cNvPr id="10" name="Picture 4" descr="https://img-fotki.yandex.ru/get/6613/134091466.1f/0_8fa15_21823f7d_ori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2060" y="1113060"/>
            <a:ext cx="794196" cy="9477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mg-fotki.yandex.ru/get/6613/134091466.1f/0_8fa15_21823f7d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09028"/>
            <a:ext cx="1130131" cy="15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mg-fotki.yandex.ru/get/6413/134091466.1e/0_8fa11_94f3b296_ori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"/>
          <a:stretch/>
        </p:blipFill>
        <p:spPr bwMode="auto">
          <a:xfrm>
            <a:off x="6369033" y="2996952"/>
            <a:ext cx="2572635" cy="398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www.playcast.ru/uploads/2015/08/12/146579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80956"/>
            <a:ext cx="441312" cy="4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elanskaya.edusite.ru/images/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" y="5083133"/>
            <a:ext cx="4406641" cy="18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3923928" y="6374094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35496" y="0"/>
            <a:ext cx="9036495" cy="6858000"/>
            <a:chOff x="158" y="119"/>
            <a:chExt cx="5489" cy="4037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305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07812 -0.115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-1.00573 0.01042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9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476672"/>
            <a:ext cx="5760640" cy="936104"/>
          </a:xfrm>
          <a:prstGeom prst="round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130175" y="112713"/>
            <a:ext cx="8937625" cy="6669087"/>
            <a:chOff x="158" y="119"/>
            <a:chExt cx="5489" cy="4037"/>
          </a:xfrm>
        </p:grpSpPr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27906" y="476672"/>
            <a:ext cx="63167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1. В каком варианте ответа</a:t>
            </a:r>
          </a:p>
          <a:p>
            <a:r>
              <a:rPr lang="ru-RU" sz="2400" b="1" dirty="0">
                <a:solidFill>
                  <a:srgbClr val="505050"/>
                </a:solidFill>
                <a:latin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ишется буква  С</a:t>
            </a:r>
            <a:r>
              <a:rPr lang="ru-RU" sz="2800" b="1" dirty="0" smtClean="0">
                <a:solidFill>
                  <a:srgbClr val="505050"/>
                </a:solidFill>
                <a:latin typeface="Times New Roman" pitchFamily="18" charset="0"/>
              </a:rPr>
              <a:t>?  </a:t>
            </a:r>
            <a:endParaRPr lang="ru-RU" sz="28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latin typeface="Times New Roman" pitchFamily="18" charset="0"/>
              </a:rPr>
              <a:t>…</a:t>
            </a:r>
            <a:r>
              <a:rPr lang="ru-RU" sz="2400" b="1" dirty="0" err="1" smtClean="0">
                <a:latin typeface="Times New Roman" pitchFamily="18" charset="0"/>
              </a:rPr>
              <a:t>десь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68313" y="2708920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67544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421447" y="5033190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30370" y="426145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дание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5013176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…жечь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249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доровье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732240" y="2708598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814589" y="5085208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4293096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6717704" y="260648"/>
            <a:ext cx="2318792" cy="1994808"/>
            <a:chOff x="6145774" y="2204864"/>
            <a:chExt cx="2857500" cy="2647951"/>
          </a:xfrm>
          <a:effectLst>
            <a:outerShdw dir="6240000" algn="ctr" rotWithShape="0">
              <a:srgbClr val="000000"/>
            </a:outerShdw>
          </a:effectLst>
        </p:grpSpPr>
        <p:pic>
          <p:nvPicPr>
            <p:cNvPr id="26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4" y="2204864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865979" y="3680992"/>
              <a:ext cx="1396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2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pic>
        <p:nvPicPr>
          <p:cNvPr id="29" name="Picture 2" descr="https://img-fotki.yandex.ru/get/6411/134091466.1e/0_8fa0f_e4bf2bdc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11" y="2920798"/>
            <a:ext cx="1337205" cy="19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5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476672"/>
            <a:ext cx="5760640" cy="936104"/>
          </a:xfrm>
          <a:prstGeom prst="round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130175" y="112713"/>
            <a:ext cx="8937625" cy="6669087"/>
            <a:chOff x="158" y="119"/>
            <a:chExt cx="5489" cy="4037"/>
          </a:xfrm>
        </p:grpSpPr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27906" y="476672"/>
            <a:ext cx="63167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3. В каком варианте ответа</a:t>
            </a:r>
          </a:p>
          <a:p>
            <a:r>
              <a:rPr lang="ru-RU" sz="2400" b="1" dirty="0">
                <a:solidFill>
                  <a:srgbClr val="505050"/>
                </a:solidFill>
                <a:latin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ишется буква    О   </a:t>
            </a:r>
            <a:r>
              <a:rPr lang="ru-RU" sz="2800" b="1" dirty="0" smtClean="0">
                <a:solidFill>
                  <a:srgbClr val="505050"/>
                </a:solidFill>
                <a:latin typeface="Times New Roman" pitchFamily="18" charset="0"/>
              </a:rPr>
              <a:t>?  </a:t>
            </a:r>
            <a:endParaRPr lang="ru-RU" sz="28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latin typeface="Times New Roman" pitchFamily="18" charset="0"/>
              </a:rPr>
              <a:t>Предл</a:t>
            </a:r>
            <a:r>
              <a:rPr lang="ru-RU" sz="2400" b="1" dirty="0" smtClean="0">
                <a:latin typeface="Times New Roman" pitchFamily="18" charset="0"/>
              </a:rPr>
              <a:t>…гать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68313" y="2708920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67544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468313" y="4292773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68313" y="5085184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…гать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90600" y="4221088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жение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600" y="5013176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Распол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гаться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732240" y="2708598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876256" y="4292773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76256" y="5085184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6717704" y="260648"/>
            <a:ext cx="2318792" cy="1994808"/>
            <a:chOff x="6145774" y="2204864"/>
            <a:chExt cx="2857500" cy="2647951"/>
          </a:xfrm>
          <a:effectLst>
            <a:outerShdw dir="6240000" algn="ctr" rotWithShape="0">
              <a:srgbClr val="000000"/>
            </a:outerShdw>
          </a:effectLst>
        </p:grpSpPr>
        <p:pic>
          <p:nvPicPr>
            <p:cNvPr id="27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4" y="2204864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865979" y="3680992"/>
              <a:ext cx="1396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2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pic>
        <p:nvPicPr>
          <p:cNvPr id="30" name="Picture 8" descr="https://img-fotki.yandex.ru/get/6611/134091466.1e/0_8fa0e_f0cfbf2f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08923"/>
            <a:ext cx="1452491" cy="20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54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476672"/>
            <a:ext cx="5760640" cy="936104"/>
          </a:xfrm>
          <a:prstGeom prst="round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130175" y="112713"/>
            <a:ext cx="8937625" cy="6669087"/>
            <a:chOff x="158" y="119"/>
            <a:chExt cx="5489" cy="4037"/>
          </a:xfrm>
        </p:grpSpPr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27906" y="476672"/>
            <a:ext cx="63167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2. В каком варианте ответа</a:t>
            </a:r>
          </a:p>
          <a:p>
            <a:r>
              <a:rPr lang="ru-RU" sz="2400" b="1" dirty="0">
                <a:solidFill>
                  <a:srgbClr val="505050"/>
                </a:solidFill>
                <a:latin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ишется буква   О</a:t>
            </a:r>
            <a:r>
              <a:rPr lang="ru-RU" sz="2800" b="1" dirty="0" smtClean="0">
                <a:solidFill>
                  <a:srgbClr val="505050"/>
                </a:solidFill>
                <a:latin typeface="Times New Roman" pitchFamily="18" charset="0"/>
              </a:rPr>
              <a:t>?  </a:t>
            </a:r>
            <a:endParaRPr lang="ru-RU" sz="28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latin typeface="Times New Roman" pitchFamily="18" charset="0"/>
              </a:rPr>
              <a:t>Прор</a:t>
            </a:r>
            <a:r>
              <a:rPr lang="ru-RU" sz="2400" b="1" dirty="0" smtClean="0">
                <a:latin typeface="Times New Roman" pitchFamily="18" charset="0"/>
              </a:rPr>
              <a:t>…стает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68313" y="2708920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67544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467222" y="5033190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67222" y="426145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Подр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стет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5013176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сли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249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сль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732240" y="2708598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814589" y="5085208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4293096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6" descr="http://img0.liveinternet.ru/images/attach/c/3/121/938/121938046__gnom_chihu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308" y="3064211"/>
            <a:ext cx="2009945" cy="200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6717704" y="260648"/>
            <a:ext cx="2318792" cy="1994808"/>
            <a:chOff x="6145774" y="2204864"/>
            <a:chExt cx="2857500" cy="2647951"/>
          </a:xfrm>
          <a:effectLst>
            <a:outerShdw dir="6240000" algn="ctr" rotWithShape="0">
              <a:srgbClr val="000000"/>
            </a:outerShdw>
          </a:effectLst>
        </p:grpSpPr>
        <p:pic>
          <p:nvPicPr>
            <p:cNvPr id="27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4" y="2204864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865979" y="3680992"/>
              <a:ext cx="1396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2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3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476672"/>
            <a:ext cx="5760640" cy="936104"/>
          </a:xfrm>
          <a:prstGeom prst="round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130175" y="112713"/>
            <a:ext cx="8937625" cy="6669087"/>
            <a:chOff x="158" y="119"/>
            <a:chExt cx="5489" cy="4037"/>
          </a:xfrm>
        </p:grpSpPr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27906" y="476672"/>
            <a:ext cx="63167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3. В каком варианте ответа</a:t>
            </a:r>
          </a:p>
          <a:p>
            <a:r>
              <a:rPr lang="ru-RU" sz="2400" b="1" dirty="0">
                <a:solidFill>
                  <a:srgbClr val="505050"/>
                </a:solidFill>
                <a:latin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ишется буква   Ё</a:t>
            </a:r>
            <a:r>
              <a:rPr lang="ru-RU" sz="2800" b="1" dirty="0" smtClean="0">
                <a:solidFill>
                  <a:srgbClr val="505050"/>
                </a:solidFill>
                <a:latin typeface="Times New Roman" pitchFamily="18" charset="0"/>
              </a:rPr>
              <a:t>?  </a:t>
            </a:r>
            <a:endParaRPr lang="ru-RU" sz="28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latin typeface="Times New Roman" pitchFamily="18" charset="0"/>
              </a:rPr>
              <a:t>Ш…</a:t>
            </a:r>
            <a:r>
              <a:rPr lang="ru-RU" sz="2400" b="1" dirty="0" err="1" smtClean="0">
                <a:latin typeface="Times New Roman" pitchFamily="18" charset="0"/>
              </a:rPr>
              <a:t>колад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68313" y="2708920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67544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421447" y="5033190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30370" y="426145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Крыж…вник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5013176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Ш…пот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249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рох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732240" y="2708598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814589" y="5085208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4293096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6717704" y="260648"/>
            <a:ext cx="2318792" cy="1994808"/>
            <a:chOff x="6145774" y="2204864"/>
            <a:chExt cx="2857500" cy="2647951"/>
          </a:xfrm>
          <a:effectLst>
            <a:outerShdw dir="6240000" algn="ctr" rotWithShape="0">
              <a:srgbClr val="000000"/>
            </a:outerShdw>
          </a:effectLst>
        </p:grpSpPr>
        <p:pic>
          <p:nvPicPr>
            <p:cNvPr id="24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4" y="2204864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865979" y="3680992"/>
              <a:ext cx="1396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2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pic>
        <p:nvPicPr>
          <p:cNvPr id="27" name="Picture 6" descr="https://img-fotki.yandex.ru/get/9164/58581001.136/0_b08ba_febdb793_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29" y="3152759"/>
            <a:ext cx="1960105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7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476672"/>
            <a:ext cx="5760640" cy="936104"/>
          </a:xfrm>
          <a:prstGeom prst="round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130175" y="112713"/>
            <a:ext cx="8937625" cy="6669087"/>
            <a:chOff x="158" y="119"/>
            <a:chExt cx="5489" cy="4037"/>
          </a:xfrm>
        </p:grpSpPr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27906" y="476672"/>
            <a:ext cx="63167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4. В каком варианте ответа</a:t>
            </a:r>
          </a:p>
          <a:p>
            <a:r>
              <a:rPr lang="ru-RU" sz="2400" b="1" dirty="0">
                <a:solidFill>
                  <a:srgbClr val="505050"/>
                </a:solidFill>
                <a:latin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ишется буква   Ы</a:t>
            </a:r>
            <a:r>
              <a:rPr lang="ru-RU" sz="2800" b="1" dirty="0" smtClean="0">
                <a:solidFill>
                  <a:srgbClr val="505050"/>
                </a:solidFill>
                <a:latin typeface="Times New Roman" pitchFamily="18" charset="0"/>
              </a:rPr>
              <a:t>?  </a:t>
            </a:r>
            <a:endParaRPr lang="ru-RU" sz="28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90599" y="509565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latin typeface="Times New Roman" pitchFamily="18" charset="0"/>
              </a:rPr>
              <a:t>Ц…</a:t>
            </a:r>
            <a:r>
              <a:rPr lang="ru-RU" sz="2400" b="1" dirty="0" err="1" smtClean="0">
                <a:latin typeface="Times New Roman" pitchFamily="18" charset="0"/>
              </a:rPr>
              <a:t>рк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399676" y="5127814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30370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399676" y="2636589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30370" y="426145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Ц…клон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89009" y="2564532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ц…почках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249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Лекц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…я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824239" y="5127814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769676" y="2636589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 dirty="0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4293096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6734296" y="250805"/>
            <a:ext cx="2318792" cy="1994808"/>
            <a:chOff x="6145774" y="2204864"/>
            <a:chExt cx="2857500" cy="2647951"/>
          </a:xfrm>
          <a:effectLst>
            <a:outerShdw dir="6240000" algn="ctr" rotWithShape="0">
              <a:srgbClr val="000000"/>
            </a:outerShdw>
          </a:effectLst>
        </p:grpSpPr>
        <p:pic>
          <p:nvPicPr>
            <p:cNvPr id="24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4" y="2204864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675663" y="3680993"/>
              <a:ext cx="1396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2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pic>
        <p:nvPicPr>
          <p:cNvPr id="27" name="Picture 10" descr="https://img-fotki.yandex.ru/get/6612/134091466.1e/0_8fa0d_45872d0a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37" y="2832459"/>
            <a:ext cx="1442886" cy="238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57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476672"/>
            <a:ext cx="5760640" cy="936104"/>
          </a:xfrm>
          <a:prstGeom prst="round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130175" y="112713"/>
            <a:ext cx="8937625" cy="6669087"/>
            <a:chOff x="158" y="119"/>
            <a:chExt cx="5489" cy="4037"/>
          </a:xfrm>
        </p:grpSpPr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27906" y="457508"/>
            <a:ext cx="63167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5. В каком ряду в обоих словах </a:t>
            </a:r>
          </a:p>
          <a:p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пишется буква    С   </a:t>
            </a:r>
            <a:r>
              <a:rPr lang="ru-RU" sz="2800" b="1" dirty="0" smtClean="0">
                <a:solidFill>
                  <a:srgbClr val="505050"/>
                </a:solidFill>
                <a:latin typeface="Times New Roman" pitchFamily="18" charset="0"/>
              </a:rPr>
              <a:t>?  </a:t>
            </a:r>
            <a:endParaRPr lang="ru-RU" sz="28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latin typeface="Times New Roman" pitchFamily="18" charset="0"/>
              </a:rPr>
              <a:t>Ра…стояние, </a:t>
            </a:r>
            <a:r>
              <a:rPr lang="ru-RU" sz="2400" b="1" dirty="0" err="1" smtClean="0">
                <a:latin typeface="Times New Roman" pitchFamily="18" charset="0"/>
              </a:rPr>
              <a:t>бе</a:t>
            </a:r>
            <a:r>
              <a:rPr lang="ru-RU" sz="2400" b="1" dirty="0" smtClean="0">
                <a:latin typeface="Times New Roman" pitchFamily="18" charset="0"/>
              </a:rPr>
              <a:t>…</a:t>
            </a:r>
            <a:r>
              <a:rPr lang="ru-RU" sz="2400" b="1" dirty="0" err="1" smtClean="0">
                <a:latin typeface="Times New Roman" pitchFamily="18" charset="0"/>
              </a:rPr>
              <a:t>заботный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68313" y="2708920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384141" y="5084774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388790" y="3502506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30370" y="426145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61762" y="5013176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Во…хождение,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…вкусный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3430609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…честный, и…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чезать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249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бирается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во…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стание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732240" y="2708598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7" y="5084774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757660" y="3502641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4293096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6717704" y="260648"/>
            <a:ext cx="2318792" cy="1994808"/>
            <a:chOff x="6145774" y="2204864"/>
            <a:chExt cx="2857500" cy="2647951"/>
          </a:xfrm>
          <a:effectLst>
            <a:outerShdw dir="6240000" algn="ctr" rotWithShape="0">
              <a:srgbClr val="000000"/>
            </a:outerShdw>
          </a:effectLst>
        </p:grpSpPr>
        <p:pic>
          <p:nvPicPr>
            <p:cNvPr id="24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4" y="2204864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865979" y="3680992"/>
              <a:ext cx="1396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2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pic>
        <p:nvPicPr>
          <p:cNvPr id="27" name="Picture 4" descr="http://img-fotki.yandex.ru/get/5647/16969765.126/0_72a32_d9d491ca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1681914" cy="197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1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476672"/>
            <a:ext cx="5760640" cy="936104"/>
          </a:xfrm>
          <a:prstGeom prst="round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130175" y="112713"/>
            <a:ext cx="8937625" cy="6669087"/>
            <a:chOff x="158" y="119"/>
            <a:chExt cx="5489" cy="4037"/>
          </a:xfrm>
        </p:grpSpPr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27906" y="476672"/>
            <a:ext cx="63167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05050"/>
                </a:solidFill>
                <a:latin typeface="Times New Roman" pitchFamily="18" charset="0"/>
              </a:rPr>
              <a:t>6. В каком ряду в обоих словах пишется буква О</a:t>
            </a:r>
            <a:r>
              <a:rPr lang="ru-RU" sz="2800" b="1" dirty="0" smtClean="0">
                <a:solidFill>
                  <a:srgbClr val="505050"/>
                </a:solidFill>
                <a:latin typeface="Times New Roman" pitchFamily="18" charset="0"/>
              </a:rPr>
              <a:t>?  </a:t>
            </a:r>
            <a:endParaRPr lang="ru-RU" sz="28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latin typeface="Times New Roman" pitchFamily="18" charset="0"/>
              </a:rPr>
              <a:t>Прор</a:t>
            </a:r>
            <a:r>
              <a:rPr lang="ru-RU" sz="2400" b="1" dirty="0" smtClean="0">
                <a:latin typeface="Times New Roman" pitchFamily="18" charset="0"/>
              </a:rPr>
              <a:t>…стает, </a:t>
            </a:r>
            <a:r>
              <a:rPr lang="ru-RU" sz="2400" b="1" dirty="0" err="1" smtClean="0">
                <a:latin typeface="Times New Roman" pitchFamily="18" charset="0"/>
              </a:rPr>
              <a:t>зар</a:t>
            </a:r>
            <a:r>
              <a:rPr lang="ru-RU" sz="2400" b="1" dirty="0" smtClean="0">
                <a:latin typeface="Times New Roman" pitchFamily="18" charset="0"/>
              </a:rPr>
              <a:t>…</a:t>
            </a:r>
            <a:r>
              <a:rPr lang="ru-RU" sz="2400" b="1" dirty="0" err="1" smtClean="0">
                <a:latin typeface="Times New Roman" pitchFamily="18" charset="0"/>
              </a:rPr>
              <a:t>сли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68313" y="2708920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67544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421447" y="5033190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30370" y="426145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Подр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стет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р…сток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5013176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сли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ср…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слись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249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Перер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сли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выр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…щенный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732240" y="2708598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814589" y="5085208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4293096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https://img-fotki.yandex.ru/get/6611/134091466.1f/0_8fa19_e84324e4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7" y="2889275"/>
            <a:ext cx="1803203" cy="22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6717704" y="260648"/>
            <a:ext cx="2318792" cy="1994808"/>
            <a:chOff x="6145774" y="2204864"/>
            <a:chExt cx="2857500" cy="2647951"/>
          </a:xfrm>
          <a:effectLst>
            <a:outerShdw dir="6240000" algn="ctr" rotWithShape="0">
              <a:srgbClr val="000000"/>
            </a:outerShdw>
          </a:effectLst>
        </p:grpSpPr>
        <p:pic>
          <p:nvPicPr>
            <p:cNvPr id="24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4" y="2204864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696110" y="3680993"/>
              <a:ext cx="1396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2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pic>
        <p:nvPicPr>
          <p:cNvPr id="28" name="Picture 4" descr="http://www.playcast.ru/uploads/2015/10/16/1547546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08" y="909499"/>
            <a:ext cx="3600400" cy="209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img-fotki.yandex.ru/get/6612/134091466.1f/0_8fa18_62e96605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89" y="2903491"/>
            <a:ext cx="2253211" cy="3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0" y="0"/>
            <a:ext cx="9144000" cy="6857999"/>
            <a:chOff x="158" y="119"/>
            <a:chExt cx="5489" cy="4037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32226" y="188640"/>
            <a:ext cx="8560254" cy="2360008"/>
            <a:chOff x="683568" y="1975344"/>
            <a:chExt cx="8352928" cy="220715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83568" y="1975344"/>
              <a:ext cx="8352928" cy="2141513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27584" y="2023680"/>
              <a:ext cx="8064896" cy="2158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Молодцы! Хорошо поработали! Помогли гномам и спасли  Белоснежку от козней злой мачехи! Надеюсь, что вам было интересно!</a:t>
              </a:r>
            </a:p>
            <a:p>
              <a:pPr algn="ctr"/>
              <a:r>
                <a:rPr lang="ru-RU" dirty="0" smtClean="0"/>
                <a:t>Не забыли записать слова, которые вызвали у вас затруднение? Вернитесь к ним и запишите их в тетрадь. Повторите правила, которые вы забыли.</a:t>
              </a:r>
            </a:p>
            <a:p>
              <a:pPr algn="ctr"/>
              <a:r>
                <a:rPr lang="ru-RU" dirty="0" smtClean="0"/>
                <a:t>Если сюжет сказки показался вам интересным, прочитайте сказку братьев Гримм </a:t>
              </a:r>
              <a:r>
                <a:rPr lang="ru-RU" dirty="0" smtClean="0">
                  <a:hlinkClick r:id="rId3"/>
                </a:rPr>
                <a:t>«Белоснежка и семь гномов»!</a:t>
              </a:r>
              <a:r>
                <a:rPr lang="ru-RU" dirty="0">
                  <a:hlinkClick r:id="rId3"/>
                </a:rPr>
                <a:t> </a:t>
              </a:r>
              <a:endParaRPr lang="ru-RU" dirty="0" smtClean="0"/>
            </a:p>
            <a:p>
              <a:pPr algn="ctr"/>
              <a:r>
                <a:rPr lang="ru-RU" dirty="0" smtClean="0"/>
                <a:t>А </a:t>
              </a:r>
              <a:r>
                <a:rPr lang="ru-RU" dirty="0"/>
                <a:t>наши новые сказочные встречи впереди!</a:t>
              </a:r>
            </a:p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32715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0" y="0"/>
            <a:ext cx="9144000" cy="6857999"/>
            <a:chOff x="158" y="119"/>
            <a:chExt cx="5489" cy="4037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32226" y="203071"/>
            <a:ext cx="8560254" cy="1713761"/>
            <a:chOff x="683568" y="1988840"/>
            <a:chExt cx="8352928" cy="160276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83568" y="1988840"/>
              <a:ext cx="8352928" cy="1602760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27584" y="2023680"/>
              <a:ext cx="80648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 smtClean="0"/>
                <a:t>Ребята! Многие из вас знают сказку о </a:t>
              </a:r>
              <a:r>
                <a:rPr lang="ru-RU" dirty="0"/>
                <a:t>Б</a:t>
              </a:r>
              <a:r>
                <a:rPr lang="ru-RU" dirty="0" smtClean="0"/>
                <a:t>елоснежке, которая, чтобы спастись от злой мачехи, ушла в лес и поселилась в избушке семи гномов. Но, к сожалению, злая мачеха узнала об этом и захотела уничтожить девушку.</a:t>
              </a:r>
            </a:p>
            <a:p>
              <a:pPr algn="just"/>
              <a:r>
                <a:rPr lang="ru-RU" dirty="0" smtClean="0"/>
                <a:t>Мы с вами можем помочь Белоснежке и спасем ее, если будем правильно отвечать на вопросы по теме: «Морфемика. Орфография».</a:t>
              </a:r>
              <a:endParaRPr lang="ru-RU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32226" y="188640"/>
            <a:ext cx="8560254" cy="1754326"/>
            <a:chOff x="683568" y="3850031"/>
            <a:chExt cx="8352928" cy="164069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83568" y="3874472"/>
              <a:ext cx="8352928" cy="1602760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7584" y="3850031"/>
              <a:ext cx="8064896" cy="164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 smtClean="0"/>
                <a:t>При выборе ответа на задания </a:t>
              </a:r>
              <a:r>
                <a:rPr lang="ru-RU" b="1" dirty="0" smtClean="0">
                  <a:solidFill>
                    <a:srgbClr val="7030A0"/>
                  </a:solidFill>
                </a:rPr>
                <a:t>1 уровня</a:t>
              </a:r>
              <a:r>
                <a:rPr lang="ru-RU" dirty="0" smtClean="0"/>
                <a:t>, кликните мышкой на ту букву, которая пишется в заданном слове. Если она встанет в слово, ответ правильный. Если исчезнет – неправильный. В этом случае выпиши слово в тетрадь, обозначь орфограмму (воспользуйся </a:t>
              </a:r>
              <a:r>
                <a:rPr lang="ru-RU" b="1" dirty="0" smtClean="0">
                  <a:solidFill>
                    <a:srgbClr val="7030A0"/>
                  </a:solidFill>
                </a:rPr>
                <a:t>подсказкой!</a:t>
              </a:r>
              <a:r>
                <a:rPr lang="ru-RU" dirty="0" smtClean="0"/>
                <a:t>)</a:t>
              </a:r>
            </a:p>
            <a:p>
              <a:pPr algn="just"/>
              <a:r>
                <a:rPr lang="ru-RU" dirty="0" smtClean="0"/>
                <a:t>При ответе на задания </a:t>
              </a:r>
              <a:r>
                <a:rPr lang="ru-RU" b="1" dirty="0" smtClean="0">
                  <a:solidFill>
                    <a:schemeClr val="accent3">
                      <a:lumMod val="50000"/>
                    </a:schemeClr>
                  </a:solidFill>
                </a:rPr>
                <a:t>2 уровня</a:t>
              </a:r>
              <a:r>
                <a:rPr lang="ru-RU" dirty="0" smtClean="0"/>
                <a:t>, нажми на кружок слева от слова. Если справа появился знак </a:t>
              </a:r>
              <a:r>
                <a:rPr lang="ru-RU" b="1" dirty="0" smtClean="0">
                  <a:solidFill>
                    <a:schemeClr val="accent3">
                      <a:lumMod val="50000"/>
                    </a:schemeClr>
                  </a:solidFill>
                </a:rPr>
                <a:t>«+»</a:t>
              </a:r>
              <a:r>
                <a:rPr lang="ru-RU" dirty="0" smtClean="0"/>
                <a:t>, ответ правильный, </a:t>
              </a:r>
              <a:r>
                <a:rPr lang="ru-RU" b="1" dirty="0" smtClean="0">
                  <a:solidFill>
                    <a:schemeClr val="accent3">
                      <a:lumMod val="50000"/>
                    </a:schemeClr>
                  </a:solidFill>
                </a:rPr>
                <a:t>«-»</a:t>
              </a:r>
              <a:r>
                <a:rPr lang="ru-RU" dirty="0" smtClean="0"/>
                <a:t> – неправильный. Поработай еще!</a:t>
              </a:r>
              <a:endParaRPr lang="ru-RU" dirty="0"/>
            </a:p>
          </p:txBody>
        </p:sp>
      </p:grp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4139952" y="6374094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7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0" y="0"/>
            <a:ext cx="9144000" cy="6857999"/>
            <a:chOff x="158" y="119"/>
            <a:chExt cx="5489" cy="4037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32226" y="188640"/>
            <a:ext cx="8560254" cy="6218127"/>
            <a:chOff x="683568" y="1975344"/>
            <a:chExt cx="8352928" cy="2141513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83568" y="1975344"/>
              <a:ext cx="8352928" cy="2141513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27584" y="2023680"/>
              <a:ext cx="8064896" cy="12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463725" y="1219974"/>
            <a:ext cx="850076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http://www.it-n.ru/attachment.aspx?id=47266</a:t>
            </a:r>
            <a:r>
              <a:rPr lang="ru-RU" dirty="0"/>
              <a:t> – шаблон теста</a:t>
            </a:r>
            <a:endParaRPr lang="en-US" dirty="0"/>
          </a:p>
          <a:p>
            <a:r>
              <a:rPr lang="en-US" dirty="0">
                <a:hlinkClick r:id="rId4"/>
              </a:rPr>
              <a:t>https://img-fotki.yandex.ru/get/5109/134091466.355/0_13dade_b976451c_orig</a:t>
            </a:r>
            <a:r>
              <a:rPr lang="ru-RU" dirty="0">
                <a:hlinkClick r:id="rId4"/>
              </a:rPr>
              <a:t> - фон</a:t>
            </a:r>
          </a:p>
          <a:p>
            <a:r>
              <a:rPr lang="en-US" dirty="0">
                <a:hlinkClick r:id="rId4"/>
              </a:rPr>
              <a:t>https://img-fotki.yandex.ru/get/6411/134091466.1e/0_8fa0f_e4bf2bdc_orig</a:t>
            </a:r>
            <a:r>
              <a:rPr lang="ru-RU" dirty="0"/>
              <a:t>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://img0.liveinternet.ru/images/attach/c/3/121/938/121938046__gnom_chihuna.png</a:t>
            </a:r>
            <a:r>
              <a:rPr lang="ru-RU" dirty="0"/>
              <a:t> 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kira-scrap.ru/KATALOG/OFORMLENIE/2/0_11c6c5_a8099cf8_M.png</a:t>
            </a:r>
            <a:r>
              <a:rPr lang="ru-RU" dirty="0" smtClean="0"/>
              <a:t> </a:t>
            </a:r>
          </a:p>
          <a:p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://img-fotki.yandex.ru/get/6412/134091466.1f/0_8fa16_bb916a1f_orig</a:t>
            </a:r>
            <a:r>
              <a:rPr lang="ru-RU" dirty="0"/>
              <a:t> </a:t>
            </a:r>
          </a:p>
          <a:p>
            <a:r>
              <a:rPr lang="en-US" dirty="0">
                <a:hlinkClick r:id="rId8"/>
              </a:rPr>
              <a:t>https://img-fotki.yandex.ru/get/4124/134091466.355/0_13dadd_be48bd0b_orig</a:t>
            </a:r>
            <a:endParaRPr lang="ru-RU" dirty="0"/>
          </a:p>
          <a:p>
            <a:r>
              <a:rPr lang="en-US" dirty="0">
                <a:hlinkClick r:id="rId9"/>
              </a:rPr>
              <a:t>https://img-fotki.yandex.ru/get/6610/134091466.1f/0_8fa14_18f2bf29_orig</a:t>
            </a:r>
            <a:endParaRPr lang="ru-RU" dirty="0"/>
          </a:p>
          <a:p>
            <a:r>
              <a:rPr lang="en-US" dirty="0">
                <a:hlinkClick r:id="rId10"/>
              </a:rPr>
              <a:t>https://img-fotki.yandex.ru/get/6612/134091466.1f/0_8fa18_62e96605_orig</a:t>
            </a:r>
            <a:endParaRPr lang="ru-RU" dirty="0"/>
          </a:p>
          <a:p>
            <a:r>
              <a:rPr lang="en-US" dirty="0">
                <a:hlinkClick r:id="rId11"/>
              </a:rPr>
              <a:t>https://img-fotki.yandex.ru/get/6613/134091466.1f/0_8fa15_21823f7d_orig</a:t>
            </a:r>
            <a:endParaRPr lang="ru-RU" dirty="0"/>
          </a:p>
          <a:p>
            <a:r>
              <a:rPr lang="en-US" dirty="0">
                <a:hlinkClick r:id="rId12"/>
              </a:rPr>
              <a:t>https://img-fotki.yandex.ru/get/6611/134091466.1e/0_8fa0e_f0cfbf2f_orig</a:t>
            </a:r>
            <a:endParaRPr lang="ru-RU" dirty="0"/>
          </a:p>
          <a:p>
            <a:r>
              <a:rPr lang="en-US" dirty="0">
                <a:hlinkClick r:id="rId13"/>
              </a:rPr>
              <a:t>https://img-fotki.yandex.ru/get/6612/134091466.1e/0_8fa0d_45872d0a_orig</a:t>
            </a:r>
            <a:endParaRPr lang="ru-RU" dirty="0"/>
          </a:p>
          <a:p>
            <a:r>
              <a:rPr lang="en-US" dirty="0">
                <a:hlinkClick r:id="rId14"/>
              </a:rPr>
              <a:t>https://img-fotki.yandex.ru/get/4204/134091466.2c9/0_132ccd_6b18502d_orig</a:t>
            </a:r>
            <a:endParaRPr lang="ru-RU" dirty="0"/>
          </a:p>
          <a:p>
            <a:r>
              <a:rPr lang="en-US" dirty="0">
                <a:hlinkClick r:id="rId15"/>
              </a:rPr>
              <a:t>https://img-fotki.yandex.ru/get/6611/134091466.1f/0_8fa19_e84324e4_orig</a:t>
            </a:r>
            <a:endParaRPr lang="ru-RU" dirty="0"/>
          </a:p>
          <a:p>
            <a:r>
              <a:rPr lang="en-US" dirty="0">
                <a:hlinkClick r:id="rId16"/>
              </a:rPr>
              <a:t>http://img-fotki.yandex.ru/get/5647/16969765.126/0_72a32_d9d491ca_M.png</a:t>
            </a:r>
            <a:endParaRPr lang="ru-RU" dirty="0"/>
          </a:p>
          <a:p>
            <a:r>
              <a:rPr lang="en-US" dirty="0">
                <a:hlinkClick r:id="rId17"/>
              </a:rPr>
              <a:t>https://img-fotki.yandex.ru/get/6413/134091466.1e/0_8fa11_94f3b296_orig</a:t>
            </a:r>
            <a:endParaRPr lang="ru-RU" dirty="0"/>
          </a:p>
          <a:p>
            <a:r>
              <a:rPr lang="en-US" dirty="0">
                <a:hlinkClick r:id="rId18"/>
              </a:rPr>
              <a:t>http://www.playcast.ru/uploads/2015/08/12/14657954.png</a:t>
            </a:r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9863" y="328989"/>
            <a:ext cx="46761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j-ea"/>
                <a:cs typeface="+mj-cs"/>
              </a:rPr>
              <a:t>Интернет-ресурсы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4" name="Picture 2" descr="https://img-fotki.yandex.ru/get/6412/134091466.1f/0_8fa16_bb916a1f_ori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65104"/>
            <a:ext cx="257925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9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img-fotki.yandex.ru/get/6610/134091466.1f/0_8fa14_18f2bf29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53539"/>
            <a:ext cx="2664296" cy="372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f5.ru/files/images/compiled/6ab/6abcfb5a57a9fd8e151744e6b3a9ba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6102">
            <a:off x="6875066" y="3480513"/>
            <a:ext cx="763349" cy="129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223473" y="116632"/>
            <a:ext cx="2857500" cy="2647951"/>
            <a:chOff x="6223473" y="116632"/>
            <a:chExt cx="2857500" cy="2647951"/>
          </a:xfrm>
        </p:grpSpPr>
        <p:pic>
          <p:nvPicPr>
            <p:cNvPr id="1028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473" y="116632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876256" y="1692791"/>
              <a:ext cx="1396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1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pic>
        <p:nvPicPr>
          <p:cNvPr id="5122" name="Picture 2" descr="https://img-fotki.yandex.ru/get/4204/134091466.2c9/0_132ccd_6b18502d_ori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39" y="1484784"/>
            <a:ext cx="436040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elanskaya.edusite.ru/images/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3386">
            <a:off x="3119501" y="4292420"/>
            <a:ext cx="3618480" cy="150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323528" y="260648"/>
            <a:ext cx="4752528" cy="143214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ПОМОЖЕМ ГНОМАМ ВЫТАЩИТЬ ВОЛШЕБНЫЙ ГРЕБЕНЬ И РАСКОЛДОВАТЬ БЕЛОСНЕЖКУ!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4067944" y="6374094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0"/>
            <a:ext cx="9143999" cy="6857999"/>
            <a:chOff x="158" y="119"/>
            <a:chExt cx="5489" cy="4037"/>
          </a:xfrm>
        </p:grpSpPr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4245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0.22448 -0.018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07309 -0.1645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-1.00573 0.0104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95" y="5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6411/134091466.1e/0_8fa0f_e4bf2bdc_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89" y="3446968"/>
            <a:ext cx="190802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36904" cy="24204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67744" y="980728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  пугались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http://kira-scrap.ru/KATALOG/OFORMLENIE/2/0_11c6c5_a8099cf8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73" y="2996952"/>
            <a:ext cx="2857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76256" y="4651069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уровень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979712" y="980728"/>
            <a:ext cx="1440160" cy="216024"/>
            <a:chOff x="1979712" y="1052736"/>
            <a:chExt cx="1440160" cy="21602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979712" y="1052736"/>
              <a:ext cx="144016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419872" y="1052736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3563888" y="1916832"/>
            <a:ext cx="360040" cy="152400"/>
            <a:chOff x="3563888" y="1916832"/>
            <a:chExt cx="360040" cy="1524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563888" y="19168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563888" y="20692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55576" y="280457"/>
            <a:ext cx="631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2360" y="325105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843846"/>
            <a:ext cx="84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глухой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1" name="Picture 7" descr="https://img-fotki.yandex.ru/get/6610/134091466.1f/0_8fa14_18f2bf29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92" y="1996391"/>
            <a:ext cx="56713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2" y="2392435"/>
            <a:ext cx="28463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3995936" y="6374094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0" y="0"/>
            <a:ext cx="9143999" cy="6857999"/>
            <a:chOff x="158" y="119"/>
            <a:chExt cx="5489" cy="4037"/>
          </a:xfrm>
        </p:grpSpPr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1483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369E-6 L 0.22448 0.089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4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5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36904" cy="24204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07704" y="980728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    терялись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http://kira-scrap.ru/KATALOG/OFORMLENIE/2/0_11c6c5_a8099cf8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73" y="2996952"/>
            <a:ext cx="2857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76256" y="4651069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уровень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979712" y="980728"/>
            <a:ext cx="1440160" cy="216024"/>
            <a:chOff x="1979712" y="1052736"/>
            <a:chExt cx="1440160" cy="21602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979712" y="1052736"/>
              <a:ext cx="144016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419872" y="1052736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3563888" y="1916832"/>
            <a:ext cx="360040" cy="152400"/>
            <a:chOff x="3563888" y="1916832"/>
            <a:chExt cx="360040" cy="1524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563888" y="19168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563888" y="20692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55576" y="280457"/>
            <a:ext cx="631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2360" y="325105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843846"/>
            <a:ext cx="84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глухой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1" name="Picture 6" descr="http://img0.liveinternet.ru/images/attach/c/3/121/938/121938046__gnom_chihu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27" y="3606399"/>
            <a:ext cx="2489449" cy="24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img-fotki.yandex.ru/get/6610/134091466.1f/0_8fa14_18f2bf29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71" y="1916832"/>
            <a:ext cx="77336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131840" y="2456892"/>
            <a:ext cx="2736304" cy="54006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ПОДСКАЗКА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3995936" y="6374094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0" y="0"/>
            <a:ext cx="9143999" cy="6857999"/>
            <a:chOff x="158" y="119"/>
            <a:chExt cx="5489" cy="4037"/>
          </a:xfrm>
        </p:grpSpPr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62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369E-6 L 0.22448 0.089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4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36904" cy="24204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67744" y="980728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   плакнули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http://kira-scrap.ru/KATALOG/OFORMLENIE/2/0_11c6c5_a8099cf8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73" y="2996952"/>
            <a:ext cx="2857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76256" y="4651069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уровень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411760" y="980728"/>
            <a:ext cx="1008112" cy="232450"/>
            <a:chOff x="1979712" y="1052736"/>
            <a:chExt cx="1440160" cy="21602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979712" y="1052736"/>
              <a:ext cx="144016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419872" y="1052736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3563888" y="1916832"/>
            <a:ext cx="360040" cy="152400"/>
            <a:chOff x="3563888" y="1916832"/>
            <a:chExt cx="360040" cy="1524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563888" y="19168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563888" y="20692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55576" y="280457"/>
            <a:ext cx="631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2360" y="325105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843846"/>
            <a:ext cx="84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глухой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1" name="Picture 7" descr="https://img-fotki.yandex.ru/get/6610/134091466.1f/0_8fa14_18f2bf29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80325"/>
            <a:ext cx="962747" cy="13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img-fotki.yandex.ru/get/6611/134091466.1e/0_8fa0e_f0cfbf2f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62" y="3428998"/>
            <a:ext cx="1914239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3131840" y="2456892"/>
            <a:ext cx="2736304" cy="54006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ПОДСКАЗКА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3995936" y="6374094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0"/>
            <a:ext cx="9143999" cy="6857999"/>
            <a:chOff x="158" y="119"/>
            <a:chExt cx="5489" cy="4037"/>
          </a:xfrm>
        </p:grpSpPr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625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369E-6 L 0.22448 0.089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4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36904" cy="24204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980728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   сердились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http://kira-scrap.ru/KATALOG/OFORMLENIE/2/0_11c6c5_a8099cf8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73" y="2996952"/>
            <a:ext cx="2857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76256" y="4651069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уровень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411760" y="980728"/>
            <a:ext cx="1008112" cy="232450"/>
            <a:chOff x="1979712" y="1052736"/>
            <a:chExt cx="1440160" cy="21602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979712" y="1052736"/>
              <a:ext cx="144016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419872" y="1052736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3563888" y="1916832"/>
            <a:ext cx="360040" cy="152400"/>
            <a:chOff x="3563888" y="1916832"/>
            <a:chExt cx="360040" cy="1524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563888" y="19168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563888" y="20692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55576" y="280457"/>
            <a:ext cx="631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2360" y="325105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843846"/>
            <a:ext cx="84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глухой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1" name="Picture 7" descr="https://img-fotki.yandex.ru/get/6610/134091466.1f/0_8fa14_18f2bf29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80325"/>
            <a:ext cx="962747" cy="13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3131840" y="2456892"/>
            <a:ext cx="2736304" cy="54006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ПОДСКАЗКА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3923928" y="6374094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0"/>
            <a:ext cx="9143999" cy="6857999"/>
            <a:chOff x="158" y="119"/>
            <a:chExt cx="5489" cy="4037"/>
          </a:xfrm>
        </p:grpSpPr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9" name="Picture 6" descr="https://img-fotki.yandex.ru/get/9164/58581001.136/0_b08ba_febdb793_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74" y="3789041"/>
            <a:ext cx="2076822" cy="207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0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369E-6 L 0.22448 0.089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4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36904" cy="24204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67744" y="980728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   бодрились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http://kira-scrap.ru/KATALOG/OFORMLENIE/2/0_11c6c5_a8099cf8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73" y="2996952"/>
            <a:ext cx="2857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76256" y="4651069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уровень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411760" y="980728"/>
            <a:ext cx="1008112" cy="232450"/>
            <a:chOff x="1979712" y="1052736"/>
            <a:chExt cx="1440160" cy="21602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979712" y="1052736"/>
              <a:ext cx="144016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419872" y="1052736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3563888" y="1916832"/>
            <a:ext cx="360040" cy="152400"/>
            <a:chOff x="3563888" y="1916832"/>
            <a:chExt cx="360040" cy="1524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563888" y="19168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563888" y="20692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7812360" y="325105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843846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звонкий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1" name="Picture 7" descr="https://img-fotki.yandex.ru/get/6610/134091466.1f/0_8fa14_18f2bf29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4" y="1468545"/>
            <a:ext cx="1266900" cy="176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55576" y="280457"/>
            <a:ext cx="631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3" name="Picture 10" descr="https://img-fotki.yandex.ru/get/6612/134091466.1e/0_8fa0d_45872d0a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41" y="3237958"/>
            <a:ext cx="1815469" cy="299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3131840" y="2456892"/>
            <a:ext cx="2736304" cy="54006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ПОДСКАЗКА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3923928" y="6374094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0" y="0"/>
            <a:ext cx="9143999" cy="6857999"/>
            <a:chOff x="158" y="119"/>
            <a:chExt cx="5489" cy="4037"/>
          </a:xfrm>
        </p:grpSpPr>
        <p:sp>
          <p:nvSpPr>
            <p:cNvPr id="26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2330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5434 0.0949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36904" cy="24204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07704" y="980728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</a:t>
            </a: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путали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http://kira-scrap.ru/KATALOG/OFORMLENIE/2/0_11c6c5_a8099cf8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73" y="2996952"/>
            <a:ext cx="2857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76256" y="4651069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уровень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411760" y="980728"/>
            <a:ext cx="1008112" cy="232450"/>
            <a:chOff x="1979712" y="1052736"/>
            <a:chExt cx="1440160" cy="21602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979712" y="1052736"/>
              <a:ext cx="144016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419872" y="1052736"/>
              <a:ext cx="0" cy="2160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3563888" y="1916832"/>
            <a:ext cx="360040" cy="152400"/>
            <a:chOff x="3563888" y="1916832"/>
            <a:chExt cx="360040" cy="1524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563888" y="19168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563888" y="2069232"/>
              <a:ext cx="360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55576" y="280457"/>
            <a:ext cx="631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2360" y="325105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843846"/>
            <a:ext cx="84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глухой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1" name="Picture 7" descr="https://img-fotki.yandex.ru/get/6610/134091466.1f/0_8fa14_18f2bf29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869" y="1208889"/>
            <a:ext cx="1757061" cy="245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g-fotki.yandex.ru/get/6611/134091466.1f/0_8fa19_e84324e4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3371515"/>
            <a:ext cx="2088232" cy="25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3131840" y="2456892"/>
            <a:ext cx="2736304" cy="54006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ПОДСКАЗКА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3923928" y="6374094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35496" y="0"/>
            <a:ext cx="9036495" cy="6858000"/>
            <a:chOff x="158" y="119"/>
            <a:chExt cx="5489" cy="4037"/>
          </a:xfrm>
        </p:grpSpPr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278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369E-6 L 0.22448 0.089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4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549</Words>
  <Application>Microsoft Office PowerPoint</Application>
  <PresentationFormat>Экран (4:3)</PresentationFormat>
  <Paragraphs>160</Paragraphs>
  <Slides>20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Интерактивный тренажер «СПАСЁМ БЕЛОСНЕЖКУ» 5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38</cp:revision>
  <dcterms:created xsi:type="dcterms:W3CDTF">2017-03-30T15:27:55Z</dcterms:created>
  <dcterms:modified xsi:type="dcterms:W3CDTF">2022-01-02T13:13:49Z</dcterms:modified>
</cp:coreProperties>
</file>