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</p:sldMasterIdLst>
  <p:notesMasterIdLst>
    <p:notesMasterId r:id="rId22"/>
  </p:notesMasterIdLst>
  <p:sldIdLst>
    <p:sldId id="298" r:id="rId3"/>
    <p:sldId id="301" r:id="rId4"/>
    <p:sldId id="300" r:id="rId5"/>
    <p:sldId id="283" r:id="rId6"/>
    <p:sldId id="297" r:id="rId7"/>
    <p:sldId id="280" r:id="rId8"/>
    <p:sldId id="293" r:id="rId9"/>
    <p:sldId id="295" r:id="rId10"/>
    <p:sldId id="294" r:id="rId11"/>
    <p:sldId id="268" r:id="rId12"/>
    <p:sldId id="269" r:id="rId13"/>
    <p:sldId id="291" r:id="rId14"/>
    <p:sldId id="282" r:id="rId15"/>
    <p:sldId id="287" r:id="rId16"/>
    <p:sldId id="292" r:id="rId17"/>
    <p:sldId id="296" r:id="rId18"/>
    <p:sldId id="288" r:id="rId19"/>
    <p:sldId id="285" r:id="rId20"/>
    <p:sldId id="29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>
      <p:cViewPr varScale="1">
        <p:scale>
          <a:sx n="81" d="100"/>
          <a:sy n="81" d="100"/>
        </p:scale>
        <p:origin x="109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104C2-D368-4AE4-B2C8-2CD0272FCAC3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A82B64-7A34-4CEC-B949-AD28235B4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800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95C1C-0A29-4413-83CA-7D15353DED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33DDF-C86A-4A0F-A9B4-2E08B5E9CFE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59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32AFE-918E-4A47-A703-0963A3F0CAC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1F096-7CF0-4D7B-A2B7-9364769A14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686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F84D0-1E10-42E4-80EA-9BDC44EE67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A1E85-3C89-4F73-B91C-841A260B41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50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95C1C-0A29-4413-83CA-7D15353DED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33DDF-C86A-4A0F-A9B4-2E08B5E9CFE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799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93BD8-DC48-4208-BBBF-D0ECD8458FC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EA085-D17F-46FE-9C83-C0647D61C75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977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91460-A5D7-430B-83C1-916C8DAB958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29C35-190D-453A-A785-8B588DA0C7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827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C416D-1B82-4DAE-909D-2006103519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3812C-AAE9-477E-A4A0-EB999B611A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517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88CC8-B33C-45F6-900E-A9DF878BD76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22C06-678B-48A8-8AA2-984D974B1F4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843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64746-5B30-45B1-99EA-FC1D0922D8E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2A48A-759A-4AFC-A8A9-EA18C4AB608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1952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74C9F-6729-4E6F-A122-9012C6B305C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AE5AA-0542-4006-9984-3C79BC5D9CF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2513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685AF-589C-48A7-8B14-F7EF1733AD5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6B3ED-CC54-4984-A485-15919FEA627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717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93BD8-DC48-4208-BBBF-D0ECD8458FC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EA085-D17F-46FE-9C83-C0647D61C75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499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78821-303E-40FD-AC83-4343047D48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91285-E254-431C-8C99-EC861DF38F8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806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32AFE-918E-4A47-A703-0963A3F0CAC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1F096-7CF0-4D7B-A2B7-9364769A14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9352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F84D0-1E10-42E4-80EA-9BDC44EE67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A1E85-3C89-4F73-B91C-841A260B41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806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91460-A5D7-430B-83C1-916C8DAB958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29C35-190D-453A-A785-8B588DA0C7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803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C416D-1B82-4DAE-909D-2006103519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3812C-AAE9-477E-A4A0-EB999B611A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665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88CC8-B33C-45F6-900E-A9DF878BD76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22C06-678B-48A8-8AA2-984D974B1F4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318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64746-5B30-45B1-99EA-FC1D0922D8E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2A48A-759A-4AFC-A8A9-EA18C4AB608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436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74C9F-6729-4E6F-A122-9012C6B305C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AE5AA-0542-4006-9984-3C79BC5D9CF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3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685AF-589C-48A7-8B14-F7EF1733AD5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6B3ED-CC54-4984-A485-15919FEA627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030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78821-303E-40FD-AC83-4343047D48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91285-E254-431C-8C99-EC861DF38F8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763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8609E4-0F5D-449E-B281-8E95745547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ABC1AF-B025-4E09-8217-1434C3F5743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718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8609E4-0F5D-449E-B281-8E95745547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ABC1AF-B025-4E09-8217-1434C3F5743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462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easyfreeclipart.com/28/friends-talking-clip-art-28039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5" Type="http://schemas.openxmlformats.org/officeDocument/2006/relationships/slide" Target="slide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ukhpraktika.ru/tlotuwaki/560" TargetMode="External"/><Relationship Id="rId3" Type="http://schemas.openxmlformats.org/officeDocument/2006/relationships/hyperlink" Target="http://gssh3.ucoz.ru/_si/0/10359283.gif" TargetMode="External"/><Relationship Id="rId7" Type="http://schemas.openxmlformats.org/officeDocument/2006/relationships/hyperlink" Target="http://images.easyfreeclipart.com/28/friends-talking-clip-art-28039.jpg" TargetMode="External"/><Relationship Id="rId2" Type="http://schemas.openxmlformats.org/officeDocument/2006/relationships/hyperlink" Target="https://yandex.ru/imag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flora.co.il/img/52/002_b.jpg" TargetMode="External"/><Relationship Id="rId5" Type="http://schemas.openxmlformats.org/officeDocument/2006/relationships/hyperlink" Target="http://bump.ru/resources/000/000/000/001/588/1588959_1024x768.jpg" TargetMode="External"/><Relationship Id="rId4" Type="http://schemas.openxmlformats.org/officeDocument/2006/relationships/hyperlink" Target="https://ds03.infourok.ru/uploads/ex/0350/000239b7-764f846e/640/img2.jp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2.gif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9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gssh3.ucoz.ru/_si/0/10359283.gif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ds03.infourok.ru/uploads/ex/0350/000239b7-764f846e/640/img2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bump.ru/resources/000/000/000/001/588/1588959_1024x768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ru.flora.co.il/img/52/002_b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8305"/>
            <a:ext cx="822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Муниципальное бюджетное общеобразовательное учреждение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«Центр образования №38»</a:t>
            </a:r>
            <a:b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Средняя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общеобразовательная   школа № 60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</a:rPr>
              <a:t>г.Тулы</a:t>
            </a:r>
            <a:endParaRPr lang="ru-RU" sz="2000" b="1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>
                <a:ln w="28575">
                  <a:solidFill>
                    <a:schemeClr val="accent1"/>
                  </a:solidFill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Презентация </a:t>
            </a:r>
            <a:endParaRPr lang="en-US" b="1" dirty="0">
              <a:ln w="28575">
                <a:solidFill>
                  <a:schemeClr val="accent1"/>
                </a:solidFill>
              </a:ln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ru-RU" b="1" dirty="0">
                <a:ln w="28575">
                  <a:solidFill>
                    <a:schemeClr val="accent1"/>
                  </a:solidFill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теме </a:t>
            </a:r>
            <a:r>
              <a:rPr lang="ru-RU" b="1" dirty="0" smtClean="0">
                <a:ln w="28575">
                  <a:solidFill>
                    <a:schemeClr val="accent1"/>
                  </a:solidFill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«Правописание буквосочетаний  </a:t>
            </a:r>
          </a:p>
          <a:p>
            <a:pPr marL="0" indent="0" algn="ctr">
              <a:buNone/>
            </a:pPr>
            <a:r>
              <a:rPr lang="ru-RU" b="1" dirty="0" err="1" smtClean="0">
                <a:ln w="28575">
                  <a:solidFill>
                    <a:schemeClr val="accent1"/>
                  </a:solidFill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</a:t>
            </a:r>
            <a:r>
              <a:rPr lang="ru-RU" b="1" dirty="0" smtClean="0">
                <a:ln w="28575">
                  <a:solidFill>
                    <a:schemeClr val="accent1"/>
                  </a:solidFill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-ши, </a:t>
            </a:r>
            <a:r>
              <a:rPr lang="ru-RU" b="1" dirty="0" err="1" smtClean="0">
                <a:ln w="28575">
                  <a:solidFill>
                    <a:schemeClr val="accent1"/>
                  </a:solidFill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ча</a:t>
            </a:r>
            <a:r>
              <a:rPr lang="ru-RU" b="1" dirty="0" smtClean="0">
                <a:ln w="28575">
                  <a:solidFill>
                    <a:schemeClr val="accent1"/>
                  </a:solidFill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-ща, чу-</a:t>
            </a:r>
            <a:r>
              <a:rPr lang="ru-RU" b="1" dirty="0" err="1" smtClean="0">
                <a:ln w="28575">
                  <a:solidFill>
                    <a:schemeClr val="accent1"/>
                  </a:solidFill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щу</a:t>
            </a:r>
            <a:r>
              <a:rPr lang="ru-RU" b="1" dirty="0" smtClean="0">
                <a:ln w="28575">
                  <a:solidFill>
                    <a:schemeClr val="accent1"/>
                  </a:solidFill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endParaRPr lang="ru-RU" b="1" dirty="0">
              <a:ln w="28575">
                <a:solidFill>
                  <a:schemeClr val="accent1"/>
                </a:solidFill>
              </a:ln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ru-RU" b="1" dirty="0">
                <a:ln w="28575">
                  <a:solidFill>
                    <a:schemeClr val="accent1"/>
                  </a:solidFill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Урок </a:t>
            </a:r>
            <a:r>
              <a:rPr lang="ru-RU" b="1" dirty="0" smtClean="0">
                <a:ln w="28575">
                  <a:solidFill>
                    <a:schemeClr val="accent1"/>
                  </a:solidFill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 2 </a:t>
            </a:r>
            <a:r>
              <a:rPr lang="ru-RU" b="1" dirty="0">
                <a:ln w="28575">
                  <a:solidFill>
                    <a:schemeClr val="accent1"/>
                  </a:solidFill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классе</a:t>
            </a:r>
          </a:p>
          <a:p>
            <a:pPr algn="ctr"/>
            <a:endParaRPr lang="ru-RU" sz="2000" dirty="0"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accent4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ru-RU" sz="2000" dirty="0"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Подготовила  </a:t>
            </a:r>
            <a:r>
              <a:rPr lang="ru-RU" sz="2000" dirty="0" err="1" smtClean="0"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Замотина</a:t>
            </a:r>
            <a:r>
              <a:rPr lang="ru-RU" sz="2000" dirty="0" smtClean="0"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Валерия Валерьевна</a:t>
            </a:r>
            <a:endParaRPr lang="ru-RU" sz="2000" dirty="0"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accent4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ru-RU" sz="2000" dirty="0"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учитель начальных классов</a:t>
            </a:r>
          </a:p>
          <a:p>
            <a:pPr algn="ctr"/>
            <a:endParaRPr lang="en-US" sz="1600" dirty="0"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1600" dirty="0"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1600" dirty="0"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ru-RU" sz="1600" dirty="0" smtClean="0"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Октябрь 2016</a:t>
            </a:r>
            <a:endParaRPr lang="ru-RU" sz="1600" dirty="0"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2400" b="1" dirty="0">
              <a:ln w="28575">
                <a:solidFill>
                  <a:schemeClr val="accent1"/>
                </a:solidFill>
              </a:ln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358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2588" y="37073"/>
            <a:ext cx="462498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Значение слова:</a:t>
            </a:r>
            <a:endParaRPr lang="ru-RU" sz="4000" b="1" dirty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052736"/>
            <a:ext cx="561662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Словарь Ожегова дает такое значение слову </a:t>
            </a:r>
            <a:r>
              <a:rPr lang="ru-RU" sz="32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ТОВАРИЩ</a:t>
            </a:r>
            <a:r>
              <a:rPr lang="ru-RU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 Человек, близкий  по взглядам, по условиям жизни, а также человек, дружески расположенный к кому-нибудь. </a:t>
            </a:r>
          </a:p>
          <a:p>
            <a:r>
              <a:rPr lang="ru-RU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Товарищи с детства,   </a:t>
            </a:r>
          </a:p>
          <a:p>
            <a:r>
              <a:rPr lang="ru-RU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товарищ по школе.</a:t>
            </a:r>
            <a:endParaRPr lang="ru-RU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 descr="C:\Users\я\Desktop\открытый урок\friends-talking-clip-art-28039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052736"/>
            <a:ext cx="3203539" cy="32661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домой 5">
            <a:hlinkClick r:id="rId5" action="ppaction://hlinksldjump" highlightClick="1"/>
          </p:cNvPr>
          <p:cNvSpPr/>
          <p:nvPr/>
        </p:nvSpPr>
        <p:spPr>
          <a:xfrm>
            <a:off x="5940152" y="5908981"/>
            <a:ext cx="864096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6985613" y="5908981"/>
            <a:ext cx="792088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7926002" y="5908981"/>
            <a:ext cx="792088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5586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47" y="2145033"/>
            <a:ext cx="87007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	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Товарищ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старинное русское слово, образованное от товар, которое в свою очередь, заимствовано от тюркского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тавар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algn="just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Товарищами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называли себя бродячие торговцы на Руси, которые торговали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похожим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товаром. По некоторым данным товарищами называли, купцов, которые вместе ехали с товаром. Женская форма слова (товарка) никогда не применялась в качестве обращения; к женщине по-русски обращались так же, как к мужчине: «Товарищ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17501" y="332656"/>
            <a:ext cx="407836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Происхождение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слова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0" y="0"/>
            <a:ext cx="2797901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5940152" y="5908981"/>
            <a:ext cx="864096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6985613" y="5908981"/>
            <a:ext cx="792088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7926002" y="5908981"/>
            <a:ext cx="792088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1674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я\Desktop\открытый урок\0014-014-Fizminut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96670" y="1196752"/>
            <a:ext cx="4680520" cy="5328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26323" y="1287060"/>
            <a:ext cx="4421214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Ши-ши-ши –ты руками помаши.</a:t>
            </a:r>
          </a:p>
          <a:p>
            <a:pPr algn="ctr"/>
            <a:r>
              <a:rPr lang="ru-RU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Жи-жи-жи</a:t>
            </a: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– лево-право покажи.</a:t>
            </a:r>
          </a:p>
          <a:p>
            <a:pPr algn="ctr"/>
            <a:r>
              <a:rPr lang="ru-RU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Ча-ча-ча – руку тянем до плеча.</a:t>
            </a:r>
          </a:p>
          <a:p>
            <a:pPr algn="ctr"/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Ща-ща-ща – кулаками повращать.</a:t>
            </a:r>
          </a:p>
          <a:p>
            <a:pPr algn="ctr"/>
            <a:r>
              <a:rPr lang="ru-RU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Чу-чу-чу – головой я покручу.</a:t>
            </a:r>
          </a:p>
          <a:p>
            <a:pPr algn="ctr"/>
            <a:r>
              <a:rPr lang="ru-RU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Щу-щу-щу</a:t>
            </a: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– руки вниз я опущу.</a:t>
            </a:r>
            <a:endParaRPr lang="ru-RU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985102" y="6155458"/>
            <a:ext cx="792088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75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я\Desktop\5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78895"/>
            <a:ext cx="7701325" cy="510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592574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Работа в паре</a:t>
            </a:r>
            <a:endParaRPr lang="ru-RU" sz="3200" b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48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731520"/>
            <a:ext cx="7533456" cy="478571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6600" b="1" dirty="0" smtClean="0"/>
              <a:t>Работа в учебнике </a:t>
            </a:r>
          </a:p>
          <a:p>
            <a:pPr marL="45720" indent="0" algn="ctr">
              <a:buNone/>
            </a:pPr>
            <a:r>
              <a:rPr lang="ru-RU" sz="6600" b="1" dirty="0" smtClean="0"/>
              <a:t>Упражнение 109.</a:t>
            </a:r>
            <a:endParaRPr lang="ru-RU" sz="6600" b="1" dirty="0"/>
          </a:p>
        </p:txBody>
      </p:sp>
      <p:pic>
        <p:nvPicPr>
          <p:cNvPr id="1026" name="Picture 2" descr="C:\Users\я\Desktop\открытый урок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4803" y="-603448"/>
            <a:ext cx="11953328" cy="777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84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76831" y="2118088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Живет в пруду щука.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0"/>
            <a:ext cx="6400800" cy="1113304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Самопроверка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2097556"/>
            <a:ext cx="8316417" cy="151291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dirty="0" smtClean="0"/>
              <a:t>Там плавают ерши и лещи.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-1" y="2423041"/>
            <a:ext cx="8532441" cy="861943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dirty="0" smtClean="0"/>
              <a:t>Прячутся рыбы от щуки.</a:t>
            </a: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83568" y="2423041"/>
            <a:ext cx="4635625" cy="861943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dirty="0" smtClean="0"/>
              <a:t>Но щука хитра.</a:t>
            </a: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36885" y="2416849"/>
            <a:ext cx="8339569" cy="861943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dirty="0" smtClean="0"/>
              <a:t>Она караулит свою добычу.</a:t>
            </a: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09959" y="2416847"/>
            <a:ext cx="8339569" cy="861943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dirty="0" smtClean="0"/>
              <a:t>Щука – рыба хитрая.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827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21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76672"/>
            <a:ext cx="8136904" cy="590465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6600" b="1" i="1" u="sng" dirty="0" smtClean="0">
                <a:solidFill>
                  <a:srgbClr val="FF0000"/>
                </a:solidFill>
              </a:rPr>
              <a:t>Рефлексия </a:t>
            </a:r>
          </a:p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Сегодня я узнал(а)…..</a:t>
            </a:r>
          </a:p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Было трудно, но…</a:t>
            </a:r>
          </a:p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Я понял(а), как …..</a:t>
            </a:r>
          </a:p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Теперь я могу …..</a:t>
            </a:r>
          </a:p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Я почувствовал(а),что у меня получилось…</a:t>
            </a:r>
          </a:p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Постараюсь объяснить другу, как….</a:t>
            </a:r>
          </a:p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Я умею…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8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68952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980728"/>
            <a:ext cx="79568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       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Молодцы!!!</a:t>
            </a:r>
          </a:p>
          <a:p>
            <a:pPr algn="ctr"/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Спасибо за урок!</a:t>
            </a:r>
            <a:endParaRPr lang="ru-RU" sz="6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511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yandex.ru/images</a:t>
            </a:r>
            <a:endParaRPr lang="ru-RU" sz="2400" dirty="0" smtClean="0"/>
          </a:p>
          <a:p>
            <a:r>
              <a:rPr lang="en-US" sz="2400" dirty="0">
                <a:hlinkClick r:id="rId3"/>
              </a:rPr>
              <a:t>http://gssh3.ucoz.ru/_</a:t>
            </a:r>
            <a:r>
              <a:rPr lang="en-US" sz="2400" dirty="0" smtClean="0">
                <a:hlinkClick r:id="rId3"/>
              </a:rPr>
              <a:t>si/0/10359283.gif</a:t>
            </a:r>
            <a:endParaRPr lang="ru-RU" sz="2400" dirty="0" smtClean="0"/>
          </a:p>
          <a:p>
            <a:r>
              <a:rPr lang="en-US" sz="2400" dirty="0">
                <a:hlinkClick r:id="rId4"/>
              </a:rPr>
              <a:t>https://</a:t>
            </a:r>
            <a:r>
              <a:rPr lang="en-US" sz="2400" dirty="0" smtClean="0">
                <a:hlinkClick r:id="rId4"/>
              </a:rPr>
              <a:t>ds03.infourok.ru/uploads/ex/0350/000239b7-764f846e/640/img2.jpg</a:t>
            </a:r>
            <a:r>
              <a:rPr lang="ru-RU" sz="2400" dirty="0" smtClean="0"/>
              <a:t> </a:t>
            </a:r>
          </a:p>
          <a:p>
            <a:r>
              <a:rPr lang="en-US" sz="2400" dirty="0">
                <a:hlinkClick r:id="rId5"/>
              </a:rPr>
              <a:t>http://</a:t>
            </a:r>
            <a:r>
              <a:rPr lang="en-US" sz="2400" dirty="0" smtClean="0">
                <a:hlinkClick r:id="rId5"/>
              </a:rPr>
              <a:t>bump.ru/resources/000/000/000/001/588/1588959_1024x768.jpg</a:t>
            </a:r>
            <a:endParaRPr lang="ru-RU" sz="2400" dirty="0" smtClean="0"/>
          </a:p>
          <a:p>
            <a:r>
              <a:rPr lang="en-US" sz="2400" dirty="0">
                <a:hlinkClick r:id="rId6"/>
              </a:rPr>
              <a:t>http://</a:t>
            </a:r>
            <a:r>
              <a:rPr lang="en-US" sz="2400" dirty="0" smtClean="0">
                <a:hlinkClick r:id="rId6"/>
              </a:rPr>
              <a:t>ru.flora.co.il/img/52/002_b.jpg</a:t>
            </a:r>
            <a:endParaRPr lang="ru-RU" sz="2400" dirty="0" smtClean="0"/>
          </a:p>
          <a:p>
            <a:r>
              <a:rPr lang="en-US" sz="2400" dirty="0">
                <a:hlinkClick r:id="rId7"/>
              </a:rPr>
              <a:t>http://</a:t>
            </a:r>
            <a:r>
              <a:rPr lang="en-US" sz="2400" dirty="0" smtClean="0">
                <a:hlinkClick r:id="rId7"/>
              </a:rPr>
              <a:t>images.easyfreeclipart.com/28/friends-talking-clip-art-28039.jpg</a:t>
            </a:r>
            <a:endParaRPr lang="ru-RU" sz="2400" dirty="0" smtClean="0"/>
          </a:p>
          <a:p>
            <a:r>
              <a:rPr lang="en-US" sz="2400" dirty="0">
                <a:hlinkClick r:id="rId8"/>
              </a:rPr>
              <a:t>http://</a:t>
            </a:r>
            <a:r>
              <a:rPr lang="en-US" sz="2400" dirty="0" smtClean="0">
                <a:hlinkClick r:id="rId8"/>
              </a:rPr>
              <a:t>www.bukhpraktika.ru/tlotuwaki/560</a:t>
            </a:r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0416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Введение 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Минутка чистописания 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Вспомни правило</a:t>
            </a:r>
          </a:p>
          <a:p>
            <a:pPr marL="514350" indent="-514350">
              <a:buAutoNum type="arabicPeriod"/>
            </a:pP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Звуко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-буквенный анализ слова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Собери слово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Информационный проект</a:t>
            </a:r>
          </a:p>
          <a:p>
            <a:pPr marL="514350" indent="-514350">
              <a:buAutoNum type="arabicPeriod"/>
            </a:pP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Физминутка</a:t>
            </a:r>
            <a:endParaRPr lang="ru-RU" sz="28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работы в паре</a:t>
            </a:r>
          </a:p>
          <a:p>
            <a:pPr marL="514350" indent="-514350">
              <a:buAutoNum type="arabicPeriod"/>
            </a:pP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абота с текстом</a:t>
            </a:r>
          </a:p>
          <a:p>
            <a:pPr marL="514350" indent="-514350">
              <a:buAutoNum type="arabicPeriod"/>
            </a:pP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Самопроверка 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Рефлексия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 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27784" y="2990"/>
            <a:ext cx="3754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Содержание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C:\Users\я\Desktop\анимашки\Звёздочки\0_62326_e6159225_S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92696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я\Desktop\анимашки\Звёздочки\0_62326_e6159225_S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62629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я\Desktop\анимашки\Звёздочки\0_62326_e6159225_S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667454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я\Desktop\анимашки\Звёздочки\0_62326_e6159225_S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205888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я\Desktop\анимашки\Звёздочки\0_62326_e6159225_S.gif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058" y="2714825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я\Desktop\анимашки\Звёздочки\0_62326_e6159225_S.gif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182" y="3219650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я\Desktop\анимашки\Звёздочки\0_62326_e6159225_S.gif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196" y="3761699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01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6669360"/>
          </a:xfrm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Введение</a:t>
            </a:r>
          </a:p>
          <a:p>
            <a:pPr marL="0" indent="0">
              <a:buNone/>
            </a:pPr>
            <a:r>
              <a:rPr lang="ru-RU" sz="1600" b="1" dirty="0">
                <a:ln>
                  <a:solidFill>
                    <a:schemeClr val="tx1"/>
                  </a:solidFill>
                </a:ln>
                <a:ea typeface="Tahoma" panose="020B0604030504040204" pitchFamily="34" charset="0"/>
                <a:cs typeface="Tahoma" panose="020B0604030504040204" pitchFamily="34" charset="0"/>
              </a:rPr>
              <a:t>Цели</a:t>
            </a:r>
            <a:r>
              <a:rPr lang="ru-RU" sz="1600" dirty="0">
                <a:ln>
                  <a:solidFill>
                    <a:schemeClr val="accent1"/>
                  </a:solidFill>
                </a:ln>
                <a:ea typeface="Tahoma" panose="020B0604030504040204" pitchFamily="34" charset="0"/>
                <a:cs typeface="Tahoma" panose="020B0604030504040204" pitchFamily="34" charset="0"/>
              </a:rPr>
              <a:t> :</a:t>
            </a:r>
            <a:r>
              <a:rPr lang="ru-RU" sz="1600" dirty="0">
                <a:ln>
                  <a:solidFill>
                    <a:schemeClr val="accent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1600" dirty="0">
                <a:cs typeface="Times New Roman" pitchFamily="18" charset="0"/>
              </a:rPr>
              <a:t>закрепить знания и способы учебной деятельности , уметь видеть </a:t>
            </a:r>
            <a:r>
              <a:rPr lang="ru-RU" sz="1600" dirty="0" smtClean="0">
                <a:cs typeface="Times New Roman" pitchFamily="18" charset="0"/>
              </a:rPr>
              <a:t>орфограмму и </a:t>
            </a:r>
            <a:r>
              <a:rPr lang="ru-RU" sz="1600" dirty="0">
                <a:cs typeface="Times New Roman" pitchFamily="18" charset="0"/>
              </a:rPr>
              <a:t>определять </a:t>
            </a:r>
            <a:r>
              <a:rPr lang="ru-RU" sz="1600" dirty="0" smtClean="0">
                <a:cs typeface="Times New Roman" pitchFamily="18" charset="0"/>
              </a:rPr>
              <a:t>написание  буквосочетаний </a:t>
            </a:r>
            <a:r>
              <a:rPr lang="ru-RU" sz="1600" dirty="0" err="1" smtClean="0">
                <a:cs typeface="Times New Roman" pitchFamily="18" charset="0"/>
              </a:rPr>
              <a:t>жи</a:t>
            </a:r>
            <a:r>
              <a:rPr lang="ru-RU" sz="1600" dirty="0" smtClean="0">
                <a:cs typeface="Times New Roman" pitchFamily="18" charset="0"/>
              </a:rPr>
              <a:t>-ши, </a:t>
            </a:r>
            <a:r>
              <a:rPr lang="ru-RU" sz="1600" dirty="0" err="1" smtClean="0">
                <a:cs typeface="Times New Roman" pitchFamily="18" charset="0"/>
              </a:rPr>
              <a:t>ча</a:t>
            </a:r>
            <a:r>
              <a:rPr lang="ru-RU" sz="1600" dirty="0" smtClean="0">
                <a:cs typeface="Times New Roman" pitchFamily="18" charset="0"/>
              </a:rPr>
              <a:t>-ща, чу-</a:t>
            </a:r>
            <a:r>
              <a:rPr lang="ru-RU" sz="1600" dirty="0" err="1" smtClean="0">
                <a:cs typeface="Times New Roman" pitchFamily="18" charset="0"/>
              </a:rPr>
              <a:t>щу</a:t>
            </a:r>
            <a:r>
              <a:rPr lang="ru-RU" sz="1600" dirty="0" smtClean="0">
                <a:cs typeface="Times New Roman" pitchFamily="18" charset="0"/>
              </a:rPr>
              <a:t>;  </a:t>
            </a:r>
            <a:r>
              <a:rPr lang="ru-RU" sz="1600" dirty="0">
                <a:cs typeface="Times New Roman" pitchFamily="18" charset="0"/>
              </a:rPr>
              <a:t>развивать  творческие способности, познавательный интерес, логическое мышление, умение работать в </a:t>
            </a:r>
            <a:r>
              <a:rPr lang="ru-RU" sz="1600" dirty="0" smtClean="0">
                <a:cs typeface="Times New Roman" pitchFamily="18" charset="0"/>
              </a:rPr>
              <a:t>парах; </a:t>
            </a:r>
            <a:endParaRPr lang="ru-RU" sz="16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>
                <a:cs typeface="Times New Roman" pitchFamily="18" charset="0"/>
              </a:rPr>
              <a:t>воспитывать чувство прекрасного, способствовать богатому восприятию мира, обогащать эмоции, воспитывать патриотизм, сопричастность с окружающим миром</a:t>
            </a:r>
          </a:p>
          <a:p>
            <a:pPr marL="0" indent="0">
              <a:buNone/>
            </a:pPr>
            <a:r>
              <a:rPr lang="ru-RU" sz="1600" dirty="0">
                <a:ln>
                  <a:solidFill>
                    <a:schemeClr val="tx1"/>
                  </a:solidFill>
                </a:ln>
                <a:ea typeface="Tahoma" panose="020B0604030504040204" pitchFamily="34" charset="0"/>
                <a:cs typeface="Tahoma" panose="020B0604030504040204" pitchFamily="34" charset="0"/>
              </a:rPr>
              <a:t>Планируемые результаты </a:t>
            </a:r>
          </a:p>
          <a:p>
            <a:pPr marL="0" indent="0">
              <a:buNone/>
            </a:pPr>
            <a:r>
              <a:rPr lang="ru-RU" sz="1600" dirty="0">
                <a:ln>
                  <a:solidFill>
                    <a:schemeClr val="accent1"/>
                  </a:solidFill>
                </a:ln>
                <a:ea typeface="Tahoma" panose="020B0604030504040204" pitchFamily="34" charset="0"/>
                <a:cs typeface="Tahoma" panose="020B0604030504040204" pitchFamily="34" charset="0"/>
              </a:rPr>
              <a:t>Личностные :</a:t>
            </a:r>
          </a:p>
          <a:p>
            <a:pPr marL="0" indent="0">
              <a:buNone/>
            </a:pPr>
            <a:r>
              <a:rPr lang="ru-RU" sz="1600" dirty="0">
                <a:ln>
                  <a:solidFill>
                    <a:schemeClr val="tx1"/>
                  </a:solidFill>
                </a:ln>
                <a:ea typeface="Tahoma" panose="020B0604030504040204" pitchFamily="34" charset="0"/>
                <a:cs typeface="Tahoma" panose="020B0604030504040204" pitchFamily="34" charset="0"/>
              </a:rPr>
              <a:t> -</a:t>
            </a:r>
            <a:r>
              <a:rPr lang="ru-RU" sz="160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smtClean="0">
                <a:ea typeface="Tahoma" panose="020B0604030504040204" pitchFamily="34" charset="0"/>
                <a:cs typeface="Tahoma" panose="020B0604030504040204" pitchFamily="34" charset="0"/>
              </a:rPr>
              <a:t>Самооценка (</a:t>
            </a:r>
            <a:r>
              <a:rPr lang="ru-RU" sz="1600" dirty="0">
                <a:ea typeface="Tahoma" panose="020B0604030504040204" pitchFamily="34" charset="0"/>
                <a:cs typeface="Tahoma" panose="020B0604030504040204" pitchFamily="34" charset="0"/>
              </a:rPr>
              <a:t>формирование </a:t>
            </a:r>
            <a:r>
              <a:rPr lang="ru-RU" sz="1600" dirty="0" smtClean="0">
                <a:ea typeface="Tahoma" panose="020B0604030504040204" pitchFamily="34" charset="0"/>
                <a:cs typeface="Tahoma" panose="020B0604030504040204" pitchFamily="34" charset="0"/>
              </a:rPr>
              <a:t> адекватной оценки себя</a:t>
            </a:r>
            <a:r>
              <a:rPr lang="ru-RU" sz="1600" dirty="0">
                <a:ea typeface="Tahoma" panose="020B0604030504040204" pitchFamily="34" charset="0"/>
                <a:cs typeface="Tahoma" panose="020B0604030504040204" pitchFamily="34" charset="0"/>
              </a:rPr>
              <a:t>, своих возможностей, качеств и места среди других людей) </a:t>
            </a:r>
          </a:p>
          <a:p>
            <a:pPr marL="0" indent="0">
              <a:buNone/>
            </a:pPr>
            <a:r>
              <a:rPr lang="ru-RU" sz="1600" dirty="0" err="1">
                <a:ln>
                  <a:solidFill>
                    <a:schemeClr val="accent1"/>
                  </a:solidFill>
                </a:ln>
                <a:ea typeface="Tahoma" panose="020B0604030504040204" pitchFamily="34" charset="0"/>
                <a:cs typeface="Tahoma" panose="020B0604030504040204" pitchFamily="34" charset="0"/>
              </a:rPr>
              <a:t>Метапредметные</a:t>
            </a:r>
            <a:r>
              <a:rPr lang="ru-RU" sz="1600" dirty="0">
                <a:ln>
                  <a:solidFill>
                    <a:schemeClr val="accent1"/>
                  </a:solidFill>
                </a:ln>
                <a:ea typeface="Tahoma" panose="020B0604030504040204" pitchFamily="34" charset="0"/>
                <a:cs typeface="Tahoma" panose="020B0604030504040204" pitchFamily="34" charset="0"/>
              </a:rPr>
              <a:t> :</a:t>
            </a:r>
          </a:p>
          <a:p>
            <a:pPr marL="0" indent="0">
              <a:buNone/>
            </a:pPr>
            <a:r>
              <a:rPr lang="ru-RU" sz="1600" dirty="0">
                <a:ln>
                  <a:solidFill>
                    <a:schemeClr val="accent1"/>
                  </a:solidFill>
                </a:ln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ea typeface="Tahoma" panose="020B0604030504040204" pitchFamily="34" charset="0"/>
                <a:cs typeface="Tahoma" panose="020B0604030504040204" pitchFamily="34" charset="0"/>
              </a:rPr>
              <a:t>- Умение планировать , контролировать и оценивать учебные действия в соответствии с поставленной задачей и условиями ее реализации , определять наиболее эффективные способы достижения .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Предметные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1600" dirty="0">
              <a:solidFill>
                <a:schemeClr val="accent1">
                  <a:lumMod val="7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ru-RU" sz="1600" dirty="0" smtClean="0">
                <a:ea typeface="Tahoma" panose="020B0604030504040204" pitchFamily="34" charset="0"/>
                <a:cs typeface="Tahoma" panose="020B0604030504040204" pitchFamily="34" charset="0"/>
              </a:rPr>
              <a:t>- умение применять </a:t>
            </a:r>
            <a:r>
              <a:rPr lang="ru-RU" sz="1600" dirty="0">
                <a:ea typeface="Tahoma" panose="020B0604030504040204" pitchFamily="34" charset="0"/>
                <a:cs typeface="Tahoma" panose="020B0604030504040204" pitchFamily="34" charset="0"/>
              </a:rPr>
              <a:t>правила правописания, подбирать примеры с определенной орфограммой, устанавливать </a:t>
            </a:r>
            <a:r>
              <a:rPr lang="ru-RU" sz="1600" dirty="0" smtClean="0">
                <a:ea typeface="Tahoma" panose="020B0604030504040204" pitchFamily="34" charset="0"/>
                <a:cs typeface="Tahoma" panose="020B0604030504040204" pitchFamily="34" charset="0"/>
              </a:rPr>
              <a:t>аналогии.</a:t>
            </a:r>
            <a:endParaRPr lang="ru-RU" sz="16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6084168" y="5908981"/>
            <a:ext cx="864096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092280" y="5908981"/>
            <a:ext cx="792088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028384" y="5908981"/>
            <a:ext cx="792088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74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500063" y="3143250"/>
            <a:ext cx="8229600" cy="2000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altLang="ru-RU" sz="5400" dirty="0" smtClean="0">
                <a:solidFill>
                  <a:srgbClr val="FF0000"/>
                </a:solidFill>
                <a:latin typeface="Comic Sans MS" pitchFamily="66" charset="0"/>
              </a:rPr>
              <a:t>Прозвенел уже звонок!</a:t>
            </a:r>
            <a:br>
              <a:rPr lang="ru-RU" altLang="ru-RU" sz="54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5400" dirty="0" smtClean="0">
                <a:solidFill>
                  <a:srgbClr val="FF0000"/>
                </a:solidFill>
                <a:latin typeface="Comic Sans MS" pitchFamily="66" charset="0"/>
              </a:rPr>
              <a:t>Начинается урок!</a:t>
            </a:r>
          </a:p>
        </p:txBody>
      </p:sp>
      <p:pic>
        <p:nvPicPr>
          <p:cNvPr id="1026" name="Picture 2" descr="C:\Users\я\Desktop\10359283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497" y="0"/>
            <a:ext cx="3843717" cy="315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омой 3">
            <a:hlinkClick r:id="rId4" action="ppaction://hlinksldjump" highlightClick="1"/>
          </p:cNvPr>
          <p:cNvSpPr/>
          <p:nvPr/>
        </p:nvSpPr>
        <p:spPr>
          <a:xfrm>
            <a:off x="6084168" y="5908981"/>
            <a:ext cx="864096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7092280" y="5908981"/>
            <a:ext cx="792088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028384" y="5908981"/>
            <a:ext cx="792088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я\Desktop\img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6084168" y="6021288"/>
            <a:ext cx="792088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7956376" y="6021288"/>
            <a:ext cx="792088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7020272" y="6021288"/>
            <a:ext cx="792088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06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 descr="MCj042982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4478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685800" y="1371600"/>
            <a:ext cx="8001000" cy="464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Char char="Ø"/>
            </a:pPr>
            <a:r>
              <a:rPr lang="ru-RU" alt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ЖИ-ШИ </a:t>
            </a:r>
            <a:r>
              <a:rPr lang="ru-RU" alt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ПИШИ С БУКВОЙ</a:t>
            </a:r>
            <a:endParaRPr lang="ru-RU" alt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Char char="Ø"/>
            </a:pPr>
            <a:r>
              <a:rPr lang="ru-RU" alt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ЧА-ЩА </a:t>
            </a:r>
            <a:r>
              <a:rPr lang="ru-RU" alt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ПИШИ С БУКВОЙ</a:t>
            </a:r>
            <a:r>
              <a:rPr lang="ru-RU" alt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Char char="Ø"/>
            </a:pPr>
            <a:r>
              <a:rPr lang="ru-RU" alt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ЧУ-ЩУ </a:t>
            </a:r>
            <a:r>
              <a:rPr lang="ru-RU" alt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ПИШИ С БУКВОЙ</a:t>
            </a:r>
            <a:r>
              <a:rPr lang="ru-RU" alt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002060"/>
              </a:buClr>
            </a:pPr>
            <a:endParaRPr lang="ru-RU" alt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76017" y="347960"/>
            <a:ext cx="57919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Вспомни правило!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67987" y="1700808"/>
            <a:ext cx="792088" cy="745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467987" y="3724758"/>
            <a:ext cx="792088" cy="745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467987" y="2750840"/>
            <a:ext cx="792088" cy="745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</a:p>
        </p:txBody>
      </p: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5940152" y="5908981"/>
            <a:ext cx="864096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6985613" y="5908981"/>
            <a:ext cx="792088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7926002" y="5908981"/>
            <a:ext cx="792088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88433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7524" y="2056492"/>
            <a:ext cx="396044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ЁЖИК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47964" y="3435304"/>
            <a:ext cx="4536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ru-RU" sz="54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й’ожык</a:t>
            </a:r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ru-RU" sz="5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397848"/>
            <a:ext cx="6968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Звуко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-буквенный анализ слова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C:\Users\я\Desktop\1588959_1024x768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12049"/>
            <a:ext cx="3600400" cy="37115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5940152" y="5908981"/>
            <a:ext cx="864096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6985613" y="5908981"/>
            <a:ext cx="792088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926002" y="5908981"/>
            <a:ext cx="792088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12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6899" y="1988840"/>
            <a:ext cx="697819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 – то – </a:t>
            </a:r>
            <a:r>
              <a:rPr lang="ru-RU" sz="66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рищ</a:t>
            </a:r>
            <a:r>
              <a:rPr lang="ru-RU" sz="6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6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404664"/>
            <a:ext cx="741682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Собери слово</a:t>
            </a:r>
            <a:endParaRPr lang="ru-RU" sz="3200" b="1" cap="all" dirty="0">
              <a:ln/>
              <a:solidFill>
                <a:schemeClr val="accent6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45458" y="3573016"/>
            <a:ext cx="425308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ТОВАРИЩ</a:t>
            </a:r>
            <a:endParaRPr lang="ru-RU" sz="6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926002" y="5908981"/>
            <a:ext cx="792088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6985613" y="5908981"/>
            <a:ext cx="792088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5940152" y="5908981"/>
            <a:ext cx="864096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23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6960" y="2967335"/>
            <a:ext cx="82500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Поместите здесь ваш текст</a:t>
            </a:r>
          </a:p>
        </p:txBody>
      </p:sp>
      <p:pic>
        <p:nvPicPr>
          <p:cNvPr id="1026" name="Picture 2" descr="C:\Users\я\Desktop\открытый урок\img1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74"/>
            <a:ext cx="9153853" cy="685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5940152" y="5908981"/>
            <a:ext cx="864096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6985613" y="5908981"/>
            <a:ext cx="792088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7926002" y="5908981"/>
            <a:ext cx="792088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9950" y="300947"/>
            <a:ext cx="817240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Информационный проект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47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5593</TotalTime>
  <Words>410</Words>
  <Application>Microsoft Office PowerPoint</Application>
  <PresentationFormat>Экран (4:3)</PresentationFormat>
  <Paragraphs>94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Calibri</vt:lpstr>
      <vt:lpstr>Comic Sans MS</vt:lpstr>
      <vt:lpstr>Georgia</vt:lpstr>
      <vt:lpstr>Tahoma</vt:lpstr>
      <vt:lpstr>Times New Roman</vt:lpstr>
      <vt:lpstr>Wingdings</vt:lpstr>
      <vt:lpstr>Тема3</vt:lpstr>
      <vt:lpstr>2_Тема3</vt:lpstr>
      <vt:lpstr>Муниципальное бюджетное общеобразовательное учреждение  «Центр образования №38» Средняя общеобразовательная   школа № 60 г.Тулы</vt:lpstr>
      <vt:lpstr>Содержание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Живет в пруду щука.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СуперКомп)</cp:lastModifiedBy>
  <cp:revision>78</cp:revision>
  <dcterms:created xsi:type="dcterms:W3CDTF">2013-10-24T16:42:42Z</dcterms:created>
  <dcterms:modified xsi:type="dcterms:W3CDTF">2021-12-13T12:51:55Z</dcterms:modified>
</cp:coreProperties>
</file>