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1" r:id="rId8"/>
    <p:sldId id="264" r:id="rId9"/>
    <p:sldId id="271" r:id="rId10"/>
    <p:sldId id="263" r:id="rId11"/>
    <p:sldId id="265" r:id="rId12"/>
    <p:sldId id="272" r:id="rId13"/>
    <p:sldId id="273" r:id="rId14"/>
    <p:sldId id="274" r:id="rId15"/>
    <p:sldId id="275" r:id="rId16"/>
    <p:sldId id="267" r:id="rId17"/>
    <p:sldId id="288" r:id="rId18"/>
    <p:sldId id="290" r:id="rId19"/>
    <p:sldId id="289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77" r:id="rId31"/>
    <p:sldId id="276" r:id="rId32"/>
    <p:sldId id="26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sultant.ru/document/cons_doc_LAW_315095/8727611b42df79f2b3ef8d2f3b68fea711ed0c7a/#dst100939" TargetMode="External"/><Relationship Id="rId3" Type="http://schemas.openxmlformats.org/officeDocument/2006/relationships/hyperlink" Target="http://www.consultant.ru/document/cons_doc_LAW_315095/e7204e825c8e87b5c7be210b06a0cde61cd60a3c/#dst100573" TargetMode="External"/><Relationship Id="rId7" Type="http://schemas.openxmlformats.org/officeDocument/2006/relationships/hyperlink" Target="http://www.consultant.ru/document/cons_doc_LAW_315095/57b5c7b83fcd2cf40cabe2042f2d8f04ed6875ad/#dst102580" TargetMode="External"/><Relationship Id="rId12" Type="http://schemas.openxmlformats.org/officeDocument/2006/relationships/hyperlink" Target="http://www.consultant.ru/document/cons_doc_LAW_315095/43942021d9206af7a0c78b6f65ba3665db940264/#dst103226" TargetMode="External"/><Relationship Id="rId2" Type="http://schemas.openxmlformats.org/officeDocument/2006/relationships/hyperlink" Target="http://www.consultant.ru/document/cons_doc_LAW_315095/5b3e04338020a09b25fe98ea83bc9362c8bc5a76/#dst1005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315095/6b12cdea9308b35504628c3292186f5140f65a68/#dst103398" TargetMode="External"/><Relationship Id="rId11" Type="http://schemas.openxmlformats.org/officeDocument/2006/relationships/hyperlink" Target="http://www.consultant.ru/document/cons_doc_LAW_315095/1917a12954153390d74667e91d0af4f261e560dc/#dst101001" TargetMode="External"/><Relationship Id="rId5" Type="http://schemas.openxmlformats.org/officeDocument/2006/relationships/hyperlink" Target="http://www.consultant.ru/document/cons_doc_LAW_315095/fbdb5e8eb268dd7d0bd2dc4e63ac9ac2d33c7cde/#dst100678" TargetMode="External"/><Relationship Id="rId10" Type="http://schemas.openxmlformats.org/officeDocument/2006/relationships/hyperlink" Target="http://www.consultant.ru/document/cons_doc_LAW_315095/3cf93ca64f2a009e75430fc6394b66a3642ba176/#dst100969" TargetMode="External"/><Relationship Id="rId4" Type="http://schemas.openxmlformats.org/officeDocument/2006/relationships/hyperlink" Target="http://www.consultant.ru/document/cons_doc_LAW_315095/de03992e5fb9ce601f30ccc9ac4cea6a01e8fbf4/#dst100592" TargetMode="External"/><Relationship Id="rId9" Type="http://schemas.openxmlformats.org/officeDocument/2006/relationships/hyperlink" Target="http://www.consultant.ru/document/cons_doc_LAW_315095/0b1063e4835ba9d69ebc8556c87031cd3795405e/#dst10262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32656"/>
            <a:ext cx="7543800" cy="4391744"/>
          </a:xfrm>
        </p:spPr>
        <p:txBody>
          <a:bodyPr/>
          <a:lstStyle/>
          <a:p>
            <a:r>
              <a:rPr lang="ru-RU" sz="8800" dirty="0" smtClean="0"/>
              <a:t>Уголовное право как отрасль права</a:t>
            </a:r>
            <a:endParaRPr lang="ru-RU" sz="8800" dirty="0"/>
          </a:p>
        </p:txBody>
      </p:sp>
      <p:pic>
        <p:nvPicPr>
          <p:cNvPr id="1026" name="Picture 2" descr="C:\Users\809700\Desktop\1024368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0"/>
            <a:ext cx="22891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Возраст уголовной ответственности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543800" cy="1932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u="sng" dirty="0" smtClean="0"/>
              <a:t>Общий возраст уголовной ответственности 16 лет</a:t>
            </a:r>
            <a:endParaRPr lang="ru-RU" sz="4400" u="sng" dirty="0"/>
          </a:p>
        </p:txBody>
      </p:sp>
      <p:pic>
        <p:nvPicPr>
          <p:cNvPr id="2050" name="Picture 2" descr="C:\Users\809700\Desktop\tn_195298_72b6d2552ba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63" y="4005064"/>
            <a:ext cx="490726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23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333333"/>
                </a:solidFill>
                <a:latin typeface="Arial"/>
              </a:rPr>
              <a:t>Лица, достигшие ко времени совершения преступления </a:t>
            </a:r>
            <a:r>
              <a:rPr lang="ru-RU" b="1" u="sng" dirty="0" smtClean="0">
                <a:solidFill>
                  <a:srgbClr val="333333"/>
                </a:solidFill>
                <a:latin typeface="Arial"/>
              </a:rPr>
              <a:t>14 летнего возраста</a:t>
            </a:r>
            <a:r>
              <a:rPr lang="ru-RU" b="1" u="sng" dirty="0">
                <a:solidFill>
                  <a:srgbClr val="333333"/>
                </a:solidFill>
                <a:latin typeface="Arial"/>
              </a:rPr>
              <a:t>, подлежат уголовной </a:t>
            </a:r>
            <a:r>
              <a:rPr lang="ru-RU" b="1" u="sng" dirty="0" smtClean="0">
                <a:solidFill>
                  <a:srgbClr val="333333"/>
                </a:solidFill>
                <a:latin typeface="Arial"/>
              </a:rPr>
              <a:t>ответственности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b="1" u="sng" dirty="0" smtClean="0">
                <a:solidFill>
                  <a:srgbClr val="333333"/>
                </a:solidFill>
                <a:latin typeface="Arial"/>
              </a:rPr>
              <a:t>за: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убийство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dirty="0">
                <a:solidFill>
                  <a:srgbClr val="666699"/>
                </a:solidFill>
                <a:latin typeface="Arial"/>
                <a:hlinkClick r:id="rId2"/>
              </a:rPr>
              <a:t>статья 105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умышленное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причинение тяжкого вреда здоровью (</a:t>
            </a:r>
            <a:r>
              <a:rPr lang="ru-RU" dirty="0">
                <a:solidFill>
                  <a:srgbClr val="666699"/>
                </a:solidFill>
                <a:latin typeface="Arial"/>
                <a:hlinkClick r:id="rId3"/>
              </a:rPr>
              <a:t>статья 111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умышленное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причинение средней тяжести вреда здоровью (</a:t>
            </a:r>
            <a:r>
              <a:rPr lang="ru-RU" dirty="0">
                <a:solidFill>
                  <a:srgbClr val="666699"/>
                </a:solidFill>
                <a:latin typeface="Arial"/>
                <a:hlinkClick r:id="rId4"/>
              </a:rPr>
              <a:t>статья 112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похищение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человека (</a:t>
            </a:r>
            <a:r>
              <a:rPr lang="ru-RU" dirty="0">
                <a:solidFill>
                  <a:srgbClr val="666699"/>
                </a:solidFill>
                <a:latin typeface="Arial"/>
                <a:hlinkClick r:id="rId5"/>
              </a:rPr>
              <a:t>статья </a:t>
            </a:r>
            <a:r>
              <a:rPr lang="ru-RU" dirty="0" smtClean="0">
                <a:solidFill>
                  <a:srgbClr val="666699"/>
                </a:solidFill>
                <a:latin typeface="Arial"/>
                <a:hlinkClick r:id="rId5"/>
              </a:rPr>
              <a:t>126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изнасилование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dirty="0">
                <a:solidFill>
                  <a:srgbClr val="666699"/>
                </a:solidFill>
                <a:latin typeface="Arial"/>
                <a:hlinkClick r:id="rId6"/>
              </a:rPr>
              <a:t>статья </a:t>
            </a:r>
            <a:r>
              <a:rPr lang="ru-RU" dirty="0" smtClean="0">
                <a:solidFill>
                  <a:srgbClr val="666699"/>
                </a:solidFill>
                <a:latin typeface="Arial"/>
                <a:hlinkClick r:id="rId6"/>
              </a:rPr>
              <a:t>131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кражу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dirty="0">
                <a:solidFill>
                  <a:srgbClr val="666699"/>
                </a:solidFill>
                <a:latin typeface="Arial"/>
                <a:hlinkClick r:id="rId7"/>
              </a:rPr>
              <a:t>статья 158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грабеж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dirty="0">
                <a:solidFill>
                  <a:srgbClr val="666699"/>
                </a:solidFill>
                <a:latin typeface="Arial"/>
                <a:hlinkClick r:id="rId8"/>
              </a:rPr>
              <a:t>статья 161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разбой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dirty="0">
                <a:solidFill>
                  <a:srgbClr val="666699"/>
                </a:solidFill>
                <a:latin typeface="Arial"/>
                <a:hlinkClick r:id="rId9"/>
              </a:rPr>
              <a:t>статья 162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вымогательство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dirty="0">
                <a:solidFill>
                  <a:srgbClr val="666699"/>
                </a:solidFill>
                <a:latin typeface="Arial"/>
                <a:hlinkClick r:id="rId10"/>
              </a:rPr>
              <a:t>статья 163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неправомерное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завладение автомобилем или иным транспортным средством без цели хищения (</a:t>
            </a:r>
            <a:r>
              <a:rPr lang="ru-RU" dirty="0">
                <a:solidFill>
                  <a:srgbClr val="666699"/>
                </a:solidFill>
                <a:latin typeface="Arial"/>
                <a:hlinkClick r:id="rId11"/>
              </a:rPr>
              <a:t>статья </a:t>
            </a:r>
            <a:r>
              <a:rPr lang="ru-RU" dirty="0" smtClean="0">
                <a:solidFill>
                  <a:srgbClr val="666699"/>
                </a:solidFill>
                <a:latin typeface="Arial"/>
                <a:hlinkClick r:id="rId11"/>
              </a:rPr>
              <a:t>166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333333"/>
                </a:solidFill>
                <a:latin typeface="Arial"/>
              </a:rPr>
              <a:t>террористический </a:t>
            </a:r>
            <a:r>
              <a:rPr lang="ru-RU" dirty="0">
                <a:solidFill>
                  <a:srgbClr val="333333"/>
                </a:solidFill>
                <a:latin typeface="Arial"/>
              </a:rPr>
              <a:t>акт (</a:t>
            </a:r>
            <a:r>
              <a:rPr lang="ru-RU" dirty="0">
                <a:solidFill>
                  <a:srgbClr val="666699"/>
                </a:solidFill>
                <a:latin typeface="Arial"/>
                <a:hlinkClick r:id="rId12"/>
              </a:rPr>
              <a:t>статья </a:t>
            </a:r>
            <a:r>
              <a:rPr lang="ru-RU" dirty="0" smtClean="0">
                <a:solidFill>
                  <a:srgbClr val="666699"/>
                </a:solidFill>
                <a:latin typeface="Arial"/>
                <a:hlinkClick r:id="rId12"/>
              </a:rPr>
              <a:t>205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ВИДЕОРОЛИК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53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NotoSans"/>
              </a:rPr>
              <a:t>В 2017 году первый </a:t>
            </a:r>
            <a:r>
              <a:rPr lang="ru-RU" b="1" dirty="0">
                <a:solidFill>
                  <a:srgbClr val="000000"/>
                </a:solidFill>
                <a:latin typeface="NotoSans"/>
              </a:rPr>
              <a:t>зампредседателя Комитета Госдумы по развитию гражданского общества Иван Сухарев готовит законопроект, в котором предлагает снизить возраст уголовной ответственности за особо тяжкие преступления до 12 лет</a:t>
            </a:r>
            <a:r>
              <a:rPr lang="ru-RU" b="1" dirty="0" smtClean="0">
                <a:solidFill>
                  <a:srgbClr val="000000"/>
                </a:solidFill>
                <a:latin typeface="NotoSans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809700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39"/>
            <a:ext cx="4133585" cy="31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09700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ОБРАЗЕЦ:</a:t>
            </a:r>
          </a:p>
          <a:p>
            <a:pPr marL="0" indent="0">
              <a:buNone/>
            </a:pPr>
            <a:r>
              <a:rPr lang="ru-RU" dirty="0" smtClean="0"/>
              <a:t>СТАТЬЯ 116 УК </a:t>
            </a:r>
            <a:r>
              <a:rPr lang="ru-RU" b="1" dirty="0" smtClean="0"/>
              <a:t>ПОБОИ </a:t>
            </a:r>
          </a:p>
          <a:p>
            <a:pPr marL="0" indent="0">
              <a:buNone/>
            </a:pPr>
            <a:r>
              <a:rPr lang="ru-RU" b="1" u="sng" dirty="0" smtClean="0"/>
              <a:t>1.ОБЪЕКТ ПРЕСТУПЛЕНИЯ </a:t>
            </a:r>
            <a:r>
              <a:rPr lang="ru-RU" dirty="0" smtClean="0"/>
              <a:t>– ЗДОРОВЬЕ ЧЕЛОВЕКА</a:t>
            </a:r>
          </a:p>
          <a:p>
            <a:pPr marL="0" indent="0">
              <a:buNone/>
            </a:pPr>
            <a:r>
              <a:rPr lang="ru-RU" b="1" u="sng" dirty="0" smtClean="0"/>
              <a:t>2.ОБЪЕКТИВНАЯ СТОРОНА ПРЕСТУПЛЕНИЯ  </a:t>
            </a:r>
            <a:r>
              <a:rPr lang="ru-RU" dirty="0" smtClean="0"/>
              <a:t>– ПРИЧИНЕНИЕ ВРЕДА ЗДОРОВЬЮ ПОТЕРПЕВШЕГО,ОПРЕДЕЛЕННЫМ ПРОТИВОПРАВНЫМ СПОСОБОМ</a:t>
            </a:r>
          </a:p>
          <a:p>
            <a:pPr marL="0" indent="0">
              <a:buNone/>
            </a:pPr>
            <a:r>
              <a:rPr lang="ru-RU" b="1" u="sng" dirty="0" smtClean="0"/>
              <a:t>3.СУБЪЕКТ ПРЕСТУПЛЕНИЯ </a:t>
            </a:r>
            <a:r>
              <a:rPr lang="ru-RU" dirty="0" smtClean="0"/>
              <a:t>– ФИЗИЧЕСКОЕ ВМЕНЯЕМОЕ ЛИЦО,ДОСТИГШЕЕ 16 ЛЕТНЕГО ВОЗРАСТА</a:t>
            </a:r>
          </a:p>
          <a:p>
            <a:pPr marL="0" indent="0">
              <a:buNone/>
            </a:pPr>
            <a:r>
              <a:rPr lang="ru-RU" b="1" u="sng" dirty="0" smtClean="0"/>
              <a:t>4.СУБЪЕКТИВНАЯ СТОРОНА ПРЕСТУПЛЕНИЯ </a:t>
            </a:r>
            <a:r>
              <a:rPr lang="ru-RU" dirty="0" smtClean="0"/>
              <a:t>– ВИНА В ФОРМЕ УМЫСЛА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1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809700\Desktop\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rgbClr val="000000"/>
                </a:solidFill>
                <a:ea typeface="Calibri"/>
                <a:cs typeface="Times New Roman"/>
              </a:rPr>
              <a:t>Задача №1.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/>
                <a:cs typeface="Times New Roman"/>
              </a:rPr>
              <a:t>Ранее </a:t>
            </a:r>
            <a:r>
              <a:rPr lang="ru-RU" sz="3200" dirty="0">
                <a:solidFill>
                  <a:srgbClr val="000000"/>
                </a:solidFill>
                <a:ea typeface="Calibri"/>
                <a:cs typeface="Times New Roman"/>
              </a:rPr>
              <a:t>трижды судимый за хулиганство Чернухин периодически приезжал в свою семью, с которой он не жил постоянно, и устраивал скандалы, избивал жену и шестнадцатилетнего сына Виталия. При очередном приезде он ударил сына за отказ распить с ним спиртные напитки. Возмущённый действиями отца, Виталий схватил нож и нанёс ему 16 прижизненных ран в различные части тела, от которых отец скончался.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77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b="1" u="sng" dirty="0" smtClean="0"/>
              <a:t>Задача №2.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600" dirty="0">
                <a:solidFill>
                  <a:srgbClr val="000000"/>
                </a:solidFill>
                <a:ea typeface="Calibri"/>
                <a:cs typeface="Times New Roman"/>
              </a:rPr>
              <a:t>Выдрина, проживая в коммунальной квартире с общей кухней, постоянно ссорилась с соседями, особенно она возненавидела Мухину за то, что она постоянно пресекала её попытки поссориться. Желая отомстить Мухиной, Выдрина вылила на её руку кипяток. В результате деформации кисти и болезни сухожилий руки Мухина лишилась возможности выступать с концертами в качестве пианистки.</a:t>
            </a:r>
            <a:endParaRPr lang="ru-RU" sz="4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3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900" b="1" u="sng" dirty="0" smtClean="0"/>
              <a:t>Задача №3.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solidFill>
                  <a:srgbClr val="000000"/>
                </a:solidFill>
                <a:ea typeface="Calibri"/>
                <a:cs typeface="Times New Roman"/>
              </a:rPr>
              <a:t>П., лишённый в 1993году родительских прав, систематически пьянствовал, нигде не работал, несмотря на вынесенное судом решение, уклонялся от уплаты алиментов на несовершеннолетнего сына, помещённого в 1992 году в детское государственное учреждение на полное обеспечение.</a:t>
            </a:r>
            <a:endParaRPr lang="ru-RU" sz="3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4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Цель: </a:t>
            </a:r>
            <a:r>
              <a:rPr lang="ru-RU" dirty="0" smtClean="0">
                <a:solidFill>
                  <a:srgbClr val="000000"/>
                </a:solidFill>
              </a:rPr>
              <a:t>показать </a:t>
            </a:r>
            <a:r>
              <a:rPr lang="ru-RU" dirty="0">
                <a:solidFill>
                  <a:srgbClr val="000000"/>
                </a:solidFill>
              </a:rPr>
              <a:t>основания возникновения уголовной ответственности; углубить </a:t>
            </a:r>
            <a:r>
              <a:rPr lang="ru-RU">
                <a:solidFill>
                  <a:srgbClr val="000000"/>
                </a:solidFill>
              </a:rPr>
              <a:t>представления </a:t>
            </a:r>
            <a:r>
              <a:rPr lang="ru-RU" smtClean="0">
                <a:solidFill>
                  <a:srgbClr val="000000"/>
                </a:solidFill>
              </a:rPr>
              <a:t>обучающихся </a:t>
            </a:r>
            <a:r>
              <a:rPr lang="ru-RU" dirty="0">
                <a:solidFill>
                  <a:srgbClr val="000000"/>
                </a:solidFill>
              </a:rPr>
              <a:t>о юридической ответственности, правонарушениях.</a:t>
            </a:r>
            <a:endParaRPr lang="ru-RU" b="1" dirty="0" smtClean="0">
              <a:solidFill>
                <a:srgbClr val="000000"/>
              </a:solidFill>
              <a:latin typeface="Times New Roman, serif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Задачи: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, serif"/>
              </a:rPr>
              <a:t>Образовательные</a:t>
            </a:r>
            <a:r>
              <a:rPr lang="ru-RU" b="1" dirty="0">
                <a:solidFill>
                  <a:srgbClr val="000000"/>
                </a:solidFill>
                <a:latin typeface="Times New Roman, serif"/>
              </a:rPr>
              <a:t>:</a:t>
            </a:r>
            <a:endParaRPr lang="ru-RU" dirty="0">
              <a:solidFill>
                <a:srgbClr val="000000"/>
              </a:solidFill>
              <a:latin typeface="Open Sans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формирование правовых знаний о преступлении и уголовной ответственности;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формирование умения анализировать свои действия и принимать решения с целью предотвращения противоправного поведения;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осознание неотвратимости наказания за совершение преступления.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</a:rPr>
              <a:t>Развивающие: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развитие логического мышления и речи учащихся;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формирование умения работать с нормативно-правовыми документами и анализировать их;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</a:rPr>
              <a:t>Воспитательные:</a:t>
            </a:r>
            <a:endParaRPr lang="ru-RU" dirty="0">
              <a:solidFill>
                <a:srgbClr val="000000"/>
              </a:solidFill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повышение уровня правовой грамотности и культуры студентов;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воспитание уважения к праву;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</a:rPr>
              <a:t>формирование активной жизненной позиции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Вопрос №1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Понятие </a:t>
            </a: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преступления определяется действующим УК РФ как:</a:t>
            </a:r>
            <a:b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</a:b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умышленное деяние, запрещенное нормативно- правовыми актами РФ под угрозой наказания; </a:t>
            </a:r>
            <a:endParaRPr lang="ru-RU" dirty="0" smtClean="0">
              <a:solidFill>
                <a:srgbClr val="404040"/>
              </a:solidFill>
              <a:latin typeface="Roboto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</a:t>
            </a: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) уголовно-наказуемое, умышленное, противоправное действие субъекта, запрещенное УК РФ; </a:t>
            </a:r>
            <a:endParaRPr lang="ru-RU" dirty="0" smtClean="0">
              <a:solidFill>
                <a:srgbClr val="404040"/>
              </a:solidFill>
              <a:latin typeface="Roboto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</a:t>
            </a: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) виновно совершенное общественно- опасное деяние, запрещенное УК РФ под угрозой наказания; </a:t>
            </a:r>
            <a:endParaRPr lang="ru-RU" dirty="0" smtClean="0">
              <a:solidFill>
                <a:srgbClr val="404040"/>
              </a:solidFill>
              <a:latin typeface="Roboto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</a:t>
            </a: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) противоправное общественно- опасное действие субъекта уголовной ответственности.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0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47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Вопрос №2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Категории преступлений, установленные в Уголовном кодексе: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</a:t>
            </a: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) легкие, средние, тяжкие и особо тяжкие;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небольшой тяжести, средней тяжести, тяжкие и особо тяжкие;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легкие, средние, тяжкие;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г) небольшой тяжести, и тяжкие.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99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543800" cy="4896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Вопрос №3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 основу классификации преступлений положено: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a) степень вины;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размер причиненного ущерба;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характер и степень общественной опасности;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г) размер наказания.</a:t>
            </a: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</a:b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5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0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Вопрос №4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Какого вида преступления не существует: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легкого;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небольшой тяжести;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средней тяжести;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</a:t>
            </a: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) тяжкого.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Вопрос №5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Уголовное наказание не может быть целью: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исправления осужденного;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восстановления справедливости;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устрашения;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г) предупреждения совершения новых преступлений.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73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Вопрос №6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Что является основанием уголовной ответственности: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вина в совершении преступления;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совершение общественно опасного и противоправного деяния;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совершение деяния, содержащего все признаки состава преступления, предусмотренного в уголовном кодексе;</a:t>
            </a:r>
            <a:b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</a:t>
            </a: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) общественная опасность противоправность деяния.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Вопрос №7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Что понимается под объектом преступления: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все общественные отношений, охраняемые уголовным законом;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все общественные отношения, охраняемые нормами права;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люди и предметы материального мира, охраняемые уголовным законом;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г) вред, причиняемый в результате совершения любого деяния, предусмотренного УК РФ в качестве преступления.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0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Вопрос №8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Из каких признаков складывается объективная сторона преступления: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деяние, преступное последствие и причинная связь между ними;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вина и цель;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возраст лица, совершившего преступление;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г) мотивы преступления.</a:t>
            </a:r>
            <a:endParaRPr lang="ru-RU" sz="32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6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Вопрос №9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Какое из предложенных определений субъекта преступления является наиболее правильным: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субъект преступления — это лицо, совершившее преступление;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субъект преступления — это лицо, в отношении которого вступил в силу обвинительный приговор суда;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субъект преступления — это физическое вменяемое лицо, достигшее возраста уголовной ответственности и совершившее преступление;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г) это лицо, способное нести уголовную ответственность.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 smtClean="0"/>
              <a:t>Вопрос №10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С какого возраста можно привлекать виновного к уголовной ответственности: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а) с 14 лет;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б) с 18 лет;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в) по общему правилу — с 16 лет, а за некоторые преступления — с 14 лет;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>г) с 21 года.</a:t>
            </a:r>
            <a: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404040"/>
                </a:solidFill>
                <a:latin typeface="Roboto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9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Уголовный кодекс РФ действует с 1 января 1997 года</a:t>
            </a:r>
          </a:p>
          <a:p>
            <a:pPr marL="0" indent="0" algn="ctr">
              <a:buNone/>
            </a:pPr>
            <a:r>
              <a:rPr lang="ru-RU" dirty="0" smtClean="0"/>
              <a:t>(принят Государственной Думой 24 мая 1996 г., одобрен Советом Федерации 5 июня 1996 г., подписан Президентом России 13 июня 1996.)</a:t>
            </a:r>
            <a:endParaRPr lang="ru-RU" dirty="0"/>
          </a:p>
        </p:txBody>
      </p:sp>
      <p:pic>
        <p:nvPicPr>
          <p:cNvPr id="1026" name="Picture 2" descr="C:\Users\809700\Desktop\Gosdum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33056"/>
            <a:ext cx="442798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09700\Desktop\17114321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933056"/>
            <a:ext cx="4716015" cy="29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373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u="sng" dirty="0" smtClean="0"/>
              <a:t>Домашнее задание</a:t>
            </a:r>
          </a:p>
          <a:p>
            <a:pPr marL="0" indent="0">
              <a:buNone/>
            </a:pPr>
            <a:r>
              <a:rPr lang="ru-RU" sz="4000" dirty="0" smtClean="0"/>
              <a:t>Написать эссе на тему </a:t>
            </a:r>
          </a:p>
          <a:p>
            <a:pPr marL="0" indent="0">
              <a:buNone/>
            </a:pPr>
            <a:r>
              <a:rPr lang="ru-RU" sz="4000" dirty="0" smtClean="0"/>
              <a:t>«Причины преступности».</a:t>
            </a:r>
          </a:p>
          <a:p>
            <a:pPr marL="0" indent="0">
              <a:buNone/>
            </a:pPr>
            <a:r>
              <a:rPr lang="ru-RU" sz="4000" dirty="0" smtClean="0"/>
              <a:t>«Место уголовного права в правовой системе».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189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u="sng" dirty="0" smtClean="0"/>
              <a:t>Список литературы:</a:t>
            </a:r>
          </a:p>
          <a:p>
            <a:pPr marL="0" indent="0">
              <a:buNone/>
            </a:pPr>
            <a:r>
              <a:rPr lang="ru-RU" sz="3600" dirty="0" smtClean="0"/>
              <a:t>1. Учебное пособие «Основы правовых знаний» </a:t>
            </a:r>
            <a:r>
              <a:rPr lang="ru-RU" sz="3600" dirty="0" err="1" smtClean="0"/>
              <a:t>В.ИюШкатулла</a:t>
            </a:r>
            <a:r>
              <a:rPr lang="ru-RU" sz="3600" dirty="0" smtClean="0"/>
              <a:t>, </a:t>
            </a:r>
            <a:r>
              <a:rPr lang="ru-RU" sz="3600" dirty="0" err="1" smtClean="0"/>
              <a:t>В.В.Шкатулла</a:t>
            </a:r>
            <a:r>
              <a:rPr lang="ru-RU" sz="3600" dirty="0" smtClean="0"/>
              <a:t>, </a:t>
            </a:r>
            <a:r>
              <a:rPr lang="ru-RU" sz="3600" dirty="0" err="1" smtClean="0"/>
              <a:t>М.В.Сытинская</a:t>
            </a:r>
            <a:r>
              <a:rPr lang="ru-RU" sz="3600" dirty="0" smtClean="0"/>
              <a:t>- 9-е </a:t>
            </a:r>
            <a:r>
              <a:rPr lang="ru-RU" sz="3600" dirty="0" err="1" smtClean="0"/>
              <a:t>издание.М</a:t>
            </a:r>
            <a:r>
              <a:rPr lang="ru-RU" sz="3600" dirty="0" smtClean="0"/>
              <a:t>.-:</a:t>
            </a:r>
            <a:r>
              <a:rPr lang="ru-RU" sz="3600" dirty="0" err="1" smtClean="0"/>
              <a:t>Изд.центр.АКАДЕМИЯ</a:t>
            </a:r>
            <a:r>
              <a:rPr lang="ru-RU" sz="3600" dirty="0" smtClean="0"/>
              <a:t>, 2013.-384.</a:t>
            </a:r>
          </a:p>
          <a:p>
            <a:pPr marL="0" indent="0">
              <a:buNone/>
            </a:pPr>
            <a:r>
              <a:rPr lang="ru-RU" sz="3600" dirty="0" smtClean="0"/>
              <a:t>2. Уголовный кодекс РФ</a:t>
            </a:r>
          </a:p>
          <a:p>
            <a:pPr marL="0" indent="0">
              <a:buNone/>
            </a:pPr>
            <a:r>
              <a:rPr lang="ru-RU" sz="3600" dirty="0" smtClean="0"/>
              <a:t>3. </a:t>
            </a:r>
            <a:r>
              <a:rPr lang="ru-RU" sz="3600" dirty="0"/>
              <a:t>Комментарий к Уголовному Кодексу РФ. / Под ред. Ю.И. Скуратова и В.М. Лебедева. — М.: Юрист, 2015. -</a:t>
            </a:r>
            <a:r>
              <a:rPr lang="ru-RU" sz="3600" dirty="0" smtClean="0"/>
              <a:t>568с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5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1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09700\Desktop\img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781800" cy="1240160"/>
          </a:xfrm>
        </p:spPr>
        <p:txBody>
          <a:bodyPr/>
          <a:lstStyle/>
          <a:p>
            <a:r>
              <a:rPr lang="ru-RU" dirty="0" smtClean="0"/>
              <a:t>Задачи УК РФ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543800" cy="43902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333333"/>
                </a:solidFill>
              </a:rPr>
              <a:t>охрана </a:t>
            </a:r>
            <a:r>
              <a:rPr lang="ru-RU" sz="2800" b="1" dirty="0">
                <a:solidFill>
                  <a:srgbClr val="333333"/>
                </a:solidFill>
              </a:rPr>
              <a:t>прав и свобод человека и </a:t>
            </a:r>
            <a:r>
              <a:rPr lang="ru-RU" sz="2800" b="1" dirty="0" smtClean="0">
                <a:solidFill>
                  <a:srgbClr val="333333"/>
                </a:solidFill>
              </a:rPr>
              <a:t>гражданина собственности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333333"/>
                </a:solidFill>
              </a:rPr>
              <a:t>общественного </a:t>
            </a:r>
            <a:r>
              <a:rPr lang="ru-RU" sz="2800" b="1" dirty="0">
                <a:solidFill>
                  <a:srgbClr val="333333"/>
                </a:solidFill>
              </a:rPr>
              <a:t>порядка и общественной </a:t>
            </a:r>
            <a:r>
              <a:rPr lang="ru-RU" sz="2800" b="1" dirty="0" smtClean="0">
                <a:solidFill>
                  <a:srgbClr val="333333"/>
                </a:solidFill>
              </a:rPr>
              <a:t>безопасности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333333"/>
                </a:solidFill>
              </a:rPr>
              <a:t>окружающей среды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333333"/>
                </a:solidFill>
              </a:rPr>
              <a:t>конституционного </a:t>
            </a:r>
            <a:r>
              <a:rPr lang="ru-RU" sz="2800" b="1" dirty="0">
                <a:solidFill>
                  <a:srgbClr val="333333"/>
                </a:solidFill>
              </a:rPr>
              <a:t>строя </a:t>
            </a:r>
            <a:r>
              <a:rPr lang="ru-RU" sz="2800" b="1" dirty="0" smtClean="0">
                <a:solidFill>
                  <a:srgbClr val="333333"/>
                </a:solidFill>
              </a:rPr>
              <a:t>РФ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333333"/>
                </a:solidFill>
              </a:rPr>
              <a:t>обеспечение </a:t>
            </a:r>
            <a:r>
              <a:rPr lang="ru-RU" sz="2800" b="1" dirty="0">
                <a:solidFill>
                  <a:srgbClr val="333333"/>
                </a:solidFill>
              </a:rPr>
              <a:t>мира и безопасности </a:t>
            </a:r>
            <a:r>
              <a:rPr lang="ru-RU" sz="2800" b="1" dirty="0" smtClean="0">
                <a:solidFill>
                  <a:srgbClr val="333333"/>
                </a:solidFill>
              </a:rPr>
              <a:t>человечества  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333333"/>
                </a:solidFill>
              </a:rPr>
              <a:t>а также предупреждение преступлений</a:t>
            </a:r>
          </a:p>
        </p:txBody>
      </p:sp>
    </p:spTree>
    <p:extLst>
      <p:ext uri="{BB962C8B-B14F-4D97-AF65-F5344CB8AC3E}">
        <p14:creationId xmlns:p14="http://schemas.microsoft.com/office/powerpoint/2010/main" val="34471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09700\Desktop\slide-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/>
          <a:lstStyle/>
          <a:p>
            <a:pPr algn="ctr"/>
            <a:r>
              <a:rPr lang="ru-RU" dirty="0" smtClean="0"/>
              <a:t>Преступление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132856"/>
            <a:ext cx="7543800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Виновно совершенное общественно опасное деяние, </a:t>
            </a:r>
            <a:r>
              <a:rPr lang="ru-RU" sz="4400" b="1" u="sng" dirty="0" smtClean="0"/>
              <a:t>запрещенное УК РФ </a:t>
            </a:r>
            <a:r>
              <a:rPr lang="ru-RU" sz="4400" b="1" dirty="0" smtClean="0"/>
              <a:t>под угрозой наказания – статья 14 УК РФ.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238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09700\Desktop\prestupnost_v_ekonomik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09700\Desktop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235</TotalTime>
  <Words>1024</Words>
  <Application>Microsoft Office PowerPoint</Application>
  <PresentationFormat>Экран (4:3)</PresentationFormat>
  <Paragraphs>121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NewsPrint</vt:lpstr>
      <vt:lpstr>Уголовное право как отрасль права</vt:lpstr>
      <vt:lpstr>Презентация PowerPoint</vt:lpstr>
      <vt:lpstr>Презентация PowerPoint</vt:lpstr>
      <vt:lpstr>Презентация PowerPoint</vt:lpstr>
      <vt:lpstr>Задачи УК РФ</vt:lpstr>
      <vt:lpstr>Презентация PowerPoint</vt:lpstr>
      <vt:lpstr>Преступление </vt:lpstr>
      <vt:lpstr>Презентация PowerPoint</vt:lpstr>
      <vt:lpstr>Презентация PowerPoint</vt:lpstr>
      <vt:lpstr>Возраст уголовной ответственности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Уголовное право как отрасль права</dc:title>
  <dc:creator>809700</dc:creator>
  <cp:lastModifiedBy>809700</cp:lastModifiedBy>
  <cp:revision>26</cp:revision>
  <dcterms:created xsi:type="dcterms:W3CDTF">2019-03-23T09:06:00Z</dcterms:created>
  <dcterms:modified xsi:type="dcterms:W3CDTF">2019-04-07T13:49:00Z</dcterms:modified>
</cp:coreProperties>
</file>